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xml" ContentType="application/vnd.openxmlformats-officedocument.presentationml.notesSlide+xml"/>
  <Override PartName="/ppt/theme/themeOverride1.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handoutMasterIdLst>
    <p:handoutMasterId r:id="rId27"/>
  </p:handoutMasterIdLst>
  <p:sldIdLst>
    <p:sldId id="256" r:id="rId5"/>
    <p:sldId id="259" r:id="rId6"/>
    <p:sldId id="337" r:id="rId7"/>
    <p:sldId id="297" r:id="rId8"/>
    <p:sldId id="324" r:id="rId9"/>
    <p:sldId id="345" r:id="rId10"/>
    <p:sldId id="348" r:id="rId11"/>
    <p:sldId id="347" r:id="rId12"/>
    <p:sldId id="11841" r:id="rId13"/>
    <p:sldId id="317" r:id="rId14"/>
    <p:sldId id="336" r:id="rId15"/>
    <p:sldId id="11842" r:id="rId16"/>
    <p:sldId id="11843" r:id="rId17"/>
    <p:sldId id="342" r:id="rId18"/>
    <p:sldId id="344" r:id="rId19"/>
    <p:sldId id="346" r:id="rId20"/>
    <p:sldId id="339" r:id="rId21"/>
    <p:sldId id="340" r:id="rId22"/>
    <p:sldId id="295" r:id="rId23"/>
    <p:sldId id="323" r:id="rId24"/>
    <p:sldId id="29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amp; Intro" id="{E2C66C1C-3EEE-43E5-B59C-C378D79FE164}">
          <p14:sldIdLst>
            <p14:sldId id="256"/>
            <p14:sldId id="259"/>
          </p14:sldIdLst>
        </p14:section>
        <p14:section name="Problem &amp; Solution" id="{154F5F12-FF1C-4D86-825A-B1568E60B823}">
          <p14:sldIdLst>
            <p14:sldId id="337"/>
            <p14:sldId id="297"/>
            <p14:sldId id="324"/>
          </p14:sldIdLst>
        </p14:section>
        <p14:section name="Team" id="{8FD8001C-8FCC-4BA1-B0EF-745660A7E4AA}">
          <p14:sldIdLst>
            <p14:sldId id="345"/>
            <p14:sldId id="348"/>
            <p14:sldId id="347"/>
            <p14:sldId id="11841"/>
          </p14:sldIdLst>
        </p14:section>
        <p14:section name="Market" id="{E5FA5A55-6FA9-4EBA-B956-8AF2127857A5}">
          <p14:sldIdLst>
            <p14:sldId id="317"/>
          </p14:sldIdLst>
        </p14:section>
        <p14:section name="Process &amp; Porfolio" id="{19907949-5142-4A75-8F96-B7597EEF14EC}">
          <p14:sldIdLst>
            <p14:sldId id="336"/>
            <p14:sldId id="11842"/>
            <p14:sldId id="11843"/>
            <p14:sldId id="342"/>
            <p14:sldId id="344"/>
            <p14:sldId id="346"/>
          </p14:sldIdLst>
        </p14:section>
        <p14:section name="Summary &amp; End" id="{788D4A0A-3D36-4098-A0ED-94D31C4C5017}">
          <p14:sldIdLst>
            <p14:sldId id="339"/>
            <p14:sldId id="340"/>
            <p14:sldId id="295"/>
            <p14:sldId id="323"/>
            <p14:sldId id="291"/>
          </p14:sldIdLst>
        </p14:section>
        <p14:section name="Company" id="{98AF1960-CC3B-41E3-AA63-05A63DA38507}">
          <p14:sldIdLst/>
        </p14:section>
        <p14:section name="Who We are" id="{290FC345-F985-45C8-BC8C-BA08E7A738DE}">
          <p14:sldIdLst/>
        </p14:section>
        <p14:section name="Closing" id="{59B1F11E-FD20-4CD6-964A-F5090F07932A}">
          <p14:sldIdLst/>
        </p14:section>
      </p14:sectionLst>
    </p:ex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hieu Lemay" initials="ML" lastIdx="2" clrIdx="0">
    <p:extLst>
      <p:ext uri="{19B8F6BF-5375-455C-9EA6-DF929625EA0E}">
        <p15:presenceInfo xmlns:p15="http://schemas.microsoft.com/office/powerpoint/2012/main" userId="6f33aca16899961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2F3C"/>
    <a:srgbClr val="1B1B1B"/>
    <a:srgbClr val="171717"/>
    <a:srgbClr val="323232"/>
    <a:srgbClr val="092035"/>
    <a:srgbClr val="1C2F3C"/>
    <a:srgbClr val="0710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50" autoAdjust="0"/>
    <p:restoredTop sz="94660"/>
  </p:normalViewPr>
  <p:slideViewPr>
    <p:cSldViewPr snapToGrid="0" showGuides="1">
      <p:cViewPr varScale="1">
        <p:scale>
          <a:sx n="136" d="100"/>
          <a:sy n="136" d="100"/>
        </p:scale>
        <p:origin x="216" y="720"/>
      </p:cViewPr>
      <p:guideLst>
        <p:guide orient="horz" pos="2183"/>
        <p:guide pos="3840"/>
      </p:guideLst>
    </p:cSldViewPr>
  </p:slid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103" d="100"/>
          <a:sy n="103" d="100"/>
        </p:scale>
        <p:origin x="3419" y="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https://mydih.sharepoint.com/sites/DigitalImpactHoldings-EcosystemAdministration/Shared%20Documents/Ecosystem%20Administration/DIH/FIN/Forecasts/DIH%20Conso%20Forecasts_%202022%20to%202024_v2.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mydih.sharepoint.com/sites/DigitalImpactHoldings-EcosystemAdministration/Shared%20Documents/Ecosystem%20Administration/DIH/FIN/Forecasts/DIH%20Conso%20Forecasts_%202022%20to%202024_v2.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mydih.sharepoint.com/sites/DigitalImpactHoldings-EcosystemAdministration/Shared%20Documents/Ecosystem%20Administration/DIH/FIN/Budget/cleaned%20-%20DIH%20Conso%20Forecasts_%202022%20to%202024_Final%20Shared_v4.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1-EDA6-414F-9140-AB1012A92D20}"/>
              </c:ext>
            </c:extLst>
          </c:dPt>
          <c:dPt>
            <c:idx val="1"/>
            <c:bubble3D val="0"/>
            <c:spPr>
              <a:solidFill>
                <a:schemeClr val="bg2">
                  <a:lumMod val="25000"/>
                </a:schemeClr>
              </a:solidFill>
              <a:ln w="19050">
                <a:solidFill>
                  <a:schemeClr val="lt1"/>
                </a:solidFill>
              </a:ln>
              <a:effectLst/>
            </c:spPr>
            <c:extLst>
              <c:ext xmlns:c16="http://schemas.microsoft.com/office/drawing/2014/chart" uri="{C3380CC4-5D6E-409C-BE32-E72D297353CC}">
                <c16:uniqueId val="{00000003-EDA6-414F-9140-AB1012A92D20}"/>
              </c:ext>
            </c:extLst>
          </c:dPt>
          <c:dPt>
            <c:idx val="2"/>
            <c:bubble3D val="0"/>
            <c:explosion val="6"/>
            <c:spPr>
              <a:solidFill>
                <a:schemeClr val="bg2">
                  <a:lumMod val="25000"/>
                </a:schemeClr>
              </a:solidFill>
              <a:ln w="19050">
                <a:solidFill>
                  <a:srgbClr val="00CC99"/>
                </a:solidFill>
              </a:ln>
              <a:effectLst/>
            </c:spPr>
            <c:extLst>
              <c:ext xmlns:c16="http://schemas.microsoft.com/office/drawing/2014/chart" uri="{C3380CC4-5D6E-409C-BE32-E72D297353CC}">
                <c16:uniqueId val="{00000005-EDA6-414F-9140-AB1012A92D20}"/>
              </c:ext>
            </c:extLst>
          </c:dPt>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('For presentation'!$A$81,'For presentation'!$A$83,'For presentation'!$A$84)</c:f>
              <c:strCache>
                <c:ptCount val="3"/>
                <c:pt idx="0">
                  <c:v>Connectivity project led by incumbents</c:v>
                </c:pt>
                <c:pt idx="1">
                  <c:v>Connectivity project led by non-incumbents</c:v>
                </c:pt>
                <c:pt idx="2">
                  <c:v>Projects &gt; $5M, led by non-incumbents</c:v>
                </c:pt>
              </c:strCache>
            </c:strRef>
          </c:cat>
          <c:val>
            <c:numRef>
              <c:f>('For presentation'!$D$81,'For presentation'!$D$83,'For presentation'!$D$84)</c:f>
              <c:numCache>
                <c:formatCode>0.00</c:formatCode>
                <c:ptCount val="3"/>
                <c:pt idx="0">
                  <c:v>7.4739999999999993</c:v>
                </c:pt>
                <c:pt idx="1">
                  <c:v>9.5444999999999993</c:v>
                </c:pt>
                <c:pt idx="2">
                  <c:v>3.1814999999999998</c:v>
                </c:pt>
              </c:numCache>
            </c:numRef>
          </c:val>
          <c:extLst>
            <c:ext xmlns:c16="http://schemas.microsoft.com/office/drawing/2014/chart" uri="{C3380CC4-5D6E-409C-BE32-E72D297353CC}">
              <c16:uniqueId val="{00000006-EDA6-414F-9140-AB1012A92D20}"/>
            </c:ext>
          </c:extLst>
        </c:ser>
        <c:dLbls>
          <c:dLblPos val="ctr"/>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1-9FA5-466B-8506-E9097A883A2E}"/>
              </c:ext>
            </c:extLst>
          </c:dPt>
          <c:dPt>
            <c:idx val="1"/>
            <c:bubble3D val="0"/>
            <c:spPr>
              <a:solidFill>
                <a:schemeClr val="tx1">
                  <a:lumMod val="85000"/>
                  <a:lumOff val="15000"/>
                </a:schemeClr>
              </a:solidFill>
              <a:ln w="19050">
                <a:solidFill>
                  <a:schemeClr val="lt1"/>
                </a:solidFill>
              </a:ln>
              <a:effectLst/>
            </c:spPr>
            <c:extLst>
              <c:ext xmlns:c16="http://schemas.microsoft.com/office/drawing/2014/chart" uri="{C3380CC4-5D6E-409C-BE32-E72D297353CC}">
                <c16:uniqueId val="{00000003-9FA5-466B-8506-E9097A883A2E}"/>
              </c:ext>
            </c:extLst>
          </c:dPt>
          <c:dPt>
            <c:idx val="2"/>
            <c:bubble3D val="0"/>
            <c:explosion val="8"/>
            <c:spPr>
              <a:solidFill>
                <a:schemeClr val="tx1">
                  <a:lumMod val="85000"/>
                  <a:lumOff val="15000"/>
                </a:schemeClr>
              </a:solidFill>
              <a:ln w="19050">
                <a:solidFill>
                  <a:srgbClr val="00CC99"/>
                </a:solidFill>
              </a:ln>
              <a:effectLst/>
            </c:spPr>
            <c:extLst>
              <c:ext xmlns:c16="http://schemas.microsoft.com/office/drawing/2014/chart" uri="{C3380CC4-5D6E-409C-BE32-E72D297353CC}">
                <c16:uniqueId val="{00000005-9FA5-466B-8506-E9097A883A2E}"/>
              </c:ext>
            </c:extLst>
          </c:dPt>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('For presentation'!$A$87,'For presentation'!$A$89,'For presentation'!$A$90)</c:f>
              <c:strCache>
                <c:ptCount val="3"/>
                <c:pt idx="0">
                  <c:v>Connectivity project led by incumbents</c:v>
                </c:pt>
                <c:pt idx="1">
                  <c:v>Connectivity project led by non-incumbents</c:v>
                </c:pt>
                <c:pt idx="2">
                  <c:v>Projects &gt; $5M, led by non-incumbents</c:v>
                </c:pt>
              </c:strCache>
            </c:strRef>
          </c:cat>
          <c:val>
            <c:numRef>
              <c:f>('For presentation'!$D$87,'For presentation'!$D$89,'For presentation'!$D$90)</c:f>
              <c:numCache>
                <c:formatCode>General</c:formatCode>
                <c:ptCount val="3"/>
                <c:pt idx="0">
                  <c:v>96.250000000000014</c:v>
                </c:pt>
                <c:pt idx="1">
                  <c:v>31.5</c:v>
                </c:pt>
                <c:pt idx="2">
                  <c:v>47.25</c:v>
                </c:pt>
              </c:numCache>
            </c:numRef>
          </c:val>
          <c:extLst>
            <c:ext xmlns:c16="http://schemas.microsoft.com/office/drawing/2014/chart" uri="{C3380CC4-5D6E-409C-BE32-E72D297353CC}">
              <c16:uniqueId val="{00000006-9FA5-466B-8506-E9097A883A2E}"/>
            </c:ext>
          </c:extLst>
        </c:ser>
        <c:dLbls>
          <c:dLblPos val="ctr"/>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CA"/>
              <a:t>Quarterly</a:t>
            </a:r>
            <a:r>
              <a:rPr lang="en-CA" baseline="0"/>
              <a:t> revenues progression</a:t>
            </a:r>
            <a:endParaRPr lang="en-CA"/>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'For presentation'!$B$21</c:f>
              <c:strCache>
                <c:ptCount val="1"/>
                <c:pt idx="0">
                  <c:v>Hardware</c:v>
                </c:pt>
              </c:strCache>
            </c:strRef>
          </c:tx>
          <c:spPr>
            <a:solidFill>
              <a:schemeClr val="accent1"/>
            </a:solidFill>
            <a:ln>
              <a:noFill/>
            </a:ln>
            <a:effectLst/>
          </c:spPr>
          <c:invertIfNegative val="0"/>
          <c:cat>
            <c:multiLvlStrRef>
              <c:f>'For presentation'!$C$19:$N$20</c:f>
              <c:multiLvlStrCache>
                <c:ptCount val="12"/>
                <c:lvl>
                  <c:pt idx="0">
                    <c:v>Q1</c:v>
                  </c:pt>
                  <c:pt idx="1">
                    <c:v>Q2</c:v>
                  </c:pt>
                  <c:pt idx="2">
                    <c:v>Q3</c:v>
                  </c:pt>
                  <c:pt idx="3">
                    <c:v>Q4</c:v>
                  </c:pt>
                  <c:pt idx="4">
                    <c:v>Q1</c:v>
                  </c:pt>
                  <c:pt idx="5">
                    <c:v>Q2</c:v>
                  </c:pt>
                  <c:pt idx="6">
                    <c:v>Q3</c:v>
                  </c:pt>
                  <c:pt idx="7">
                    <c:v>Q4</c:v>
                  </c:pt>
                  <c:pt idx="8">
                    <c:v>Q1</c:v>
                  </c:pt>
                  <c:pt idx="9">
                    <c:v>Q2</c:v>
                  </c:pt>
                  <c:pt idx="10">
                    <c:v>Q3</c:v>
                  </c:pt>
                  <c:pt idx="11">
                    <c:v>Q4</c:v>
                  </c:pt>
                </c:lvl>
                <c:lvl>
                  <c:pt idx="0">
                    <c:v>YEAR 2022</c:v>
                  </c:pt>
                  <c:pt idx="4">
                    <c:v>YEAR 2023</c:v>
                  </c:pt>
                  <c:pt idx="8">
                    <c:v>YEAR 2024</c:v>
                  </c:pt>
                </c:lvl>
              </c:multiLvlStrCache>
            </c:multiLvlStrRef>
          </c:cat>
          <c:val>
            <c:numRef>
              <c:f>'For presentation'!$C$21:$N$21</c:f>
              <c:numCache>
                <c:formatCode>_-* #,##0_-;\-* #,##0_-;_-* "-"??_-;_-@_-</c:formatCode>
                <c:ptCount val="12"/>
                <c:pt idx="0">
                  <c:v>362157</c:v>
                </c:pt>
                <c:pt idx="1">
                  <c:v>413526.2</c:v>
                </c:pt>
                <c:pt idx="2">
                  <c:v>1240057.8999999999</c:v>
                </c:pt>
                <c:pt idx="3">
                  <c:v>2355167.7749999999</c:v>
                </c:pt>
                <c:pt idx="4">
                  <c:v>1515234.375</c:v>
                </c:pt>
                <c:pt idx="5">
                  <c:v>925000</c:v>
                </c:pt>
                <c:pt idx="6">
                  <c:v>3147390.4092000001</c:v>
                </c:pt>
                <c:pt idx="7">
                  <c:v>3856184.8875000002</c:v>
                </c:pt>
                <c:pt idx="8">
                  <c:v>2961459.12890625</c:v>
                </c:pt>
                <c:pt idx="9">
                  <c:v>3306645.3057407229</c:v>
                </c:pt>
                <c:pt idx="10">
                  <c:v>4920000.5845581042</c:v>
                </c:pt>
                <c:pt idx="11">
                  <c:v>5051223.4891990758</c:v>
                </c:pt>
              </c:numCache>
            </c:numRef>
          </c:val>
          <c:extLst>
            <c:ext xmlns:c16="http://schemas.microsoft.com/office/drawing/2014/chart" uri="{C3380CC4-5D6E-409C-BE32-E72D297353CC}">
              <c16:uniqueId val="{00000000-CCDC-4BE8-B4C8-B60108784135}"/>
            </c:ext>
          </c:extLst>
        </c:ser>
        <c:ser>
          <c:idx val="1"/>
          <c:order val="1"/>
          <c:tx>
            <c:strRef>
              <c:f>'For presentation'!$B$22</c:f>
              <c:strCache>
                <c:ptCount val="1"/>
                <c:pt idx="0">
                  <c:v>Software</c:v>
                </c:pt>
              </c:strCache>
            </c:strRef>
          </c:tx>
          <c:spPr>
            <a:solidFill>
              <a:srgbClr val="00B0F0"/>
            </a:solidFill>
            <a:ln>
              <a:noFill/>
            </a:ln>
            <a:effectLst/>
          </c:spPr>
          <c:invertIfNegative val="0"/>
          <c:cat>
            <c:multiLvlStrRef>
              <c:f>'For presentation'!$C$19:$N$20</c:f>
              <c:multiLvlStrCache>
                <c:ptCount val="12"/>
                <c:lvl>
                  <c:pt idx="0">
                    <c:v>Q1</c:v>
                  </c:pt>
                  <c:pt idx="1">
                    <c:v>Q2</c:v>
                  </c:pt>
                  <c:pt idx="2">
                    <c:v>Q3</c:v>
                  </c:pt>
                  <c:pt idx="3">
                    <c:v>Q4</c:v>
                  </c:pt>
                  <c:pt idx="4">
                    <c:v>Q1</c:v>
                  </c:pt>
                  <c:pt idx="5">
                    <c:v>Q2</c:v>
                  </c:pt>
                  <c:pt idx="6">
                    <c:v>Q3</c:v>
                  </c:pt>
                  <c:pt idx="7">
                    <c:v>Q4</c:v>
                  </c:pt>
                  <c:pt idx="8">
                    <c:v>Q1</c:v>
                  </c:pt>
                  <c:pt idx="9">
                    <c:v>Q2</c:v>
                  </c:pt>
                  <c:pt idx="10">
                    <c:v>Q3</c:v>
                  </c:pt>
                  <c:pt idx="11">
                    <c:v>Q4</c:v>
                  </c:pt>
                </c:lvl>
                <c:lvl>
                  <c:pt idx="0">
                    <c:v>YEAR 2022</c:v>
                  </c:pt>
                  <c:pt idx="4">
                    <c:v>YEAR 2023</c:v>
                  </c:pt>
                  <c:pt idx="8">
                    <c:v>YEAR 2024</c:v>
                  </c:pt>
                </c:lvl>
              </c:multiLvlStrCache>
            </c:multiLvlStrRef>
          </c:cat>
          <c:val>
            <c:numRef>
              <c:f>'For presentation'!$C$22:$N$22</c:f>
              <c:numCache>
                <c:formatCode>_-* #,##0_-;\-* #,##0_-;_-* "-"??_-;_-@_-</c:formatCode>
                <c:ptCount val="12"/>
                <c:pt idx="0">
                  <c:v>0</c:v>
                </c:pt>
                <c:pt idx="1">
                  <c:v>120000</c:v>
                </c:pt>
                <c:pt idx="2">
                  <c:v>90000</c:v>
                </c:pt>
                <c:pt idx="3">
                  <c:v>90000</c:v>
                </c:pt>
                <c:pt idx="4">
                  <c:v>0</c:v>
                </c:pt>
                <c:pt idx="5">
                  <c:v>120000</c:v>
                </c:pt>
                <c:pt idx="6">
                  <c:v>90000</c:v>
                </c:pt>
                <c:pt idx="7">
                  <c:v>290000</c:v>
                </c:pt>
                <c:pt idx="8">
                  <c:v>250000</c:v>
                </c:pt>
                <c:pt idx="9">
                  <c:v>250000</c:v>
                </c:pt>
                <c:pt idx="10">
                  <c:v>0</c:v>
                </c:pt>
                <c:pt idx="11">
                  <c:v>300000</c:v>
                </c:pt>
              </c:numCache>
            </c:numRef>
          </c:val>
          <c:extLst>
            <c:ext xmlns:c16="http://schemas.microsoft.com/office/drawing/2014/chart" uri="{C3380CC4-5D6E-409C-BE32-E72D297353CC}">
              <c16:uniqueId val="{00000001-CCDC-4BE8-B4C8-B60108784135}"/>
            </c:ext>
          </c:extLst>
        </c:ser>
        <c:ser>
          <c:idx val="2"/>
          <c:order val="2"/>
          <c:tx>
            <c:strRef>
              <c:f>'For presentation'!$B$23</c:f>
              <c:strCache>
                <c:ptCount val="1"/>
                <c:pt idx="0">
                  <c:v>Support</c:v>
                </c:pt>
              </c:strCache>
            </c:strRef>
          </c:tx>
          <c:spPr>
            <a:solidFill>
              <a:schemeClr val="accent5">
                <a:lumMod val="60000"/>
                <a:lumOff val="40000"/>
              </a:schemeClr>
            </a:solidFill>
            <a:ln>
              <a:noFill/>
            </a:ln>
            <a:effectLst/>
          </c:spPr>
          <c:invertIfNegative val="0"/>
          <c:cat>
            <c:multiLvlStrRef>
              <c:f>'For presentation'!$C$19:$N$20</c:f>
              <c:multiLvlStrCache>
                <c:ptCount val="12"/>
                <c:lvl>
                  <c:pt idx="0">
                    <c:v>Q1</c:v>
                  </c:pt>
                  <c:pt idx="1">
                    <c:v>Q2</c:v>
                  </c:pt>
                  <c:pt idx="2">
                    <c:v>Q3</c:v>
                  </c:pt>
                  <c:pt idx="3">
                    <c:v>Q4</c:v>
                  </c:pt>
                  <c:pt idx="4">
                    <c:v>Q1</c:v>
                  </c:pt>
                  <c:pt idx="5">
                    <c:v>Q2</c:v>
                  </c:pt>
                  <c:pt idx="6">
                    <c:v>Q3</c:v>
                  </c:pt>
                  <c:pt idx="7">
                    <c:v>Q4</c:v>
                  </c:pt>
                  <c:pt idx="8">
                    <c:v>Q1</c:v>
                  </c:pt>
                  <c:pt idx="9">
                    <c:v>Q2</c:v>
                  </c:pt>
                  <c:pt idx="10">
                    <c:v>Q3</c:v>
                  </c:pt>
                  <c:pt idx="11">
                    <c:v>Q4</c:v>
                  </c:pt>
                </c:lvl>
                <c:lvl>
                  <c:pt idx="0">
                    <c:v>YEAR 2022</c:v>
                  </c:pt>
                  <c:pt idx="4">
                    <c:v>YEAR 2023</c:v>
                  </c:pt>
                  <c:pt idx="8">
                    <c:v>YEAR 2024</c:v>
                  </c:pt>
                </c:lvl>
              </c:multiLvlStrCache>
            </c:multiLvlStrRef>
          </c:cat>
          <c:val>
            <c:numRef>
              <c:f>'For presentation'!$C$23:$N$23</c:f>
              <c:numCache>
                <c:formatCode>_-* #,##0_-;\-* #,##0_-;_-* "-"??_-;_-@_-</c:formatCode>
                <c:ptCount val="12"/>
                <c:pt idx="0">
                  <c:v>20553.75</c:v>
                </c:pt>
                <c:pt idx="1">
                  <c:v>20553.75</c:v>
                </c:pt>
                <c:pt idx="2">
                  <c:v>20553.75</c:v>
                </c:pt>
                <c:pt idx="3">
                  <c:v>6851.25</c:v>
                </c:pt>
                <c:pt idx="4">
                  <c:v>20553.75</c:v>
                </c:pt>
                <c:pt idx="5">
                  <c:v>20553.75</c:v>
                </c:pt>
                <c:pt idx="6">
                  <c:v>20553.75</c:v>
                </c:pt>
                <c:pt idx="7">
                  <c:v>20553.75</c:v>
                </c:pt>
                <c:pt idx="8">
                  <c:v>20553.75</c:v>
                </c:pt>
                <c:pt idx="9">
                  <c:v>20553.75</c:v>
                </c:pt>
                <c:pt idx="10">
                  <c:v>20553.75</c:v>
                </c:pt>
                <c:pt idx="11">
                  <c:v>20553.75</c:v>
                </c:pt>
              </c:numCache>
            </c:numRef>
          </c:val>
          <c:extLst>
            <c:ext xmlns:c16="http://schemas.microsoft.com/office/drawing/2014/chart" uri="{C3380CC4-5D6E-409C-BE32-E72D297353CC}">
              <c16:uniqueId val="{00000002-CCDC-4BE8-B4C8-B60108784135}"/>
            </c:ext>
          </c:extLst>
        </c:ser>
        <c:ser>
          <c:idx val="3"/>
          <c:order val="3"/>
          <c:tx>
            <c:strRef>
              <c:f>'For presentation'!$B$24</c:f>
              <c:strCache>
                <c:ptCount val="1"/>
                <c:pt idx="0">
                  <c:v>Services</c:v>
                </c:pt>
              </c:strCache>
            </c:strRef>
          </c:tx>
          <c:spPr>
            <a:solidFill>
              <a:schemeClr val="accent5">
                <a:lumMod val="75000"/>
              </a:schemeClr>
            </a:solidFill>
            <a:ln>
              <a:noFill/>
            </a:ln>
            <a:effectLst/>
          </c:spPr>
          <c:invertIfNegative val="0"/>
          <c:cat>
            <c:multiLvlStrRef>
              <c:f>'For presentation'!$C$19:$N$20</c:f>
              <c:multiLvlStrCache>
                <c:ptCount val="12"/>
                <c:lvl>
                  <c:pt idx="0">
                    <c:v>Q1</c:v>
                  </c:pt>
                  <c:pt idx="1">
                    <c:v>Q2</c:v>
                  </c:pt>
                  <c:pt idx="2">
                    <c:v>Q3</c:v>
                  </c:pt>
                  <c:pt idx="3">
                    <c:v>Q4</c:v>
                  </c:pt>
                  <c:pt idx="4">
                    <c:v>Q1</c:v>
                  </c:pt>
                  <c:pt idx="5">
                    <c:v>Q2</c:v>
                  </c:pt>
                  <c:pt idx="6">
                    <c:v>Q3</c:v>
                  </c:pt>
                  <c:pt idx="7">
                    <c:v>Q4</c:v>
                  </c:pt>
                  <c:pt idx="8">
                    <c:v>Q1</c:v>
                  </c:pt>
                  <c:pt idx="9">
                    <c:v>Q2</c:v>
                  </c:pt>
                  <c:pt idx="10">
                    <c:v>Q3</c:v>
                  </c:pt>
                  <c:pt idx="11">
                    <c:v>Q4</c:v>
                  </c:pt>
                </c:lvl>
                <c:lvl>
                  <c:pt idx="0">
                    <c:v>YEAR 2022</c:v>
                  </c:pt>
                  <c:pt idx="4">
                    <c:v>YEAR 2023</c:v>
                  </c:pt>
                  <c:pt idx="8">
                    <c:v>YEAR 2024</c:v>
                  </c:pt>
                </c:lvl>
              </c:multiLvlStrCache>
            </c:multiLvlStrRef>
          </c:cat>
          <c:val>
            <c:numRef>
              <c:f>'For presentation'!$C$24:$N$24</c:f>
              <c:numCache>
                <c:formatCode>_-* #,##0_-;\-* #,##0_-;_-* "-"??_-;_-@_-</c:formatCode>
                <c:ptCount val="12"/>
                <c:pt idx="0">
                  <c:v>151416.5</c:v>
                </c:pt>
                <c:pt idx="1">
                  <c:v>96825</c:v>
                </c:pt>
                <c:pt idx="2">
                  <c:v>111290.50000000001</c:v>
                </c:pt>
                <c:pt idx="3">
                  <c:v>215727.5</c:v>
                </c:pt>
                <c:pt idx="4">
                  <c:v>218177</c:v>
                </c:pt>
                <c:pt idx="5">
                  <c:v>188199</c:v>
                </c:pt>
                <c:pt idx="6">
                  <c:v>226711</c:v>
                </c:pt>
                <c:pt idx="7">
                  <c:v>232687</c:v>
                </c:pt>
                <c:pt idx="8">
                  <c:v>233981.92000000004</c:v>
                </c:pt>
                <c:pt idx="9">
                  <c:v>240794.56000000006</c:v>
                </c:pt>
                <c:pt idx="10">
                  <c:v>247607.2</c:v>
                </c:pt>
                <c:pt idx="11">
                  <c:v>254419.84000000003</c:v>
                </c:pt>
              </c:numCache>
            </c:numRef>
          </c:val>
          <c:extLst>
            <c:ext xmlns:c16="http://schemas.microsoft.com/office/drawing/2014/chart" uri="{C3380CC4-5D6E-409C-BE32-E72D297353CC}">
              <c16:uniqueId val="{00000003-CCDC-4BE8-B4C8-B60108784135}"/>
            </c:ext>
          </c:extLst>
        </c:ser>
        <c:dLbls>
          <c:showLegendKey val="0"/>
          <c:showVal val="0"/>
          <c:showCatName val="0"/>
          <c:showSerName val="0"/>
          <c:showPercent val="0"/>
          <c:showBubbleSize val="0"/>
        </c:dLbls>
        <c:gapWidth val="150"/>
        <c:overlap val="100"/>
        <c:axId val="2084808496"/>
        <c:axId val="2084816816"/>
      </c:barChart>
      <c:lineChart>
        <c:grouping val="standard"/>
        <c:varyColors val="0"/>
        <c:ser>
          <c:idx val="4"/>
          <c:order val="4"/>
          <c:tx>
            <c:strRef>
              <c:f>'For presentation'!$B$26</c:f>
              <c:strCache>
                <c:ptCount val="1"/>
                <c:pt idx="0">
                  <c:v>Yearly cumulative revenues</c:v>
                </c:pt>
              </c:strCache>
            </c:strRef>
          </c:tx>
          <c:spPr>
            <a:ln w="31750" cap="rnd">
              <a:solidFill>
                <a:schemeClr val="tx1">
                  <a:lumMod val="85000"/>
                  <a:lumOff val="15000"/>
                </a:schemeClr>
              </a:solidFill>
              <a:round/>
              <a:tailEnd type="triangle" w="lg" len="lg"/>
            </a:ln>
            <a:effectLst/>
          </c:spPr>
          <c:marker>
            <c:symbol val="none"/>
          </c:marker>
          <c:val>
            <c:numRef>
              <c:f>'For presentation'!$C$26:$N$26</c:f>
              <c:numCache>
                <c:formatCode>_-* #,##0_-;\-* #,##0_-;_-* "-"??_-;_-@_-</c:formatCode>
                <c:ptCount val="12"/>
                <c:pt idx="0">
                  <c:v>534127.25</c:v>
                </c:pt>
                <c:pt idx="1">
                  <c:v>1185032.2</c:v>
                </c:pt>
                <c:pt idx="2">
                  <c:v>2646934.3499999996</c:v>
                </c:pt>
                <c:pt idx="3">
                  <c:v>5314680.875</c:v>
                </c:pt>
                <c:pt idx="4">
                  <c:v>5899335.916666667</c:v>
                </c:pt>
                <c:pt idx="5">
                  <c:v>6317253.5</c:v>
                </c:pt>
                <c:pt idx="6">
                  <c:v>7478805.2197333332</c:v>
                </c:pt>
                <c:pt idx="7">
                  <c:v>10891798.671700001</c:v>
                </c:pt>
                <c:pt idx="8" formatCode="_(* #,##0.00_);_(* \(#,##0.00\);_(* &quot;-&quot;??_);_(@_)">
                  <c:v>12624796.071153127</c:v>
                </c:pt>
                <c:pt idx="9" formatCode="_(* #,##0.00_);_(* \(#,##0.00\);_(* &quot;-&quot;??_);_(@_)">
                  <c:v>14533792.879023489</c:v>
                </c:pt>
                <c:pt idx="10" formatCode="_(* #,##0.00_);_(* \(#,##0.00\);_(* &quot;-&quot;??_);_(@_)">
                  <c:v>16609057.492846731</c:v>
                </c:pt>
                <c:pt idx="11">
                  <c:v>18098347.028404154</c:v>
                </c:pt>
              </c:numCache>
            </c:numRef>
          </c:val>
          <c:smooth val="0"/>
          <c:extLst>
            <c:ext xmlns:c16="http://schemas.microsoft.com/office/drawing/2014/chart" uri="{C3380CC4-5D6E-409C-BE32-E72D297353CC}">
              <c16:uniqueId val="{00000004-CCDC-4BE8-B4C8-B60108784135}"/>
            </c:ext>
          </c:extLst>
        </c:ser>
        <c:dLbls>
          <c:showLegendKey val="0"/>
          <c:showVal val="0"/>
          <c:showCatName val="0"/>
          <c:showSerName val="0"/>
          <c:showPercent val="0"/>
          <c:showBubbleSize val="0"/>
        </c:dLbls>
        <c:marker val="1"/>
        <c:smooth val="0"/>
        <c:axId val="8405791"/>
        <c:axId val="8396223"/>
      </c:lineChart>
      <c:catAx>
        <c:axId val="2084808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84816816"/>
        <c:crosses val="autoZero"/>
        <c:auto val="1"/>
        <c:lblAlgn val="ctr"/>
        <c:lblOffset val="100"/>
        <c:noMultiLvlLbl val="0"/>
      </c:catAx>
      <c:valAx>
        <c:axId val="20848168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CA"/>
                  <a:t>Quarterly Revenues in CAD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84808496"/>
        <c:crosses val="autoZero"/>
        <c:crossBetween val="between"/>
      </c:valAx>
      <c:valAx>
        <c:axId val="8396223"/>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CA"/>
                  <a:t>Yearly cum. revenues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_-* #,##0_-;\-* #,##0_-;_-* &quot;-&quot;??_-;_-@_-"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05791"/>
        <c:crosses val="max"/>
        <c:crossBetween val="between"/>
      </c:valAx>
      <c:catAx>
        <c:axId val="8405791"/>
        <c:scaling>
          <c:orientation val="minMax"/>
        </c:scaling>
        <c:delete val="1"/>
        <c:axPos val="b"/>
        <c:majorTickMark val="out"/>
        <c:minorTickMark val="none"/>
        <c:tickLblPos val="nextTo"/>
        <c:crossAx val="8396223"/>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0-03-26T15:16:58.741" idx="2">
    <p:pos x="7680" y="0"/>
    <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3-26T15:16:58.741" idx="1">
    <p:pos x="7680" y="0"/>
    <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64137BD-6E09-4967-8B82-8C1A3491B51F}" type="datetimeFigureOut">
              <a:rPr lang="en-ID" smtClean="0"/>
              <a:t>27/07/22</a:t>
            </a:fld>
            <a:endParaRPr lang="en-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D9D8FE-69CC-4D23-837E-DB569CF0996E}" type="slidenum">
              <a:rPr lang="en-ID" smtClean="0"/>
              <a:t>‹#›</a:t>
            </a:fld>
            <a:endParaRPr lang="en-ID"/>
          </a:p>
        </p:txBody>
      </p:sp>
    </p:spTree>
    <p:extLst>
      <p:ext uri="{BB962C8B-B14F-4D97-AF65-F5344CB8AC3E}">
        <p14:creationId xmlns:p14="http://schemas.microsoft.com/office/powerpoint/2010/main" val="3179051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1EC90C-0A32-494A-A53C-739340EBF83D}" type="datetimeFigureOut">
              <a:rPr lang="en-US" smtClean="0"/>
              <a:t>7/27/22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A374BF-DABF-404E-B2E0-6B5CBD0C0FEB}" type="slidenum">
              <a:rPr lang="en-US" smtClean="0"/>
              <a:t>‹#›</a:t>
            </a:fld>
            <a:endParaRPr lang="en-US"/>
          </a:p>
        </p:txBody>
      </p:sp>
    </p:spTree>
    <p:extLst>
      <p:ext uri="{BB962C8B-B14F-4D97-AF65-F5344CB8AC3E}">
        <p14:creationId xmlns:p14="http://schemas.microsoft.com/office/powerpoint/2010/main" val="1862809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p33:notes"/>
          <p:cNvSpPr txBox="1">
            <a:spLocks noGrp="1"/>
          </p:cNvSpPr>
          <p:nvPr>
            <p:ph type="body" idx="1"/>
          </p:nvPr>
        </p:nvSpPr>
        <p:spPr>
          <a:xfrm>
            <a:off x="707708" y="4447461"/>
            <a:ext cx="5661660" cy="4213384"/>
          </a:xfrm>
          <a:prstGeom prst="rect">
            <a:avLst/>
          </a:prstGeom>
        </p:spPr>
        <p:txBody>
          <a:bodyPr spcFirstLastPara="1" wrap="square" lIns="93921" tIns="46948" rIns="93921" bIns="46948" anchor="t" anchorCtr="0">
            <a:noAutofit/>
          </a:bodyPr>
          <a:lstStyle/>
          <a:p>
            <a:pPr marL="0" indent="0"/>
            <a:endParaRPr dirty="0"/>
          </a:p>
        </p:txBody>
      </p:sp>
      <p:sp>
        <p:nvSpPr>
          <p:cNvPr id="1006" name="Google Shape;1006;p33:notes"/>
          <p:cNvSpPr>
            <a:spLocks noGrp="1" noRot="1" noChangeAspect="1"/>
          </p:cNvSpPr>
          <p:nvPr>
            <p:ph type="sldImg" idx="2"/>
          </p:nvPr>
        </p:nvSpPr>
        <p:spPr>
          <a:xfrm>
            <a:off x="417513" y="701675"/>
            <a:ext cx="6242050" cy="35115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09106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87127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6"/>
        <p:cNvGrpSpPr/>
        <p:nvPr/>
      </p:nvGrpSpPr>
      <p:grpSpPr>
        <a:xfrm>
          <a:off x="0" y="0"/>
          <a:ext cx="0" cy="0"/>
          <a:chOff x="0" y="0"/>
          <a:chExt cx="0" cy="0"/>
        </a:xfrm>
      </p:grpSpPr>
      <p:pic>
        <p:nvPicPr>
          <p:cNvPr id="17" name="Google Shape;17;p3"/>
          <p:cNvPicPr preferRelativeResize="0"/>
          <p:nvPr/>
        </p:nvPicPr>
        <p:blipFill>
          <a:blip r:embed="rId2">
            <a:alphaModFix/>
          </a:blip>
          <a:stretch>
            <a:fillRect/>
          </a:stretch>
        </p:blipFill>
        <p:spPr>
          <a:xfrm>
            <a:off x="10920007" y="6452139"/>
            <a:ext cx="958500" cy="246200"/>
          </a:xfrm>
          <a:prstGeom prst="rect">
            <a:avLst/>
          </a:prstGeom>
          <a:noFill/>
          <a:ln>
            <a:noFill/>
          </a:ln>
        </p:spPr>
      </p:pic>
    </p:spTree>
    <p:extLst>
      <p:ext uri="{BB962C8B-B14F-4D97-AF65-F5344CB8AC3E}">
        <p14:creationId xmlns:p14="http://schemas.microsoft.com/office/powerpoint/2010/main" val="2374697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extBox 2"/>
          <p:cNvSpPr txBox="1"/>
          <p:nvPr userDrawn="1"/>
        </p:nvSpPr>
        <p:spPr>
          <a:xfrm>
            <a:off x="10882745" y="540328"/>
            <a:ext cx="790601" cy="276999"/>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D" sz="700" spc="300" dirty="0">
                <a:solidFill>
                  <a:schemeClr val="tx1">
                    <a:lumMod val="75000"/>
                    <a:lumOff val="25000"/>
                  </a:schemeClr>
                </a:solidFill>
              </a:rPr>
              <a:t>PAGE</a:t>
            </a:r>
            <a:r>
              <a:rPr lang="en-ID" sz="1200" dirty="0">
                <a:solidFill>
                  <a:schemeClr val="tx1">
                    <a:lumMod val="75000"/>
                    <a:lumOff val="25000"/>
                  </a:schemeClr>
                </a:solidFill>
              </a:rPr>
              <a:t> </a:t>
            </a:r>
            <a:fld id="{66DBA9ED-0BD1-4583-826F-4EF9BAC8450E}" type="slidenum">
              <a:rPr lang="en-ID" sz="1200" b="1" smtClean="0">
                <a:solidFill>
                  <a:schemeClr val="tx1">
                    <a:lumMod val="75000"/>
                    <a:lumOff val="25000"/>
                  </a:schemeClr>
                </a:solidFill>
              </a:rPr>
              <a:pPr marL="0" marR="0" indent="0" algn="l" defTabSz="914400" rtl="0" eaLnBrk="1" fontAlgn="auto" latinLnBrk="0" hangingPunct="1">
                <a:lnSpc>
                  <a:spcPct val="100000"/>
                </a:lnSpc>
                <a:spcBef>
                  <a:spcPts val="0"/>
                </a:spcBef>
                <a:spcAft>
                  <a:spcPts val="0"/>
                </a:spcAft>
                <a:buClrTx/>
                <a:buSzTx/>
                <a:buFontTx/>
                <a:buNone/>
                <a:tabLst/>
                <a:defRPr/>
              </a:pPr>
              <a:t>‹#›</a:t>
            </a:fld>
            <a:endParaRPr lang="en-ID" b="1" dirty="0">
              <a:solidFill>
                <a:schemeClr val="tx1">
                  <a:lumMod val="75000"/>
                  <a:lumOff val="25000"/>
                </a:schemeClr>
              </a:solidFill>
            </a:endParaRPr>
          </a:p>
        </p:txBody>
      </p:sp>
      <p:sp>
        <p:nvSpPr>
          <p:cNvPr id="11" name="TextBox 10"/>
          <p:cNvSpPr txBox="1"/>
          <p:nvPr userDrawn="1"/>
        </p:nvSpPr>
        <p:spPr>
          <a:xfrm>
            <a:off x="4552015" y="6596390"/>
            <a:ext cx="3278463" cy="261610"/>
          </a:xfrm>
          <a:prstGeom prst="rect">
            <a:avLst/>
          </a:prstGeom>
          <a:noFill/>
        </p:spPr>
        <p:txBody>
          <a:bodyPr wrap="none" rtlCol="0">
            <a:spAutoFit/>
          </a:bodyPr>
          <a:lstStyle/>
          <a:p>
            <a:pPr algn="ctr"/>
            <a:r>
              <a:rPr lang="en-ID" sz="1100" b="1" i="0" kern="1200" dirty="0">
                <a:solidFill>
                  <a:schemeClr val="tx1">
                    <a:lumMod val="75000"/>
                    <a:lumOff val="25000"/>
                  </a:schemeClr>
                </a:solidFill>
                <a:effectLst/>
                <a:latin typeface="+mn-lt"/>
                <a:ea typeface="+mn-ea"/>
                <a:cs typeface="+mn-cs"/>
              </a:rPr>
              <a:t>© 2019 Digital Impact Holdings Inc. </a:t>
            </a:r>
            <a:r>
              <a:rPr lang="en-ID" sz="1100" b="0" i="0" kern="1200" dirty="0">
                <a:solidFill>
                  <a:schemeClr val="tx1">
                    <a:lumMod val="75000"/>
                    <a:lumOff val="25000"/>
                  </a:schemeClr>
                </a:solidFill>
                <a:effectLst/>
                <a:latin typeface="+mn-lt"/>
                <a:ea typeface="+mn-ea"/>
                <a:cs typeface="+mn-cs"/>
              </a:rPr>
              <a:t>All rights reserved</a:t>
            </a:r>
            <a:endParaRPr lang="en-ID" sz="1100" dirty="0">
              <a:solidFill>
                <a:schemeClr val="tx1">
                  <a:lumMod val="75000"/>
                  <a:lumOff val="25000"/>
                </a:schemeClr>
              </a:solidFill>
            </a:endParaRPr>
          </a:p>
        </p:txBody>
      </p:sp>
      <p:pic>
        <p:nvPicPr>
          <p:cNvPr id="4" name="Picture 3" descr="A close up of a sign&#10;&#10;Description automatically generated">
            <a:extLst>
              <a:ext uri="{FF2B5EF4-FFF2-40B4-BE49-F238E27FC236}">
                <a16:creationId xmlns:a16="http://schemas.microsoft.com/office/drawing/2014/main" id="{528D5A86-9C8F-9D41-B0EC-2E4556064B8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7507" y="6372880"/>
            <a:ext cx="950026" cy="406555"/>
          </a:xfrm>
          <a:prstGeom prst="rect">
            <a:avLst/>
          </a:prstGeom>
        </p:spPr>
      </p:pic>
    </p:spTree>
    <p:extLst>
      <p:ext uri="{BB962C8B-B14F-4D97-AF65-F5344CB8AC3E}">
        <p14:creationId xmlns:p14="http://schemas.microsoft.com/office/powerpoint/2010/main" val="58208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3" name="TextBox 2"/>
          <p:cNvSpPr txBox="1"/>
          <p:nvPr userDrawn="1"/>
        </p:nvSpPr>
        <p:spPr>
          <a:xfrm>
            <a:off x="10882745" y="540328"/>
            <a:ext cx="790601" cy="276999"/>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D" sz="700" spc="300" dirty="0">
                <a:solidFill>
                  <a:schemeClr val="tx1">
                    <a:lumMod val="75000"/>
                    <a:lumOff val="25000"/>
                  </a:schemeClr>
                </a:solidFill>
              </a:rPr>
              <a:t>PAGE</a:t>
            </a:r>
            <a:r>
              <a:rPr lang="en-ID" sz="1200" dirty="0">
                <a:solidFill>
                  <a:schemeClr val="tx1">
                    <a:lumMod val="75000"/>
                    <a:lumOff val="25000"/>
                  </a:schemeClr>
                </a:solidFill>
              </a:rPr>
              <a:t> </a:t>
            </a:r>
            <a:fld id="{66DBA9ED-0BD1-4583-826F-4EF9BAC8450E}" type="slidenum">
              <a:rPr lang="en-ID" sz="1200" b="1" smtClean="0">
                <a:solidFill>
                  <a:schemeClr val="tx1">
                    <a:lumMod val="75000"/>
                    <a:lumOff val="25000"/>
                  </a:schemeClr>
                </a:solidFill>
              </a:rPr>
              <a:pPr marL="0" marR="0" indent="0" algn="l" defTabSz="914400" rtl="0" eaLnBrk="1" fontAlgn="auto" latinLnBrk="0" hangingPunct="1">
                <a:lnSpc>
                  <a:spcPct val="100000"/>
                </a:lnSpc>
                <a:spcBef>
                  <a:spcPts val="0"/>
                </a:spcBef>
                <a:spcAft>
                  <a:spcPts val="0"/>
                </a:spcAft>
                <a:buClrTx/>
                <a:buSzTx/>
                <a:buFontTx/>
                <a:buNone/>
                <a:tabLst/>
                <a:defRPr/>
              </a:pPr>
              <a:t>‹#›</a:t>
            </a:fld>
            <a:endParaRPr lang="en-ID" b="1" dirty="0">
              <a:solidFill>
                <a:schemeClr val="tx1">
                  <a:lumMod val="75000"/>
                  <a:lumOff val="25000"/>
                </a:schemeClr>
              </a:solidFill>
            </a:endParaRPr>
          </a:p>
        </p:txBody>
      </p:sp>
      <p:sp>
        <p:nvSpPr>
          <p:cNvPr id="6" name="Picture Placeholder 5"/>
          <p:cNvSpPr>
            <a:spLocks noGrp="1"/>
          </p:cNvSpPr>
          <p:nvPr>
            <p:ph type="pic" sz="quarter" idx="10"/>
          </p:nvPr>
        </p:nvSpPr>
        <p:spPr>
          <a:xfrm>
            <a:off x="2519011" y="2117725"/>
            <a:ext cx="2490135" cy="2491597"/>
          </a:xfrm>
          <a:solidFill>
            <a:schemeClr val="accent2"/>
          </a:solidFill>
        </p:spPr>
        <p:txBody>
          <a:bodyPr>
            <a:normAutofit/>
          </a:bodyPr>
          <a:lstStyle>
            <a:lvl1pPr>
              <a:defRPr sz="1400">
                <a:solidFill>
                  <a:schemeClr val="bg1"/>
                </a:solidFill>
              </a:defRPr>
            </a:lvl1pPr>
          </a:lstStyle>
          <a:p>
            <a:endParaRPr lang="en-US"/>
          </a:p>
        </p:txBody>
      </p:sp>
      <p:sp>
        <p:nvSpPr>
          <p:cNvPr id="7" name="Picture Placeholder 5"/>
          <p:cNvSpPr>
            <a:spLocks noGrp="1"/>
          </p:cNvSpPr>
          <p:nvPr>
            <p:ph type="pic" sz="quarter" idx="11"/>
          </p:nvPr>
        </p:nvSpPr>
        <p:spPr>
          <a:xfrm>
            <a:off x="7182855" y="2117725"/>
            <a:ext cx="2490135" cy="2491597"/>
          </a:xfrm>
          <a:solidFill>
            <a:schemeClr val="accent2"/>
          </a:solidFill>
        </p:spPr>
        <p:txBody>
          <a:bodyPr>
            <a:normAutofit/>
          </a:bodyPr>
          <a:lstStyle>
            <a:lvl1pPr>
              <a:defRPr sz="1400">
                <a:solidFill>
                  <a:schemeClr val="bg1"/>
                </a:solidFill>
              </a:defRPr>
            </a:lvl1pPr>
          </a:lstStyle>
          <a:p>
            <a:endParaRPr lang="en-US"/>
          </a:p>
        </p:txBody>
      </p:sp>
      <p:sp>
        <p:nvSpPr>
          <p:cNvPr id="9" name="TextBox 8">
            <a:extLst>
              <a:ext uri="{FF2B5EF4-FFF2-40B4-BE49-F238E27FC236}">
                <a16:creationId xmlns:a16="http://schemas.microsoft.com/office/drawing/2014/main" id="{19553F99-B013-3B4D-AB5F-DA8B1475B8D7}"/>
              </a:ext>
            </a:extLst>
          </p:cNvPr>
          <p:cNvSpPr txBox="1"/>
          <p:nvPr userDrawn="1"/>
        </p:nvSpPr>
        <p:spPr>
          <a:xfrm>
            <a:off x="4552015" y="6596390"/>
            <a:ext cx="3278463" cy="261610"/>
          </a:xfrm>
          <a:prstGeom prst="rect">
            <a:avLst/>
          </a:prstGeom>
          <a:noFill/>
        </p:spPr>
        <p:txBody>
          <a:bodyPr wrap="none" rtlCol="0">
            <a:spAutoFit/>
          </a:bodyPr>
          <a:lstStyle/>
          <a:p>
            <a:pPr algn="ctr"/>
            <a:r>
              <a:rPr lang="en-ID" sz="1100" b="1" i="0" kern="1200" dirty="0">
                <a:solidFill>
                  <a:schemeClr val="tx1">
                    <a:lumMod val="75000"/>
                    <a:lumOff val="25000"/>
                  </a:schemeClr>
                </a:solidFill>
                <a:effectLst/>
                <a:latin typeface="+mn-lt"/>
                <a:ea typeface="+mn-ea"/>
                <a:cs typeface="+mn-cs"/>
              </a:rPr>
              <a:t>© 2019 Digital Impact Holdings Inc. </a:t>
            </a:r>
            <a:r>
              <a:rPr lang="en-ID" sz="1100" b="0" i="0" kern="1200" dirty="0">
                <a:solidFill>
                  <a:schemeClr val="tx1">
                    <a:lumMod val="75000"/>
                    <a:lumOff val="25000"/>
                  </a:schemeClr>
                </a:solidFill>
                <a:effectLst/>
                <a:latin typeface="+mn-lt"/>
                <a:ea typeface="+mn-ea"/>
                <a:cs typeface="+mn-cs"/>
              </a:rPr>
              <a:t>All rights reserved</a:t>
            </a:r>
            <a:endParaRPr lang="en-ID" sz="1100" dirty="0">
              <a:solidFill>
                <a:schemeClr val="tx1">
                  <a:lumMod val="75000"/>
                  <a:lumOff val="25000"/>
                </a:schemeClr>
              </a:solidFill>
            </a:endParaRPr>
          </a:p>
        </p:txBody>
      </p:sp>
    </p:spTree>
    <p:extLst>
      <p:ext uri="{BB962C8B-B14F-4D97-AF65-F5344CB8AC3E}">
        <p14:creationId xmlns:p14="http://schemas.microsoft.com/office/powerpoint/2010/main" val="3915917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3" name="TextBox 2"/>
          <p:cNvSpPr txBox="1"/>
          <p:nvPr userDrawn="1"/>
        </p:nvSpPr>
        <p:spPr>
          <a:xfrm>
            <a:off x="10882745" y="540328"/>
            <a:ext cx="790601" cy="276999"/>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D" sz="700" spc="300" dirty="0">
                <a:solidFill>
                  <a:schemeClr val="tx1">
                    <a:lumMod val="75000"/>
                    <a:lumOff val="25000"/>
                  </a:schemeClr>
                </a:solidFill>
              </a:rPr>
              <a:t>PAGE</a:t>
            </a:r>
            <a:r>
              <a:rPr lang="en-ID" sz="1200" dirty="0">
                <a:solidFill>
                  <a:schemeClr val="tx1">
                    <a:lumMod val="75000"/>
                    <a:lumOff val="25000"/>
                  </a:schemeClr>
                </a:solidFill>
              </a:rPr>
              <a:t> </a:t>
            </a:r>
            <a:fld id="{66DBA9ED-0BD1-4583-826F-4EF9BAC8450E}" type="slidenum">
              <a:rPr lang="en-ID" sz="1200" b="1" smtClean="0">
                <a:solidFill>
                  <a:schemeClr val="tx1">
                    <a:lumMod val="75000"/>
                    <a:lumOff val="25000"/>
                  </a:schemeClr>
                </a:solidFill>
              </a:rPr>
              <a:pPr marL="0" marR="0" indent="0" algn="l" defTabSz="914400" rtl="0" eaLnBrk="1" fontAlgn="auto" latinLnBrk="0" hangingPunct="1">
                <a:lnSpc>
                  <a:spcPct val="100000"/>
                </a:lnSpc>
                <a:spcBef>
                  <a:spcPts val="0"/>
                </a:spcBef>
                <a:spcAft>
                  <a:spcPts val="0"/>
                </a:spcAft>
                <a:buClrTx/>
                <a:buSzTx/>
                <a:buFontTx/>
                <a:buNone/>
                <a:tabLst/>
                <a:defRPr/>
              </a:pPr>
              <a:t>‹#›</a:t>
            </a:fld>
            <a:endParaRPr lang="en-ID" b="1" dirty="0">
              <a:solidFill>
                <a:schemeClr val="tx1">
                  <a:lumMod val="75000"/>
                  <a:lumOff val="25000"/>
                </a:schemeClr>
              </a:solidFill>
            </a:endParaRPr>
          </a:p>
        </p:txBody>
      </p:sp>
      <p:sp>
        <p:nvSpPr>
          <p:cNvPr id="8" name="Picture Placeholder 5"/>
          <p:cNvSpPr>
            <a:spLocks noGrp="1"/>
          </p:cNvSpPr>
          <p:nvPr>
            <p:ph type="pic" sz="quarter" idx="10"/>
          </p:nvPr>
        </p:nvSpPr>
        <p:spPr>
          <a:xfrm>
            <a:off x="968721" y="1937787"/>
            <a:ext cx="2033203" cy="2223666"/>
          </a:xfrm>
          <a:solidFill>
            <a:schemeClr val="accent2"/>
          </a:solidFill>
        </p:spPr>
        <p:txBody>
          <a:bodyPr>
            <a:normAutofit/>
          </a:bodyPr>
          <a:lstStyle>
            <a:lvl1pPr>
              <a:defRPr sz="1400">
                <a:solidFill>
                  <a:schemeClr val="bg1"/>
                </a:solidFill>
              </a:defRPr>
            </a:lvl1pPr>
          </a:lstStyle>
          <a:p>
            <a:endParaRPr lang="en-US" dirty="0"/>
          </a:p>
        </p:txBody>
      </p:sp>
      <p:sp>
        <p:nvSpPr>
          <p:cNvPr id="11" name="Picture Placeholder 5"/>
          <p:cNvSpPr>
            <a:spLocks noGrp="1"/>
          </p:cNvSpPr>
          <p:nvPr>
            <p:ph type="pic" sz="quarter" idx="11"/>
          </p:nvPr>
        </p:nvSpPr>
        <p:spPr>
          <a:xfrm>
            <a:off x="3712750" y="1937787"/>
            <a:ext cx="2033203" cy="2223666"/>
          </a:xfrm>
          <a:solidFill>
            <a:schemeClr val="accent2"/>
          </a:solidFill>
        </p:spPr>
        <p:txBody>
          <a:bodyPr>
            <a:normAutofit/>
          </a:bodyPr>
          <a:lstStyle>
            <a:lvl1pPr>
              <a:defRPr sz="1400">
                <a:solidFill>
                  <a:schemeClr val="bg1"/>
                </a:solidFill>
              </a:defRPr>
            </a:lvl1pPr>
          </a:lstStyle>
          <a:p>
            <a:endParaRPr lang="en-US" dirty="0"/>
          </a:p>
        </p:txBody>
      </p:sp>
      <p:sp>
        <p:nvSpPr>
          <p:cNvPr id="12" name="Picture Placeholder 5"/>
          <p:cNvSpPr>
            <a:spLocks noGrp="1"/>
          </p:cNvSpPr>
          <p:nvPr>
            <p:ph type="pic" sz="quarter" idx="12"/>
          </p:nvPr>
        </p:nvSpPr>
        <p:spPr>
          <a:xfrm>
            <a:off x="6450034" y="1937787"/>
            <a:ext cx="2033203" cy="2223666"/>
          </a:xfrm>
          <a:solidFill>
            <a:schemeClr val="accent2"/>
          </a:solidFill>
        </p:spPr>
        <p:txBody>
          <a:bodyPr>
            <a:normAutofit/>
          </a:bodyPr>
          <a:lstStyle>
            <a:lvl1pPr>
              <a:defRPr sz="1400">
                <a:solidFill>
                  <a:schemeClr val="bg1"/>
                </a:solidFill>
              </a:defRPr>
            </a:lvl1pPr>
          </a:lstStyle>
          <a:p>
            <a:endParaRPr lang="en-US" dirty="0"/>
          </a:p>
        </p:txBody>
      </p:sp>
      <p:sp>
        <p:nvSpPr>
          <p:cNvPr id="13" name="Picture Placeholder 5"/>
          <p:cNvSpPr>
            <a:spLocks noGrp="1"/>
          </p:cNvSpPr>
          <p:nvPr>
            <p:ph type="pic" sz="quarter" idx="13"/>
          </p:nvPr>
        </p:nvSpPr>
        <p:spPr>
          <a:xfrm>
            <a:off x="9192846" y="1937787"/>
            <a:ext cx="2033203" cy="2223666"/>
          </a:xfrm>
          <a:solidFill>
            <a:schemeClr val="accent2"/>
          </a:solidFill>
        </p:spPr>
        <p:txBody>
          <a:bodyPr>
            <a:normAutofit/>
          </a:bodyPr>
          <a:lstStyle>
            <a:lvl1pPr>
              <a:defRPr sz="1400">
                <a:solidFill>
                  <a:schemeClr val="bg1"/>
                </a:solidFill>
              </a:defRPr>
            </a:lvl1pPr>
          </a:lstStyle>
          <a:p>
            <a:endParaRPr lang="en-US" dirty="0"/>
          </a:p>
        </p:txBody>
      </p:sp>
      <p:sp>
        <p:nvSpPr>
          <p:cNvPr id="18" name="TextBox 17">
            <a:extLst>
              <a:ext uri="{FF2B5EF4-FFF2-40B4-BE49-F238E27FC236}">
                <a16:creationId xmlns:a16="http://schemas.microsoft.com/office/drawing/2014/main" id="{2C7C1C85-3590-A447-8592-606EC9F95904}"/>
              </a:ext>
            </a:extLst>
          </p:cNvPr>
          <p:cNvSpPr txBox="1"/>
          <p:nvPr userDrawn="1"/>
        </p:nvSpPr>
        <p:spPr>
          <a:xfrm>
            <a:off x="4552015" y="6596390"/>
            <a:ext cx="3278463" cy="261610"/>
          </a:xfrm>
          <a:prstGeom prst="rect">
            <a:avLst/>
          </a:prstGeom>
          <a:noFill/>
        </p:spPr>
        <p:txBody>
          <a:bodyPr wrap="none" rtlCol="0">
            <a:spAutoFit/>
          </a:bodyPr>
          <a:lstStyle/>
          <a:p>
            <a:pPr algn="ctr"/>
            <a:r>
              <a:rPr lang="en-ID" sz="1100" b="1" i="0" kern="1200" dirty="0">
                <a:solidFill>
                  <a:schemeClr val="tx1">
                    <a:lumMod val="75000"/>
                    <a:lumOff val="25000"/>
                  </a:schemeClr>
                </a:solidFill>
                <a:effectLst/>
                <a:latin typeface="+mn-lt"/>
                <a:ea typeface="+mn-ea"/>
                <a:cs typeface="+mn-cs"/>
              </a:rPr>
              <a:t>© 2019 Digital Impact Holdings Inc. </a:t>
            </a:r>
            <a:r>
              <a:rPr lang="en-ID" sz="1100" b="0" i="0" kern="1200" dirty="0">
                <a:solidFill>
                  <a:schemeClr val="tx1">
                    <a:lumMod val="75000"/>
                    <a:lumOff val="25000"/>
                  </a:schemeClr>
                </a:solidFill>
                <a:effectLst/>
                <a:latin typeface="+mn-lt"/>
                <a:ea typeface="+mn-ea"/>
                <a:cs typeface="+mn-cs"/>
              </a:rPr>
              <a:t>All rights reserved</a:t>
            </a:r>
            <a:endParaRPr lang="en-ID" sz="1100" dirty="0">
              <a:solidFill>
                <a:schemeClr val="tx1">
                  <a:lumMod val="75000"/>
                  <a:lumOff val="25000"/>
                </a:schemeClr>
              </a:solidFill>
            </a:endParaRPr>
          </a:p>
        </p:txBody>
      </p:sp>
    </p:spTree>
    <p:extLst>
      <p:ext uri="{BB962C8B-B14F-4D97-AF65-F5344CB8AC3E}">
        <p14:creationId xmlns:p14="http://schemas.microsoft.com/office/powerpoint/2010/main" val="1228381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3" name="TextBox 2"/>
          <p:cNvSpPr txBox="1"/>
          <p:nvPr userDrawn="1"/>
        </p:nvSpPr>
        <p:spPr>
          <a:xfrm>
            <a:off x="10882745" y="540328"/>
            <a:ext cx="790601" cy="276999"/>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D" sz="700" spc="300" dirty="0">
                <a:solidFill>
                  <a:schemeClr val="tx1">
                    <a:lumMod val="75000"/>
                    <a:lumOff val="25000"/>
                  </a:schemeClr>
                </a:solidFill>
              </a:rPr>
              <a:t>PAGE</a:t>
            </a:r>
            <a:r>
              <a:rPr lang="en-ID" sz="1200" dirty="0">
                <a:solidFill>
                  <a:schemeClr val="tx1">
                    <a:lumMod val="75000"/>
                    <a:lumOff val="25000"/>
                  </a:schemeClr>
                </a:solidFill>
              </a:rPr>
              <a:t> </a:t>
            </a:r>
            <a:fld id="{66DBA9ED-0BD1-4583-826F-4EF9BAC8450E}" type="slidenum">
              <a:rPr lang="en-ID" sz="1200" b="1" smtClean="0">
                <a:solidFill>
                  <a:schemeClr val="tx1">
                    <a:lumMod val="75000"/>
                    <a:lumOff val="25000"/>
                  </a:schemeClr>
                </a:solidFill>
              </a:rPr>
              <a:pPr marL="0" marR="0" indent="0" algn="l" defTabSz="914400" rtl="0" eaLnBrk="1" fontAlgn="auto" latinLnBrk="0" hangingPunct="1">
                <a:lnSpc>
                  <a:spcPct val="100000"/>
                </a:lnSpc>
                <a:spcBef>
                  <a:spcPts val="0"/>
                </a:spcBef>
                <a:spcAft>
                  <a:spcPts val="0"/>
                </a:spcAft>
                <a:buClrTx/>
                <a:buSzTx/>
                <a:buFontTx/>
                <a:buNone/>
                <a:tabLst/>
                <a:defRPr/>
              </a:pPr>
              <a:t>‹#›</a:t>
            </a:fld>
            <a:endParaRPr lang="en-ID" b="1" dirty="0">
              <a:solidFill>
                <a:schemeClr val="tx1">
                  <a:lumMod val="75000"/>
                  <a:lumOff val="25000"/>
                </a:schemeClr>
              </a:solidFill>
            </a:endParaRPr>
          </a:p>
        </p:txBody>
      </p:sp>
      <p:sp>
        <p:nvSpPr>
          <p:cNvPr id="14" name="Picture Placeholder 5"/>
          <p:cNvSpPr>
            <a:spLocks noGrp="1"/>
          </p:cNvSpPr>
          <p:nvPr>
            <p:ph type="pic" sz="quarter" idx="13"/>
          </p:nvPr>
        </p:nvSpPr>
        <p:spPr>
          <a:xfrm>
            <a:off x="8159621" y="2164297"/>
            <a:ext cx="3255216" cy="3257668"/>
          </a:xfrm>
          <a:solidFill>
            <a:schemeClr val="tx1">
              <a:lumMod val="85000"/>
              <a:lumOff val="15000"/>
            </a:schemeClr>
          </a:solidFill>
        </p:spPr>
        <p:txBody>
          <a:bodyPr>
            <a:normAutofit/>
          </a:bodyPr>
          <a:lstStyle>
            <a:lvl1pPr>
              <a:defRPr sz="1400">
                <a:solidFill>
                  <a:schemeClr val="bg1"/>
                </a:solidFill>
              </a:defRPr>
            </a:lvl1pPr>
          </a:lstStyle>
          <a:p>
            <a:endParaRPr lang="en-US" dirty="0"/>
          </a:p>
        </p:txBody>
      </p:sp>
      <p:sp>
        <p:nvSpPr>
          <p:cNvPr id="9" name="TextBox 8">
            <a:extLst>
              <a:ext uri="{FF2B5EF4-FFF2-40B4-BE49-F238E27FC236}">
                <a16:creationId xmlns:a16="http://schemas.microsoft.com/office/drawing/2014/main" id="{037D1C4F-C34E-D542-B346-097614CEDA9E}"/>
              </a:ext>
            </a:extLst>
          </p:cNvPr>
          <p:cNvSpPr txBox="1"/>
          <p:nvPr userDrawn="1"/>
        </p:nvSpPr>
        <p:spPr>
          <a:xfrm>
            <a:off x="4552015" y="6596390"/>
            <a:ext cx="3278463" cy="261610"/>
          </a:xfrm>
          <a:prstGeom prst="rect">
            <a:avLst/>
          </a:prstGeom>
          <a:noFill/>
        </p:spPr>
        <p:txBody>
          <a:bodyPr wrap="none" rtlCol="0">
            <a:spAutoFit/>
          </a:bodyPr>
          <a:lstStyle/>
          <a:p>
            <a:pPr algn="ctr"/>
            <a:r>
              <a:rPr lang="en-ID" sz="1100" b="1" i="0" kern="1200" dirty="0">
                <a:solidFill>
                  <a:schemeClr val="tx1">
                    <a:lumMod val="75000"/>
                    <a:lumOff val="25000"/>
                  </a:schemeClr>
                </a:solidFill>
                <a:effectLst/>
                <a:latin typeface="+mn-lt"/>
                <a:ea typeface="+mn-ea"/>
                <a:cs typeface="+mn-cs"/>
              </a:rPr>
              <a:t>© 2019 Digital Impact Holdings Inc. </a:t>
            </a:r>
            <a:r>
              <a:rPr lang="en-ID" sz="1100" b="0" i="0" kern="1200" dirty="0">
                <a:solidFill>
                  <a:schemeClr val="tx1">
                    <a:lumMod val="75000"/>
                    <a:lumOff val="25000"/>
                  </a:schemeClr>
                </a:solidFill>
                <a:effectLst/>
                <a:latin typeface="+mn-lt"/>
                <a:ea typeface="+mn-ea"/>
                <a:cs typeface="+mn-cs"/>
              </a:rPr>
              <a:t>All rights reserved</a:t>
            </a:r>
            <a:endParaRPr lang="en-ID" sz="1100" dirty="0">
              <a:solidFill>
                <a:schemeClr val="tx1">
                  <a:lumMod val="75000"/>
                  <a:lumOff val="25000"/>
                </a:schemeClr>
              </a:solidFill>
            </a:endParaRPr>
          </a:p>
        </p:txBody>
      </p:sp>
    </p:spTree>
    <p:extLst>
      <p:ext uri="{BB962C8B-B14F-4D97-AF65-F5344CB8AC3E}">
        <p14:creationId xmlns:p14="http://schemas.microsoft.com/office/powerpoint/2010/main" val="4143982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TextBox 2"/>
          <p:cNvSpPr txBox="1"/>
          <p:nvPr userDrawn="1"/>
        </p:nvSpPr>
        <p:spPr>
          <a:xfrm>
            <a:off x="10882745" y="540328"/>
            <a:ext cx="790601" cy="276999"/>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D" sz="700" spc="300" dirty="0">
                <a:solidFill>
                  <a:schemeClr val="tx1">
                    <a:lumMod val="75000"/>
                    <a:lumOff val="25000"/>
                  </a:schemeClr>
                </a:solidFill>
              </a:rPr>
              <a:t>PAGE</a:t>
            </a:r>
            <a:r>
              <a:rPr lang="en-ID" sz="1200" dirty="0">
                <a:solidFill>
                  <a:schemeClr val="tx1">
                    <a:lumMod val="75000"/>
                    <a:lumOff val="25000"/>
                  </a:schemeClr>
                </a:solidFill>
              </a:rPr>
              <a:t> </a:t>
            </a:r>
            <a:fld id="{66DBA9ED-0BD1-4583-826F-4EF9BAC8450E}" type="slidenum">
              <a:rPr lang="en-ID" sz="1200" b="1" smtClean="0">
                <a:solidFill>
                  <a:schemeClr val="tx1">
                    <a:lumMod val="75000"/>
                    <a:lumOff val="25000"/>
                  </a:schemeClr>
                </a:solidFill>
              </a:rPr>
              <a:pPr marL="0" marR="0" indent="0" algn="l" defTabSz="914400" rtl="0" eaLnBrk="1" fontAlgn="auto" latinLnBrk="0" hangingPunct="1">
                <a:lnSpc>
                  <a:spcPct val="100000"/>
                </a:lnSpc>
                <a:spcBef>
                  <a:spcPts val="0"/>
                </a:spcBef>
                <a:spcAft>
                  <a:spcPts val="0"/>
                </a:spcAft>
                <a:buClrTx/>
                <a:buSzTx/>
                <a:buFontTx/>
                <a:buNone/>
                <a:tabLst/>
                <a:defRPr/>
              </a:pPr>
              <a:t>‹#›</a:t>
            </a:fld>
            <a:endParaRPr lang="en-ID" b="1" dirty="0">
              <a:solidFill>
                <a:schemeClr val="tx1">
                  <a:lumMod val="75000"/>
                  <a:lumOff val="25000"/>
                </a:schemeClr>
              </a:solidFill>
            </a:endParaRPr>
          </a:p>
        </p:txBody>
      </p:sp>
      <p:sp>
        <p:nvSpPr>
          <p:cNvPr id="9" name="TextBox 8">
            <a:extLst>
              <a:ext uri="{FF2B5EF4-FFF2-40B4-BE49-F238E27FC236}">
                <a16:creationId xmlns:a16="http://schemas.microsoft.com/office/drawing/2014/main" id="{74E9946E-7F99-6749-94A3-51D97111EF3D}"/>
              </a:ext>
            </a:extLst>
          </p:cNvPr>
          <p:cNvSpPr txBox="1"/>
          <p:nvPr userDrawn="1"/>
        </p:nvSpPr>
        <p:spPr>
          <a:xfrm>
            <a:off x="443152" y="6596390"/>
            <a:ext cx="3278463" cy="261610"/>
          </a:xfrm>
          <a:prstGeom prst="rect">
            <a:avLst/>
          </a:prstGeom>
          <a:noFill/>
        </p:spPr>
        <p:txBody>
          <a:bodyPr wrap="none" rtlCol="0">
            <a:spAutoFit/>
          </a:bodyPr>
          <a:lstStyle/>
          <a:p>
            <a:pPr algn="ctr"/>
            <a:r>
              <a:rPr lang="en-ID" sz="1100" b="1" i="0" kern="1200" dirty="0">
                <a:solidFill>
                  <a:schemeClr val="tx1">
                    <a:lumMod val="75000"/>
                    <a:lumOff val="25000"/>
                  </a:schemeClr>
                </a:solidFill>
                <a:effectLst/>
                <a:latin typeface="+mn-lt"/>
                <a:ea typeface="+mn-ea"/>
                <a:cs typeface="+mn-cs"/>
              </a:rPr>
              <a:t>© 2019 Digital Impact Holdings Inc. </a:t>
            </a:r>
            <a:r>
              <a:rPr lang="en-ID" sz="1100" b="0" i="0" kern="1200" dirty="0">
                <a:solidFill>
                  <a:schemeClr val="tx1">
                    <a:lumMod val="75000"/>
                    <a:lumOff val="25000"/>
                  </a:schemeClr>
                </a:solidFill>
                <a:effectLst/>
                <a:latin typeface="+mn-lt"/>
                <a:ea typeface="+mn-ea"/>
                <a:cs typeface="+mn-cs"/>
              </a:rPr>
              <a:t>All rights reserved</a:t>
            </a:r>
            <a:endParaRPr lang="en-ID" sz="1100" dirty="0">
              <a:solidFill>
                <a:schemeClr val="tx1">
                  <a:lumMod val="75000"/>
                  <a:lumOff val="25000"/>
                </a:schemeClr>
              </a:solidFill>
            </a:endParaRPr>
          </a:p>
        </p:txBody>
      </p:sp>
    </p:spTree>
    <p:extLst>
      <p:ext uri="{BB962C8B-B14F-4D97-AF65-F5344CB8AC3E}">
        <p14:creationId xmlns:p14="http://schemas.microsoft.com/office/powerpoint/2010/main" val="2276009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3" name="TextBox 2"/>
          <p:cNvSpPr txBox="1"/>
          <p:nvPr userDrawn="1"/>
        </p:nvSpPr>
        <p:spPr>
          <a:xfrm>
            <a:off x="10882745" y="540328"/>
            <a:ext cx="790601" cy="276999"/>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D" sz="700" spc="300" dirty="0">
                <a:solidFill>
                  <a:schemeClr val="tx1">
                    <a:lumMod val="75000"/>
                    <a:lumOff val="25000"/>
                  </a:schemeClr>
                </a:solidFill>
              </a:rPr>
              <a:t>PAGE</a:t>
            </a:r>
            <a:r>
              <a:rPr lang="en-ID" sz="1200" dirty="0">
                <a:solidFill>
                  <a:schemeClr val="tx1">
                    <a:lumMod val="75000"/>
                    <a:lumOff val="25000"/>
                  </a:schemeClr>
                </a:solidFill>
              </a:rPr>
              <a:t> </a:t>
            </a:r>
            <a:fld id="{66DBA9ED-0BD1-4583-826F-4EF9BAC8450E}" type="slidenum">
              <a:rPr lang="en-ID" sz="1200" b="1" smtClean="0">
                <a:solidFill>
                  <a:schemeClr val="tx1">
                    <a:lumMod val="75000"/>
                    <a:lumOff val="25000"/>
                  </a:schemeClr>
                </a:solidFill>
              </a:rPr>
              <a:pPr marL="0" marR="0" indent="0" algn="l" defTabSz="914400" rtl="0" eaLnBrk="1" fontAlgn="auto" latinLnBrk="0" hangingPunct="1">
                <a:lnSpc>
                  <a:spcPct val="100000"/>
                </a:lnSpc>
                <a:spcBef>
                  <a:spcPts val="0"/>
                </a:spcBef>
                <a:spcAft>
                  <a:spcPts val="0"/>
                </a:spcAft>
                <a:buClrTx/>
                <a:buSzTx/>
                <a:buFontTx/>
                <a:buNone/>
                <a:tabLst/>
                <a:defRPr/>
              </a:pPr>
              <a:t>‹#›</a:t>
            </a:fld>
            <a:endParaRPr lang="en-ID" b="1" dirty="0">
              <a:solidFill>
                <a:schemeClr val="tx1">
                  <a:lumMod val="75000"/>
                  <a:lumOff val="25000"/>
                </a:schemeClr>
              </a:solidFill>
            </a:endParaRPr>
          </a:p>
        </p:txBody>
      </p:sp>
      <p:sp>
        <p:nvSpPr>
          <p:cNvPr id="6" name="Picture Placeholder 14"/>
          <p:cNvSpPr>
            <a:spLocks noGrp="1"/>
          </p:cNvSpPr>
          <p:nvPr>
            <p:ph type="pic" sz="quarter" idx="10"/>
          </p:nvPr>
        </p:nvSpPr>
        <p:spPr>
          <a:xfrm>
            <a:off x="0" y="3228109"/>
            <a:ext cx="12192000" cy="3629891"/>
          </a:xfrm>
          <a:prstGeom prst="roundRect">
            <a:avLst>
              <a:gd name="adj" fmla="val 0"/>
            </a:avLst>
          </a:prstGeom>
          <a:solidFill>
            <a:schemeClr val="accent2"/>
          </a:solidFill>
        </p:spPr>
        <p:txBody>
          <a:bodyPr>
            <a:normAutofit/>
          </a:bodyPr>
          <a:lstStyle>
            <a:lvl1pPr>
              <a:defRPr sz="1600">
                <a:solidFill>
                  <a:schemeClr val="bg1"/>
                </a:solidFill>
              </a:defRPr>
            </a:lvl1pPr>
          </a:lstStyle>
          <a:p>
            <a:endParaRPr lang="en-ID"/>
          </a:p>
        </p:txBody>
      </p:sp>
    </p:spTree>
    <p:extLst>
      <p:ext uri="{BB962C8B-B14F-4D97-AF65-F5344CB8AC3E}">
        <p14:creationId xmlns:p14="http://schemas.microsoft.com/office/powerpoint/2010/main" val="1446247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6" name="Picture Placeholder 14"/>
          <p:cNvSpPr>
            <a:spLocks noGrp="1"/>
          </p:cNvSpPr>
          <p:nvPr>
            <p:ph type="pic" sz="quarter" idx="10"/>
          </p:nvPr>
        </p:nvSpPr>
        <p:spPr>
          <a:xfrm>
            <a:off x="0" y="-1"/>
            <a:ext cx="12192000" cy="3629891"/>
          </a:xfrm>
          <a:prstGeom prst="roundRect">
            <a:avLst>
              <a:gd name="adj" fmla="val 0"/>
            </a:avLst>
          </a:prstGeom>
          <a:solidFill>
            <a:schemeClr val="accent2"/>
          </a:solidFill>
        </p:spPr>
        <p:txBody>
          <a:bodyPr>
            <a:normAutofit/>
          </a:bodyPr>
          <a:lstStyle>
            <a:lvl1pPr>
              <a:defRPr sz="1600">
                <a:solidFill>
                  <a:schemeClr val="bg1"/>
                </a:solidFill>
              </a:defRPr>
            </a:lvl1pPr>
          </a:lstStyle>
          <a:p>
            <a:endParaRPr lang="en-ID"/>
          </a:p>
        </p:txBody>
      </p:sp>
      <p:sp>
        <p:nvSpPr>
          <p:cNvPr id="3" name="TextBox 2"/>
          <p:cNvSpPr txBox="1"/>
          <p:nvPr userDrawn="1"/>
        </p:nvSpPr>
        <p:spPr>
          <a:xfrm>
            <a:off x="10882745" y="540328"/>
            <a:ext cx="790601" cy="276999"/>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D" sz="700" spc="300" dirty="0">
                <a:solidFill>
                  <a:schemeClr val="tx1">
                    <a:lumMod val="75000"/>
                    <a:lumOff val="25000"/>
                  </a:schemeClr>
                </a:solidFill>
              </a:rPr>
              <a:t>PAGE</a:t>
            </a:r>
            <a:r>
              <a:rPr lang="en-ID" sz="1200" dirty="0">
                <a:solidFill>
                  <a:schemeClr val="tx1">
                    <a:lumMod val="75000"/>
                    <a:lumOff val="25000"/>
                  </a:schemeClr>
                </a:solidFill>
              </a:rPr>
              <a:t> </a:t>
            </a:r>
            <a:fld id="{66DBA9ED-0BD1-4583-826F-4EF9BAC8450E}" type="slidenum">
              <a:rPr lang="en-ID" sz="1200" b="1" smtClean="0">
                <a:solidFill>
                  <a:schemeClr val="tx1">
                    <a:lumMod val="75000"/>
                    <a:lumOff val="25000"/>
                  </a:schemeClr>
                </a:solidFill>
              </a:rPr>
              <a:pPr marL="0" marR="0" indent="0" algn="l" defTabSz="914400" rtl="0" eaLnBrk="1" fontAlgn="auto" latinLnBrk="0" hangingPunct="1">
                <a:lnSpc>
                  <a:spcPct val="100000"/>
                </a:lnSpc>
                <a:spcBef>
                  <a:spcPts val="0"/>
                </a:spcBef>
                <a:spcAft>
                  <a:spcPts val="0"/>
                </a:spcAft>
                <a:buClrTx/>
                <a:buSzTx/>
                <a:buFontTx/>
                <a:buNone/>
                <a:tabLst/>
                <a:defRPr/>
              </a:pPr>
              <a:t>‹#›</a:t>
            </a:fld>
            <a:endParaRPr lang="en-ID" b="1" dirty="0">
              <a:solidFill>
                <a:schemeClr val="tx1">
                  <a:lumMod val="75000"/>
                  <a:lumOff val="25000"/>
                </a:schemeClr>
              </a:solidFill>
            </a:endParaRPr>
          </a:p>
        </p:txBody>
      </p:sp>
      <p:sp>
        <p:nvSpPr>
          <p:cNvPr id="9" name="TextBox 8">
            <a:extLst>
              <a:ext uri="{FF2B5EF4-FFF2-40B4-BE49-F238E27FC236}">
                <a16:creationId xmlns:a16="http://schemas.microsoft.com/office/drawing/2014/main" id="{F3DCD404-178C-DC4B-AF8A-5D6979B15EB6}"/>
              </a:ext>
            </a:extLst>
          </p:cNvPr>
          <p:cNvSpPr txBox="1"/>
          <p:nvPr userDrawn="1"/>
        </p:nvSpPr>
        <p:spPr>
          <a:xfrm>
            <a:off x="4552015" y="6596390"/>
            <a:ext cx="3278463" cy="261610"/>
          </a:xfrm>
          <a:prstGeom prst="rect">
            <a:avLst/>
          </a:prstGeom>
          <a:noFill/>
        </p:spPr>
        <p:txBody>
          <a:bodyPr wrap="none" rtlCol="0">
            <a:spAutoFit/>
          </a:bodyPr>
          <a:lstStyle/>
          <a:p>
            <a:pPr algn="ctr"/>
            <a:r>
              <a:rPr lang="en-ID" sz="1100" b="1" i="0" kern="1200" dirty="0">
                <a:solidFill>
                  <a:schemeClr val="tx1">
                    <a:lumMod val="75000"/>
                    <a:lumOff val="25000"/>
                  </a:schemeClr>
                </a:solidFill>
                <a:effectLst/>
                <a:latin typeface="+mn-lt"/>
                <a:ea typeface="+mn-ea"/>
                <a:cs typeface="+mn-cs"/>
              </a:rPr>
              <a:t>© 2019 Digital Impact Holdings Inc. </a:t>
            </a:r>
            <a:r>
              <a:rPr lang="en-ID" sz="1100" b="0" i="0" kern="1200" dirty="0">
                <a:solidFill>
                  <a:schemeClr val="tx1">
                    <a:lumMod val="75000"/>
                    <a:lumOff val="25000"/>
                  </a:schemeClr>
                </a:solidFill>
                <a:effectLst/>
                <a:latin typeface="+mn-lt"/>
                <a:ea typeface="+mn-ea"/>
                <a:cs typeface="+mn-cs"/>
              </a:rPr>
              <a:t>All rights reserved</a:t>
            </a:r>
            <a:endParaRPr lang="en-ID" sz="1100" dirty="0">
              <a:solidFill>
                <a:schemeClr val="tx1">
                  <a:lumMod val="75000"/>
                  <a:lumOff val="25000"/>
                </a:schemeClr>
              </a:solidFill>
            </a:endParaRPr>
          </a:p>
        </p:txBody>
      </p:sp>
    </p:spTree>
    <p:extLst>
      <p:ext uri="{BB962C8B-B14F-4D97-AF65-F5344CB8AC3E}">
        <p14:creationId xmlns:p14="http://schemas.microsoft.com/office/powerpoint/2010/main" val="2829359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accent1"/>
        </a:solidFill>
        <a:effectLst/>
      </p:bgPr>
    </p:bg>
    <p:spTree>
      <p:nvGrpSpPr>
        <p:cNvPr id="1" name=""/>
        <p:cNvGrpSpPr/>
        <p:nvPr/>
      </p:nvGrpSpPr>
      <p:grpSpPr>
        <a:xfrm>
          <a:off x="0" y="0"/>
          <a:ext cx="0" cy="0"/>
          <a:chOff x="0" y="0"/>
          <a:chExt cx="0" cy="0"/>
        </a:xfrm>
      </p:grpSpPr>
      <p:sp>
        <p:nvSpPr>
          <p:cNvPr id="3" name="TextBox 2"/>
          <p:cNvSpPr txBox="1"/>
          <p:nvPr userDrawn="1"/>
        </p:nvSpPr>
        <p:spPr>
          <a:xfrm>
            <a:off x="10882745" y="540328"/>
            <a:ext cx="728084" cy="276999"/>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D" sz="700" spc="300" dirty="0">
                <a:solidFill>
                  <a:schemeClr val="bg1"/>
                </a:solidFill>
              </a:rPr>
              <a:t>PAGE</a:t>
            </a:r>
            <a:r>
              <a:rPr lang="en-ID" sz="1200" dirty="0">
                <a:solidFill>
                  <a:schemeClr val="bg1"/>
                </a:solidFill>
              </a:rPr>
              <a:t> </a:t>
            </a:r>
            <a:fld id="{66DBA9ED-0BD1-4583-826F-4EF9BAC8450E}" type="slidenum">
              <a:rPr lang="en-ID" sz="1200" b="1" smtClean="0">
                <a:solidFill>
                  <a:schemeClr val="bg1"/>
                </a:solidFill>
              </a:rPr>
              <a:pPr marL="0" marR="0" indent="0" algn="l" defTabSz="914400" rtl="0" eaLnBrk="1" fontAlgn="auto" latinLnBrk="0" hangingPunct="1">
                <a:lnSpc>
                  <a:spcPct val="100000"/>
                </a:lnSpc>
                <a:spcBef>
                  <a:spcPts val="0"/>
                </a:spcBef>
                <a:spcAft>
                  <a:spcPts val="0"/>
                </a:spcAft>
                <a:buClrTx/>
                <a:buSzTx/>
                <a:buFontTx/>
                <a:buNone/>
                <a:tabLst/>
                <a:defRPr/>
              </a:pPr>
              <a:t>‹#›</a:t>
            </a:fld>
            <a:endParaRPr lang="en-ID" b="1" dirty="0">
              <a:solidFill>
                <a:schemeClr val="bg1"/>
              </a:solidFill>
            </a:endParaRPr>
          </a:p>
        </p:txBody>
      </p:sp>
      <p:sp>
        <p:nvSpPr>
          <p:cNvPr id="9" name="TextBox 8">
            <a:extLst>
              <a:ext uri="{FF2B5EF4-FFF2-40B4-BE49-F238E27FC236}">
                <a16:creationId xmlns:a16="http://schemas.microsoft.com/office/drawing/2014/main" id="{FF91A3E0-0C6A-0747-A943-60D61B8BB3E5}"/>
              </a:ext>
            </a:extLst>
          </p:cNvPr>
          <p:cNvSpPr txBox="1"/>
          <p:nvPr userDrawn="1"/>
        </p:nvSpPr>
        <p:spPr>
          <a:xfrm>
            <a:off x="4552015" y="6596390"/>
            <a:ext cx="3278463" cy="261610"/>
          </a:xfrm>
          <a:prstGeom prst="rect">
            <a:avLst/>
          </a:prstGeom>
          <a:noFill/>
        </p:spPr>
        <p:txBody>
          <a:bodyPr wrap="none" rtlCol="0">
            <a:spAutoFit/>
          </a:bodyPr>
          <a:lstStyle/>
          <a:p>
            <a:pPr algn="ctr"/>
            <a:r>
              <a:rPr lang="en-ID" sz="1100" b="1" i="0" kern="1200" dirty="0">
                <a:solidFill>
                  <a:schemeClr val="bg1"/>
                </a:solidFill>
                <a:effectLst/>
                <a:latin typeface="+mn-lt"/>
                <a:ea typeface="+mn-ea"/>
                <a:cs typeface="+mn-cs"/>
              </a:rPr>
              <a:t>© 2019 Digital Impact Holdings Inc. </a:t>
            </a:r>
            <a:r>
              <a:rPr lang="en-ID" sz="1100" b="0" i="0" kern="1200" dirty="0">
                <a:solidFill>
                  <a:schemeClr val="bg1"/>
                </a:solidFill>
                <a:effectLst/>
                <a:latin typeface="+mn-lt"/>
                <a:ea typeface="+mn-ea"/>
                <a:cs typeface="+mn-cs"/>
              </a:rPr>
              <a:t>All rights reserved</a:t>
            </a:r>
            <a:endParaRPr lang="en-ID" sz="1100" dirty="0">
              <a:solidFill>
                <a:schemeClr val="bg1"/>
              </a:solidFill>
            </a:endParaRPr>
          </a:p>
        </p:txBody>
      </p:sp>
    </p:spTree>
    <p:extLst>
      <p:ext uri="{BB962C8B-B14F-4D97-AF65-F5344CB8AC3E}">
        <p14:creationId xmlns:p14="http://schemas.microsoft.com/office/powerpoint/2010/main" val="2496427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0DF619-1D99-43EE-AB56-589D29E2737E}" type="datetimeFigureOut">
              <a:rPr lang="en-ID" smtClean="0"/>
              <a:t>27/07/22</a:t>
            </a:fld>
            <a:endParaRPr lang="en-ID"/>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DBA9ED-0BD1-4583-826F-4EF9BAC8450E}" type="slidenum">
              <a:rPr lang="en-ID" smtClean="0"/>
              <a:t>‹#›</a:t>
            </a:fld>
            <a:endParaRPr lang="en-ID" dirty="0"/>
          </a:p>
        </p:txBody>
      </p:sp>
    </p:spTree>
    <p:extLst>
      <p:ext uri="{BB962C8B-B14F-4D97-AF65-F5344CB8AC3E}">
        <p14:creationId xmlns:p14="http://schemas.microsoft.com/office/powerpoint/2010/main" val="36869907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56" r:id="rId4"/>
    <p:sldLayoutId id="2147483657" r:id="rId5"/>
    <p:sldLayoutId id="2147483652" r:id="rId6"/>
    <p:sldLayoutId id="2147483653" r:id="rId7"/>
    <p:sldLayoutId id="2147483654" r:id="rId8"/>
    <p:sldLayoutId id="2147483651"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package" Target="../embeddings/Microsoft_Excel_Worksheet.xlsx"/><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16" name="Rectangle 15"/>
          <p:cNvSpPr/>
          <p:nvPr/>
        </p:nvSpPr>
        <p:spPr>
          <a:xfrm>
            <a:off x="7007" y="8456"/>
            <a:ext cx="12192000" cy="6858000"/>
          </a:xfrm>
          <a:prstGeom prst="rect">
            <a:avLst/>
          </a:prstGeom>
          <a:solidFill>
            <a:schemeClr val="accent2">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6" name="Freeform 16"/>
          <p:cNvSpPr>
            <a:spLocks noEditPoints="1"/>
          </p:cNvSpPr>
          <p:nvPr/>
        </p:nvSpPr>
        <p:spPr bwMode="auto">
          <a:xfrm>
            <a:off x="11215396" y="238412"/>
            <a:ext cx="753415" cy="701443"/>
          </a:xfrm>
          <a:custGeom>
            <a:avLst/>
            <a:gdLst>
              <a:gd name="T0" fmla="*/ 1059 w 1103"/>
              <a:gd name="T1" fmla="*/ 511 h 1030"/>
              <a:gd name="T2" fmla="*/ 1090 w 1103"/>
              <a:gd name="T3" fmla="*/ 198 h 1030"/>
              <a:gd name="T4" fmla="*/ 1103 w 1103"/>
              <a:gd name="T5" fmla="*/ 145 h 1030"/>
              <a:gd name="T6" fmla="*/ 901 w 1103"/>
              <a:gd name="T7" fmla="*/ 145 h 1030"/>
              <a:gd name="T8" fmla="*/ 543 w 1103"/>
              <a:gd name="T9" fmla="*/ 0 h 1030"/>
              <a:gd name="T10" fmla="*/ 28 w 1103"/>
              <a:gd name="T11" fmla="*/ 515 h 1030"/>
              <a:gd name="T12" fmla="*/ 31 w 1103"/>
              <a:gd name="T13" fmla="*/ 565 h 1030"/>
              <a:gd name="T14" fmla="*/ 31 w 1103"/>
              <a:gd name="T15" fmla="*/ 565 h 1030"/>
              <a:gd name="T16" fmla="*/ 31 w 1103"/>
              <a:gd name="T17" fmla="*/ 568 h 1030"/>
              <a:gd name="T18" fmla="*/ 31 w 1103"/>
              <a:gd name="T19" fmla="*/ 574 h 1030"/>
              <a:gd name="T20" fmla="*/ 7 w 1103"/>
              <a:gd name="T21" fmla="*/ 891 h 1030"/>
              <a:gd name="T22" fmla="*/ 7 w 1103"/>
              <a:gd name="T23" fmla="*/ 891 h 1030"/>
              <a:gd name="T24" fmla="*/ 4 w 1103"/>
              <a:gd name="T25" fmla="*/ 905 h 1030"/>
              <a:gd name="T26" fmla="*/ 12 w 1103"/>
              <a:gd name="T27" fmla="*/ 947 h 1030"/>
              <a:gd name="T28" fmla="*/ 50 w 1103"/>
              <a:gd name="T29" fmla="*/ 965 h 1030"/>
              <a:gd name="T30" fmla="*/ 84 w 1103"/>
              <a:gd name="T31" fmla="*/ 951 h 1030"/>
              <a:gd name="T32" fmla="*/ 181 w 1103"/>
              <a:gd name="T33" fmla="*/ 881 h 1030"/>
              <a:gd name="T34" fmla="*/ 543 w 1103"/>
              <a:gd name="T35" fmla="*/ 1030 h 1030"/>
              <a:gd name="T36" fmla="*/ 1059 w 1103"/>
              <a:gd name="T37" fmla="*/ 515 h 1030"/>
              <a:gd name="T38" fmla="*/ 1058 w 1103"/>
              <a:gd name="T39" fmla="*/ 511 h 1030"/>
              <a:gd name="T40" fmla="*/ 1059 w 1103"/>
              <a:gd name="T41" fmla="*/ 511 h 1030"/>
              <a:gd name="T42" fmla="*/ 891 w 1103"/>
              <a:gd name="T43" fmla="*/ 626 h 1030"/>
              <a:gd name="T44" fmla="*/ 657 w 1103"/>
              <a:gd name="T45" fmla="*/ 809 h 1030"/>
              <a:gd name="T46" fmla="*/ 311 w 1103"/>
              <a:gd name="T47" fmla="*/ 809 h 1030"/>
              <a:gd name="T48" fmla="*/ 56 w 1103"/>
              <a:gd name="T49" fmla="*/ 923 h 1030"/>
              <a:gd name="T50" fmla="*/ 42 w 1103"/>
              <a:gd name="T51" fmla="*/ 915 h 1030"/>
              <a:gd name="T52" fmla="*/ 80 w 1103"/>
              <a:gd name="T53" fmla="*/ 765 h 1030"/>
              <a:gd name="T54" fmla="*/ 328 w 1103"/>
              <a:gd name="T55" fmla="*/ 529 h 1030"/>
              <a:gd name="T56" fmla="*/ 305 w 1103"/>
              <a:gd name="T57" fmla="*/ 582 h 1030"/>
              <a:gd name="T58" fmla="*/ 326 w 1103"/>
              <a:gd name="T59" fmla="*/ 610 h 1030"/>
              <a:gd name="T60" fmla="*/ 916 w 1103"/>
              <a:gd name="T61" fmla="*/ 525 h 1030"/>
              <a:gd name="T62" fmla="*/ 891 w 1103"/>
              <a:gd name="T63" fmla="*/ 626 h 1030"/>
              <a:gd name="T64" fmla="*/ 792 w 1103"/>
              <a:gd name="T65" fmla="*/ 470 h 1030"/>
              <a:gd name="T66" fmla="*/ 394 w 1103"/>
              <a:gd name="T67" fmla="*/ 470 h 1030"/>
              <a:gd name="T68" fmla="*/ 118 w 1103"/>
              <a:gd name="T69" fmla="*/ 607 h 1030"/>
              <a:gd name="T70" fmla="*/ 163 w 1103"/>
              <a:gd name="T71" fmla="*/ 426 h 1030"/>
              <a:gd name="T72" fmla="*/ 465 w 1103"/>
              <a:gd name="T73" fmla="*/ 185 h 1030"/>
              <a:gd name="T74" fmla="*/ 1052 w 1103"/>
              <a:gd name="T75" fmla="*/ 185 h 1030"/>
              <a:gd name="T76" fmla="*/ 1026 w 1103"/>
              <a:gd name="T77" fmla="*/ 287 h 1030"/>
              <a:gd name="T78" fmla="*/ 792 w 1103"/>
              <a:gd name="T79" fmla="*/ 47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03" h="1030">
                <a:moveTo>
                  <a:pt x="1059" y="511"/>
                </a:moveTo>
                <a:cubicBezTo>
                  <a:pt x="1056" y="337"/>
                  <a:pt x="1087" y="208"/>
                  <a:pt x="1090" y="198"/>
                </a:cubicBezTo>
                <a:cubicBezTo>
                  <a:pt x="1103" y="145"/>
                  <a:pt x="1103" y="145"/>
                  <a:pt x="1103" y="145"/>
                </a:cubicBezTo>
                <a:cubicBezTo>
                  <a:pt x="901" y="145"/>
                  <a:pt x="901" y="145"/>
                  <a:pt x="901" y="145"/>
                </a:cubicBezTo>
                <a:cubicBezTo>
                  <a:pt x="809" y="55"/>
                  <a:pt x="682" y="0"/>
                  <a:pt x="543" y="0"/>
                </a:cubicBezTo>
                <a:cubicBezTo>
                  <a:pt x="259" y="0"/>
                  <a:pt x="28" y="231"/>
                  <a:pt x="28" y="515"/>
                </a:cubicBezTo>
                <a:cubicBezTo>
                  <a:pt x="28" y="532"/>
                  <a:pt x="29" y="549"/>
                  <a:pt x="31" y="565"/>
                </a:cubicBezTo>
                <a:cubicBezTo>
                  <a:pt x="31" y="565"/>
                  <a:pt x="31" y="565"/>
                  <a:pt x="31" y="565"/>
                </a:cubicBezTo>
                <a:cubicBezTo>
                  <a:pt x="31" y="566"/>
                  <a:pt x="31" y="567"/>
                  <a:pt x="31" y="568"/>
                </a:cubicBezTo>
                <a:cubicBezTo>
                  <a:pt x="31" y="570"/>
                  <a:pt x="31" y="572"/>
                  <a:pt x="31" y="574"/>
                </a:cubicBezTo>
                <a:cubicBezTo>
                  <a:pt x="44" y="700"/>
                  <a:pt x="7" y="891"/>
                  <a:pt x="7" y="891"/>
                </a:cubicBezTo>
                <a:cubicBezTo>
                  <a:pt x="7" y="891"/>
                  <a:pt x="7" y="891"/>
                  <a:pt x="7" y="891"/>
                </a:cubicBezTo>
                <a:cubicBezTo>
                  <a:pt x="4" y="905"/>
                  <a:pt x="4" y="905"/>
                  <a:pt x="4" y="905"/>
                </a:cubicBezTo>
                <a:cubicBezTo>
                  <a:pt x="0" y="920"/>
                  <a:pt x="3" y="935"/>
                  <a:pt x="12" y="947"/>
                </a:cubicBezTo>
                <a:cubicBezTo>
                  <a:pt x="21" y="958"/>
                  <a:pt x="36" y="965"/>
                  <a:pt x="50" y="965"/>
                </a:cubicBezTo>
                <a:cubicBezTo>
                  <a:pt x="63" y="965"/>
                  <a:pt x="75" y="960"/>
                  <a:pt x="84" y="951"/>
                </a:cubicBezTo>
                <a:cubicBezTo>
                  <a:pt x="113" y="922"/>
                  <a:pt x="146" y="899"/>
                  <a:pt x="181" y="881"/>
                </a:cubicBezTo>
                <a:cubicBezTo>
                  <a:pt x="274" y="973"/>
                  <a:pt x="402" y="1030"/>
                  <a:pt x="543" y="1030"/>
                </a:cubicBezTo>
                <a:cubicBezTo>
                  <a:pt x="828" y="1030"/>
                  <a:pt x="1059" y="800"/>
                  <a:pt x="1059" y="515"/>
                </a:cubicBezTo>
                <a:cubicBezTo>
                  <a:pt x="1059" y="514"/>
                  <a:pt x="1058" y="512"/>
                  <a:pt x="1058" y="511"/>
                </a:cubicBezTo>
                <a:cubicBezTo>
                  <a:pt x="1058" y="511"/>
                  <a:pt x="1059" y="511"/>
                  <a:pt x="1059" y="511"/>
                </a:cubicBezTo>
                <a:close/>
                <a:moveTo>
                  <a:pt x="891" y="626"/>
                </a:moveTo>
                <a:cubicBezTo>
                  <a:pt x="864" y="735"/>
                  <a:pt x="769" y="809"/>
                  <a:pt x="657" y="809"/>
                </a:cubicBezTo>
                <a:cubicBezTo>
                  <a:pt x="311" y="809"/>
                  <a:pt x="311" y="809"/>
                  <a:pt x="311" y="809"/>
                </a:cubicBezTo>
                <a:cubicBezTo>
                  <a:pt x="218" y="809"/>
                  <a:pt x="125" y="854"/>
                  <a:pt x="56" y="923"/>
                </a:cubicBezTo>
                <a:cubicBezTo>
                  <a:pt x="50" y="929"/>
                  <a:pt x="41" y="923"/>
                  <a:pt x="42" y="915"/>
                </a:cubicBezTo>
                <a:cubicBezTo>
                  <a:pt x="80" y="765"/>
                  <a:pt x="80" y="765"/>
                  <a:pt x="80" y="765"/>
                </a:cubicBezTo>
                <a:cubicBezTo>
                  <a:pt x="109" y="650"/>
                  <a:pt x="214" y="553"/>
                  <a:pt x="328" y="529"/>
                </a:cubicBezTo>
                <a:cubicBezTo>
                  <a:pt x="305" y="582"/>
                  <a:pt x="305" y="582"/>
                  <a:pt x="305" y="582"/>
                </a:cubicBezTo>
                <a:cubicBezTo>
                  <a:pt x="298" y="596"/>
                  <a:pt x="310" y="612"/>
                  <a:pt x="326" y="610"/>
                </a:cubicBezTo>
                <a:cubicBezTo>
                  <a:pt x="916" y="525"/>
                  <a:pt x="916" y="525"/>
                  <a:pt x="916" y="525"/>
                </a:cubicBezTo>
                <a:lnTo>
                  <a:pt x="891" y="626"/>
                </a:lnTo>
                <a:close/>
                <a:moveTo>
                  <a:pt x="792" y="470"/>
                </a:moveTo>
                <a:cubicBezTo>
                  <a:pt x="394" y="470"/>
                  <a:pt x="394" y="470"/>
                  <a:pt x="394" y="470"/>
                </a:cubicBezTo>
                <a:cubicBezTo>
                  <a:pt x="291" y="470"/>
                  <a:pt x="188" y="525"/>
                  <a:pt x="118" y="607"/>
                </a:cubicBezTo>
                <a:cubicBezTo>
                  <a:pt x="163" y="426"/>
                  <a:pt x="163" y="426"/>
                  <a:pt x="163" y="426"/>
                </a:cubicBezTo>
                <a:cubicBezTo>
                  <a:pt x="197" y="293"/>
                  <a:pt x="332" y="185"/>
                  <a:pt x="465" y="185"/>
                </a:cubicBezTo>
                <a:cubicBezTo>
                  <a:pt x="1052" y="185"/>
                  <a:pt x="1052" y="185"/>
                  <a:pt x="1052" y="185"/>
                </a:cubicBezTo>
                <a:cubicBezTo>
                  <a:pt x="1026" y="287"/>
                  <a:pt x="1026" y="287"/>
                  <a:pt x="1026" y="287"/>
                </a:cubicBezTo>
                <a:cubicBezTo>
                  <a:pt x="999" y="396"/>
                  <a:pt x="904" y="470"/>
                  <a:pt x="792" y="470"/>
                </a:cubicBezTo>
                <a:close/>
              </a:path>
            </a:pathLst>
          </a:custGeom>
          <a:solidFill>
            <a:schemeClr val="tx1">
              <a:lumMod val="85000"/>
              <a:lumOff val="15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extBox 11"/>
          <p:cNvSpPr txBox="1"/>
          <p:nvPr/>
        </p:nvSpPr>
        <p:spPr>
          <a:xfrm>
            <a:off x="3011457" y="3980759"/>
            <a:ext cx="8553519" cy="461665"/>
          </a:xfrm>
          <a:prstGeom prst="rect">
            <a:avLst/>
          </a:prstGeom>
          <a:noFill/>
        </p:spPr>
        <p:txBody>
          <a:bodyPr wrap="square" rtlCol="0">
            <a:spAutoFit/>
          </a:bodyPr>
          <a:lstStyle/>
          <a:p>
            <a:r>
              <a:rPr lang="en-ID" sz="2400" kern="5500" spc="1160" dirty="0">
                <a:solidFill>
                  <a:schemeClr val="bg1"/>
                </a:solidFill>
                <a:latin typeface="Poppins" panose="02000000000000000000" pitchFamily="2" charset="0"/>
                <a:cs typeface="Poppins" panose="02000000000000000000" pitchFamily="2" charset="0"/>
              </a:rPr>
              <a:t>VENTURE STUDIO OVERVIEW </a:t>
            </a:r>
          </a:p>
        </p:txBody>
      </p:sp>
      <p:pic>
        <p:nvPicPr>
          <p:cNvPr id="3" name="Picture 2" descr="A picture containing drawing&#10;&#10;Description automatically generated">
            <a:extLst>
              <a:ext uri="{FF2B5EF4-FFF2-40B4-BE49-F238E27FC236}">
                <a16:creationId xmlns:a16="http://schemas.microsoft.com/office/drawing/2014/main" id="{53AA04DA-45A5-3B40-B43B-694E32EE30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72115" y="2070214"/>
            <a:ext cx="4464504" cy="1910545"/>
          </a:xfrm>
          <a:prstGeom prst="rect">
            <a:avLst/>
          </a:prstGeom>
        </p:spPr>
      </p:pic>
      <p:sp>
        <p:nvSpPr>
          <p:cNvPr id="6" name="TextBox 5">
            <a:extLst>
              <a:ext uri="{FF2B5EF4-FFF2-40B4-BE49-F238E27FC236}">
                <a16:creationId xmlns:a16="http://schemas.microsoft.com/office/drawing/2014/main" id="{18144BEB-BDF8-462C-8AB8-06BF980C25AF}"/>
              </a:ext>
            </a:extLst>
          </p:cNvPr>
          <p:cNvSpPr txBox="1"/>
          <p:nvPr/>
        </p:nvSpPr>
        <p:spPr>
          <a:xfrm>
            <a:off x="2980976" y="5317528"/>
            <a:ext cx="7482366" cy="415498"/>
          </a:xfrm>
          <a:prstGeom prst="rect">
            <a:avLst/>
          </a:prstGeom>
          <a:noFill/>
        </p:spPr>
        <p:txBody>
          <a:bodyPr wrap="square" rtlCol="0">
            <a:spAutoFit/>
          </a:bodyPr>
          <a:lstStyle/>
          <a:p>
            <a:r>
              <a:rPr lang="en-ID" sz="2100" kern="5500" spc="1160">
                <a:solidFill>
                  <a:schemeClr val="bg1"/>
                </a:solidFill>
                <a:latin typeface="Arial" panose="020B0604020202020204" pitchFamily="34" charset="0"/>
                <a:cs typeface="Arial" panose="020B0604020202020204" pitchFamily="34" charset="0"/>
              </a:rPr>
              <a:t>July </a:t>
            </a:r>
            <a:r>
              <a:rPr lang="en-ID" sz="2100" kern="5500" spc="1160" dirty="0">
                <a:solidFill>
                  <a:schemeClr val="bg1"/>
                </a:solidFill>
                <a:latin typeface="Arial" panose="020B0604020202020204" pitchFamily="34" charset="0"/>
                <a:cs typeface="Arial" panose="020B0604020202020204" pitchFamily="34" charset="0"/>
              </a:rPr>
              <a:t>2022</a:t>
            </a:r>
          </a:p>
        </p:txBody>
      </p:sp>
      <p:sp>
        <p:nvSpPr>
          <p:cNvPr id="10" name="Google Shape;24;p4">
            <a:extLst>
              <a:ext uri="{FF2B5EF4-FFF2-40B4-BE49-F238E27FC236}">
                <a16:creationId xmlns:a16="http://schemas.microsoft.com/office/drawing/2014/main" id="{6F87402F-323A-4F01-BFE3-94B98C6E9580}"/>
              </a:ext>
            </a:extLst>
          </p:cNvPr>
          <p:cNvSpPr txBox="1"/>
          <p:nvPr/>
        </p:nvSpPr>
        <p:spPr>
          <a:xfrm>
            <a:off x="10070144" y="6212299"/>
            <a:ext cx="1494833" cy="328030"/>
          </a:xfrm>
          <a:prstGeom prst="rect">
            <a:avLst/>
          </a:prstGeom>
          <a:noFill/>
          <a:ln>
            <a:noFill/>
          </a:ln>
        </p:spPr>
        <p:txBody>
          <a:bodyPr spcFirstLastPara="1" wrap="square" lIns="91425" tIns="45700" rIns="91425" bIns="45700" anchor="t" anchorCtr="0">
            <a:noAutofit/>
          </a:bodyPr>
          <a:lstStyle/>
          <a:p>
            <a:r>
              <a:rPr lang="en-US" sz="1200" dirty="0">
                <a:solidFill>
                  <a:schemeClr val="tx1">
                    <a:lumMod val="50000"/>
                    <a:lumOff val="50000"/>
                  </a:schemeClr>
                </a:solidFill>
                <a:sym typeface="Roboto"/>
              </a:rPr>
              <a:t>Strictly Confidential</a:t>
            </a:r>
          </a:p>
        </p:txBody>
      </p:sp>
    </p:spTree>
    <p:extLst>
      <p:ext uri="{BB962C8B-B14F-4D97-AF65-F5344CB8AC3E}">
        <p14:creationId xmlns:p14="http://schemas.microsoft.com/office/powerpoint/2010/main" val="3120828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24" name="TextBox 823"/>
          <p:cNvSpPr txBox="1"/>
          <p:nvPr/>
        </p:nvSpPr>
        <p:spPr>
          <a:xfrm>
            <a:off x="3655287" y="587093"/>
            <a:ext cx="4881465" cy="523220"/>
          </a:xfrm>
          <a:prstGeom prst="rect">
            <a:avLst/>
          </a:prstGeom>
          <a:noFill/>
        </p:spPr>
        <p:txBody>
          <a:bodyPr wrap="none" rtlCol="0">
            <a:spAutoFit/>
          </a:bodyPr>
          <a:lstStyle/>
          <a:p>
            <a:pPr algn="ctr"/>
            <a:r>
              <a:rPr lang="en-ID" sz="2800" dirty="0">
                <a:solidFill>
                  <a:schemeClr val="tx1">
                    <a:lumMod val="65000"/>
                    <a:lumOff val="35000"/>
                  </a:schemeClr>
                </a:solidFill>
                <a:latin typeface="+mj-lt"/>
              </a:rPr>
              <a:t>Partnerships with communities</a:t>
            </a:r>
          </a:p>
        </p:txBody>
      </p:sp>
      <p:sp>
        <p:nvSpPr>
          <p:cNvPr id="7" name="TextBox 6"/>
          <p:cNvSpPr txBox="1"/>
          <p:nvPr/>
        </p:nvSpPr>
        <p:spPr>
          <a:xfrm>
            <a:off x="1745337" y="1110313"/>
            <a:ext cx="8701421" cy="307777"/>
          </a:xfrm>
          <a:prstGeom prst="rect">
            <a:avLst/>
          </a:prstGeom>
          <a:noFill/>
        </p:spPr>
        <p:txBody>
          <a:bodyPr wrap="none" rtlCol="0">
            <a:spAutoFit/>
          </a:bodyPr>
          <a:lstStyle/>
          <a:p>
            <a:pPr algn="ctr"/>
            <a:r>
              <a:rPr lang="en-US" sz="1400" b="1" dirty="0"/>
              <a:t>The Incubated Compagnies must be working directly with their community in real life community project (Living Labs)</a:t>
            </a:r>
          </a:p>
        </p:txBody>
      </p:sp>
      <p:grpSp>
        <p:nvGrpSpPr>
          <p:cNvPr id="8" name="Group 7"/>
          <p:cNvGrpSpPr/>
          <p:nvPr/>
        </p:nvGrpSpPr>
        <p:grpSpPr>
          <a:xfrm>
            <a:off x="5791443" y="1541604"/>
            <a:ext cx="609111" cy="91929"/>
            <a:chOff x="8921264" y="5631744"/>
            <a:chExt cx="870714" cy="131411"/>
          </a:xfrm>
        </p:grpSpPr>
        <p:sp>
          <p:nvSpPr>
            <p:cNvPr id="9" name="Oval 8"/>
            <p:cNvSpPr/>
            <p:nvPr/>
          </p:nvSpPr>
          <p:spPr>
            <a:xfrm>
              <a:off x="8921264" y="5631744"/>
              <a:ext cx="131411" cy="131411"/>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Oval 9"/>
            <p:cNvSpPr/>
            <p:nvPr/>
          </p:nvSpPr>
          <p:spPr>
            <a:xfrm>
              <a:off x="9106090" y="5631744"/>
              <a:ext cx="131411" cy="131411"/>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Oval 10"/>
            <p:cNvSpPr/>
            <p:nvPr/>
          </p:nvSpPr>
          <p:spPr>
            <a:xfrm>
              <a:off x="9290916" y="5631744"/>
              <a:ext cx="131411" cy="13141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Oval 11"/>
            <p:cNvSpPr/>
            <p:nvPr/>
          </p:nvSpPr>
          <p:spPr>
            <a:xfrm>
              <a:off x="9475741" y="5631744"/>
              <a:ext cx="131411" cy="131411"/>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3" name="Oval 12"/>
            <p:cNvSpPr/>
            <p:nvPr/>
          </p:nvSpPr>
          <p:spPr>
            <a:xfrm>
              <a:off x="9660567" y="5631744"/>
              <a:ext cx="131411" cy="131411"/>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2" name="Rounded Rectangle 21"/>
          <p:cNvSpPr/>
          <p:nvPr/>
        </p:nvSpPr>
        <p:spPr>
          <a:xfrm>
            <a:off x="1023167" y="1787825"/>
            <a:ext cx="2320412" cy="4276042"/>
          </a:xfrm>
          <a:prstGeom prst="roundRect">
            <a:avLst>
              <a:gd name="adj" fmla="val 3955"/>
            </a:avLst>
          </a:prstGeom>
          <a:solidFill>
            <a:srgbClr val="F7F7F7"/>
          </a:solidFill>
          <a:ln w="3175">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23" name="Oval 22"/>
          <p:cNvSpPr/>
          <p:nvPr/>
        </p:nvSpPr>
        <p:spPr>
          <a:xfrm>
            <a:off x="1441038" y="2325848"/>
            <a:ext cx="1484671" cy="1484670"/>
          </a:xfrm>
          <a:prstGeom prst="ellipse">
            <a:avLst/>
          </a:prstGeom>
          <a:solidFill>
            <a:schemeClr val="bg1"/>
          </a:solidFill>
          <a:ln w="6350">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dirty="0"/>
          </a:p>
        </p:txBody>
      </p:sp>
      <p:grpSp>
        <p:nvGrpSpPr>
          <p:cNvPr id="24" name="Group 23"/>
          <p:cNvGrpSpPr/>
          <p:nvPr/>
        </p:nvGrpSpPr>
        <p:grpSpPr>
          <a:xfrm>
            <a:off x="1903758" y="4503295"/>
            <a:ext cx="559231" cy="87571"/>
            <a:chOff x="611263" y="2046852"/>
            <a:chExt cx="419423" cy="65678"/>
          </a:xfrm>
          <a:solidFill>
            <a:schemeClr val="accent1"/>
          </a:solidFill>
        </p:grpSpPr>
        <p:sp>
          <p:nvSpPr>
            <p:cNvPr id="25" name="Oval 97"/>
            <p:cNvSpPr/>
            <p:nvPr/>
          </p:nvSpPr>
          <p:spPr>
            <a:xfrm rot="10800000">
              <a:off x="611263" y="2046852"/>
              <a:ext cx="65678" cy="65678"/>
            </a:xfrm>
            <a:prstGeom prst="don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26" name="Oval 98"/>
            <p:cNvSpPr/>
            <p:nvPr/>
          </p:nvSpPr>
          <p:spPr>
            <a:xfrm rot="10800000">
              <a:off x="699932" y="2046852"/>
              <a:ext cx="65678" cy="65678"/>
            </a:xfrm>
            <a:prstGeom prst="don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27" name="Oval 99"/>
            <p:cNvSpPr/>
            <p:nvPr/>
          </p:nvSpPr>
          <p:spPr>
            <a:xfrm rot="10800000">
              <a:off x="788601" y="2046852"/>
              <a:ext cx="65678" cy="65678"/>
            </a:xfrm>
            <a:prstGeom prst="don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28" name="Oval 100"/>
            <p:cNvSpPr/>
            <p:nvPr/>
          </p:nvSpPr>
          <p:spPr>
            <a:xfrm rot="10800000">
              <a:off x="877270" y="2046852"/>
              <a:ext cx="65678" cy="65678"/>
            </a:xfrm>
            <a:prstGeom prst="don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29" name="Oval 101"/>
            <p:cNvSpPr/>
            <p:nvPr/>
          </p:nvSpPr>
          <p:spPr>
            <a:xfrm rot="10800000">
              <a:off x="965008" y="2046852"/>
              <a:ext cx="65678" cy="65678"/>
            </a:xfrm>
            <a:prstGeom prst="don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grpSp>
      <p:sp>
        <p:nvSpPr>
          <p:cNvPr id="30" name="TextBox 29"/>
          <p:cNvSpPr txBox="1"/>
          <p:nvPr/>
        </p:nvSpPr>
        <p:spPr>
          <a:xfrm>
            <a:off x="1717545" y="3992759"/>
            <a:ext cx="931665" cy="297454"/>
          </a:xfrm>
          <a:prstGeom prst="rect">
            <a:avLst/>
          </a:prstGeom>
          <a:noFill/>
        </p:spPr>
        <p:txBody>
          <a:bodyPr wrap="none" rtlCol="0">
            <a:spAutoFit/>
          </a:bodyPr>
          <a:lstStyle/>
          <a:p>
            <a:pPr algn="ctr"/>
            <a:r>
              <a:rPr lang="en-US" sz="1333" dirty="0">
                <a:solidFill>
                  <a:schemeClr val="tx1">
                    <a:lumMod val="85000"/>
                    <a:lumOff val="15000"/>
                  </a:schemeClr>
                </a:solidFill>
                <a:latin typeface="+mj-lt"/>
              </a:rPr>
              <a:t>Smart City</a:t>
            </a:r>
            <a:endParaRPr lang="id-ID" sz="1333" dirty="0">
              <a:solidFill>
                <a:schemeClr val="tx1">
                  <a:lumMod val="85000"/>
                  <a:lumOff val="15000"/>
                </a:schemeClr>
              </a:solidFill>
              <a:latin typeface="+mj-lt"/>
            </a:endParaRPr>
          </a:p>
        </p:txBody>
      </p:sp>
      <p:sp>
        <p:nvSpPr>
          <p:cNvPr id="31" name="Rectangle 30"/>
          <p:cNvSpPr/>
          <p:nvPr/>
        </p:nvSpPr>
        <p:spPr>
          <a:xfrm>
            <a:off x="1070417" y="4709114"/>
            <a:ext cx="2217175" cy="1298176"/>
          </a:xfrm>
          <a:prstGeom prst="rect">
            <a:avLst/>
          </a:prstGeom>
        </p:spPr>
        <p:txBody>
          <a:bodyPr wrap="square">
            <a:spAutoFit/>
          </a:bodyPr>
          <a:lstStyle/>
          <a:p>
            <a:pPr algn="ctr">
              <a:lnSpc>
                <a:spcPct val="150000"/>
              </a:lnSpc>
            </a:pPr>
            <a:r>
              <a:rPr lang="en-US" sz="1067" dirty="0"/>
              <a:t>Smart City projects are ultra scale projects that aim at providing digital infrastructure for security, organization  and  wellbeing of the city life.</a:t>
            </a:r>
            <a:endParaRPr lang="id-ID" sz="1067" dirty="0"/>
          </a:p>
        </p:txBody>
      </p:sp>
      <p:sp>
        <p:nvSpPr>
          <p:cNvPr id="32" name="Rounded Rectangle 31"/>
          <p:cNvSpPr/>
          <p:nvPr/>
        </p:nvSpPr>
        <p:spPr>
          <a:xfrm>
            <a:off x="3651919" y="1787825"/>
            <a:ext cx="2320412" cy="4276042"/>
          </a:xfrm>
          <a:prstGeom prst="roundRect">
            <a:avLst>
              <a:gd name="adj" fmla="val 3955"/>
            </a:avLst>
          </a:prstGeom>
          <a:solidFill>
            <a:srgbClr val="F7F7F7"/>
          </a:solidFill>
          <a:ln w="3175">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grpSp>
        <p:nvGrpSpPr>
          <p:cNvPr id="34" name="Group 33"/>
          <p:cNvGrpSpPr/>
          <p:nvPr/>
        </p:nvGrpSpPr>
        <p:grpSpPr>
          <a:xfrm>
            <a:off x="4532510" y="4503295"/>
            <a:ext cx="559231" cy="87571"/>
            <a:chOff x="611263" y="2046852"/>
            <a:chExt cx="419423" cy="65678"/>
          </a:xfrm>
          <a:solidFill>
            <a:schemeClr val="accent1"/>
          </a:solidFill>
        </p:grpSpPr>
        <p:sp>
          <p:nvSpPr>
            <p:cNvPr id="35" name="Oval 109"/>
            <p:cNvSpPr/>
            <p:nvPr/>
          </p:nvSpPr>
          <p:spPr>
            <a:xfrm rot="10800000">
              <a:off x="611263" y="2046852"/>
              <a:ext cx="65678" cy="65678"/>
            </a:xfrm>
            <a:prstGeom prst="don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36" name="Oval 110"/>
            <p:cNvSpPr/>
            <p:nvPr/>
          </p:nvSpPr>
          <p:spPr>
            <a:xfrm rot="10800000">
              <a:off x="699932" y="2046852"/>
              <a:ext cx="65678" cy="65678"/>
            </a:xfrm>
            <a:prstGeom prst="don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37" name="Oval 111"/>
            <p:cNvSpPr/>
            <p:nvPr/>
          </p:nvSpPr>
          <p:spPr>
            <a:xfrm rot="10800000">
              <a:off x="788601" y="2046852"/>
              <a:ext cx="65678" cy="65678"/>
            </a:xfrm>
            <a:prstGeom prst="don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38" name="Oval 112"/>
            <p:cNvSpPr/>
            <p:nvPr/>
          </p:nvSpPr>
          <p:spPr>
            <a:xfrm rot="10800000">
              <a:off x="877270" y="2046852"/>
              <a:ext cx="65678" cy="65678"/>
            </a:xfrm>
            <a:prstGeom prst="don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39" name="Oval 113"/>
            <p:cNvSpPr/>
            <p:nvPr/>
          </p:nvSpPr>
          <p:spPr>
            <a:xfrm rot="10800000">
              <a:off x="965008" y="2046852"/>
              <a:ext cx="65678" cy="65678"/>
            </a:xfrm>
            <a:prstGeom prst="don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grpSp>
      <p:sp>
        <p:nvSpPr>
          <p:cNvPr id="40" name="TextBox 39"/>
          <p:cNvSpPr txBox="1"/>
          <p:nvPr/>
        </p:nvSpPr>
        <p:spPr>
          <a:xfrm>
            <a:off x="4248520" y="3992759"/>
            <a:ext cx="1127233" cy="297454"/>
          </a:xfrm>
          <a:prstGeom prst="rect">
            <a:avLst/>
          </a:prstGeom>
          <a:noFill/>
        </p:spPr>
        <p:txBody>
          <a:bodyPr wrap="none" rtlCol="0">
            <a:spAutoFit/>
          </a:bodyPr>
          <a:lstStyle/>
          <a:p>
            <a:pPr algn="ctr"/>
            <a:r>
              <a:rPr lang="en-US" sz="1333" dirty="0">
                <a:solidFill>
                  <a:schemeClr val="tx1">
                    <a:lumMod val="85000"/>
                    <a:lumOff val="15000"/>
                  </a:schemeClr>
                </a:solidFill>
                <a:latin typeface="+mj-lt"/>
              </a:rPr>
              <a:t>Smart Towns</a:t>
            </a:r>
            <a:endParaRPr lang="id-ID" sz="1333" dirty="0">
              <a:solidFill>
                <a:schemeClr val="tx1">
                  <a:lumMod val="85000"/>
                  <a:lumOff val="15000"/>
                </a:schemeClr>
              </a:solidFill>
              <a:latin typeface="+mj-lt"/>
            </a:endParaRPr>
          </a:p>
        </p:txBody>
      </p:sp>
      <p:sp>
        <p:nvSpPr>
          <p:cNvPr id="43" name="Rectangle 42"/>
          <p:cNvSpPr/>
          <p:nvPr/>
        </p:nvSpPr>
        <p:spPr>
          <a:xfrm>
            <a:off x="3699169" y="4709114"/>
            <a:ext cx="2217175" cy="1298176"/>
          </a:xfrm>
          <a:prstGeom prst="rect">
            <a:avLst/>
          </a:prstGeom>
        </p:spPr>
        <p:txBody>
          <a:bodyPr wrap="square">
            <a:spAutoFit/>
          </a:bodyPr>
          <a:lstStyle/>
          <a:p>
            <a:pPr algn="ctr">
              <a:lnSpc>
                <a:spcPct val="150000"/>
              </a:lnSpc>
            </a:pPr>
            <a:r>
              <a:rPr lang="en-US" sz="1067" dirty="0"/>
              <a:t>Smart Town projects focus on rural to suburban communities and provides the infrastructure with a focus on telecare, precision agriculture and mining.</a:t>
            </a:r>
            <a:endParaRPr lang="id-ID" sz="1067" dirty="0"/>
          </a:p>
        </p:txBody>
      </p:sp>
      <p:sp>
        <p:nvSpPr>
          <p:cNvPr id="46" name="Rounded Rectangle 45"/>
          <p:cNvSpPr/>
          <p:nvPr/>
        </p:nvSpPr>
        <p:spPr>
          <a:xfrm>
            <a:off x="6239334" y="1787825"/>
            <a:ext cx="2320412" cy="4276042"/>
          </a:xfrm>
          <a:prstGeom prst="roundRect">
            <a:avLst>
              <a:gd name="adj" fmla="val 3955"/>
            </a:avLst>
          </a:prstGeom>
          <a:solidFill>
            <a:srgbClr val="F7F7F7"/>
          </a:solidFill>
          <a:ln w="3175">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49" name="Oval 48"/>
          <p:cNvSpPr/>
          <p:nvPr/>
        </p:nvSpPr>
        <p:spPr>
          <a:xfrm>
            <a:off x="6657205" y="2325848"/>
            <a:ext cx="1484671" cy="1484670"/>
          </a:xfrm>
          <a:prstGeom prst="ellipse">
            <a:avLst/>
          </a:prstGeom>
          <a:solidFill>
            <a:schemeClr val="bg1"/>
          </a:solidFill>
          <a:ln w="6350">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dirty="0"/>
          </a:p>
        </p:txBody>
      </p:sp>
      <p:grpSp>
        <p:nvGrpSpPr>
          <p:cNvPr id="56" name="Group 55"/>
          <p:cNvGrpSpPr/>
          <p:nvPr/>
        </p:nvGrpSpPr>
        <p:grpSpPr>
          <a:xfrm>
            <a:off x="7119925" y="4503295"/>
            <a:ext cx="559231" cy="87571"/>
            <a:chOff x="611263" y="2046852"/>
            <a:chExt cx="419423" cy="65678"/>
          </a:xfrm>
          <a:solidFill>
            <a:schemeClr val="accent1"/>
          </a:solidFill>
        </p:grpSpPr>
        <p:sp>
          <p:nvSpPr>
            <p:cNvPr id="57" name="Oval 121"/>
            <p:cNvSpPr/>
            <p:nvPr/>
          </p:nvSpPr>
          <p:spPr>
            <a:xfrm rot="10800000">
              <a:off x="611263" y="2046852"/>
              <a:ext cx="65678" cy="65678"/>
            </a:xfrm>
            <a:prstGeom prst="don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58" name="Oval 122"/>
            <p:cNvSpPr/>
            <p:nvPr/>
          </p:nvSpPr>
          <p:spPr>
            <a:xfrm rot="10800000">
              <a:off x="699932" y="2046852"/>
              <a:ext cx="65678" cy="65678"/>
            </a:xfrm>
            <a:prstGeom prst="don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59" name="Oval 123"/>
            <p:cNvSpPr/>
            <p:nvPr/>
          </p:nvSpPr>
          <p:spPr>
            <a:xfrm rot="10800000">
              <a:off x="788601" y="2046852"/>
              <a:ext cx="65678" cy="65678"/>
            </a:xfrm>
            <a:prstGeom prst="don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60" name="Oval 124"/>
            <p:cNvSpPr/>
            <p:nvPr/>
          </p:nvSpPr>
          <p:spPr>
            <a:xfrm rot="10800000">
              <a:off x="877270" y="2046852"/>
              <a:ext cx="65678" cy="65678"/>
            </a:xfrm>
            <a:prstGeom prst="don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61" name="Oval 125"/>
            <p:cNvSpPr/>
            <p:nvPr/>
          </p:nvSpPr>
          <p:spPr>
            <a:xfrm rot="10800000">
              <a:off x="965008" y="2046852"/>
              <a:ext cx="65678" cy="65678"/>
            </a:xfrm>
            <a:prstGeom prst="don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grpSp>
      <p:sp>
        <p:nvSpPr>
          <p:cNvPr id="62" name="TextBox 61"/>
          <p:cNvSpPr txBox="1"/>
          <p:nvPr/>
        </p:nvSpPr>
        <p:spPr>
          <a:xfrm>
            <a:off x="6779827" y="3992759"/>
            <a:ext cx="1239443" cy="297454"/>
          </a:xfrm>
          <a:prstGeom prst="rect">
            <a:avLst/>
          </a:prstGeom>
          <a:noFill/>
        </p:spPr>
        <p:txBody>
          <a:bodyPr wrap="none" rtlCol="0">
            <a:spAutoFit/>
          </a:bodyPr>
          <a:lstStyle/>
          <a:p>
            <a:pPr algn="ctr"/>
            <a:r>
              <a:rPr lang="en-US" sz="1333" dirty="0">
                <a:solidFill>
                  <a:schemeClr val="tx1">
                    <a:lumMod val="85000"/>
                    <a:lumOff val="15000"/>
                  </a:schemeClr>
                </a:solidFill>
                <a:latin typeface="+mj-lt"/>
              </a:rPr>
              <a:t>Smart Campus</a:t>
            </a:r>
            <a:endParaRPr lang="id-ID" sz="1333" dirty="0">
              <a:solidFill>
                <a:schemeClr val="tx1">
                  <a:lumMod val="85000"/>
                  <a:lumOff val="15000"/>
                </a:schemeClr>
              </a:solidFill>
              <a:latin typeface="+mj-lt"/>
            </a:endParaRPr>
          </a:p>
        </p:txBody>
      </p:sp>
      <p:sp>
        <p:nvSpPr>
          <p:cNvPr id="63" name="Rectangle 62"/>
          <p:cNvSpPr/>
          <p:nvPr/>
        </p:nvSpPr>
        <p:spPr>
          <a:xfrm>
            <a:off x="6286584" y="4709114"/>
            <a:ext cx="2217175" cy="1051826"/>
          </a:xfrm>
          <a:prstGeom prst="rect">
            <a:avLst/>
          </a:prstGeom>
        </p:spPr>
        <p:txBody>
          <a:bodyPr wrap="square">
            <a:spAutoFit/>
          </a:bodyPr>
          <a:lstStyle/>
          <a:p>
            <a:pPr algn="ctr">
              <a:lnSpc>
                <a:spcPct val="150000"/>
              </a:lnSpc>
            </a:pPr>
            <a:r>
              <a:rPr lang="en-US" sz="1067" dirty="0"/>
              <a:t>Smart Campus projects focus on university campuses or large enterprise campuses with a focus on education, IoT and productivity.</a:t>
            </a:r>
            <a:endParaRPr lang="id-ID" sz="1067" dirty="0"/>
          </a:p>
        </p:txBody>
      </p:sp>
      <p:sp>
        <p:nvSpPr>
          <p:cNvPr id="64" name="Rounded Rectangle 63"/>
          <p:cNvSpPr/>
          <p:nvPr/>
        </p:nvSpPr>
        <p:spPr>
          <a:xfrm>
            <a:off x="8868086" y="1787825"/>
            <a:ext cx="2320412" cy="4276042"/>
          </a:xfrm>
          <a:prstGeom prst="roundRect">
            <a:avLst>
              <a:gd name="adj" fmla="val 3955"/>
            </a:avLst>
          </a:prstGeom>
          <a:solidFill>
            <a:srgbClr val="F7F7F7"/>
          </a:solidFill>
          <a:ln w="3175">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65" name="Oval 64"/>
          <p:cNvSpPr/>
          <p:nvPr/>
        </p:nvSpPr>
        <p:spPr>
          <a:xfrm>
            <a:off x="9294714" y="2389842"/>
            <a:ext cx="1484671" cy="1484670"/>
          </a:xfrm>
          <a:prstGeom prst="ellipse">
            <a:avLst/>
          </a:prstGeom>
          <a:solidFill>
            <a:schemeClr val="bg1"/>
          </a:solidFill>
          <a:ln w="6350">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dirty="0"/>
          </a:p>
        </p:txBody>
      </p:sp>
      <p:grpSp>
        <p:nvGrpSpPr>
          <p:cNvPr id="66" name="Group 65"/>
          <p:cNvGrpSpPr/>
          <p:nvPr/>
        </p:nvGrpSpPr>
        <p:grpSpPr>
          <a:xfrm>
            <a:off x="9748677" y="4503295"/>
            <a:ext cx="559231" cy="87571"/>
            <a:chOff x="611263" y="2046852"/>
            <a:chExt cx="419423" cy="65678"/>
          </a:xfrm>
          <a:solidFill>
            <a:schemeClr val="accent1"/>
          </a:solidFill>
        </p:grpSpPr>
        <p:sp>
          <p:nvSpPr>
            <p:cNvPr id="67" name="Oval 133"/>
            <p:cNvSpPr/>
            <p:nvPr/>
          </p:nvSpPr>
          <p:spPr>
            <a:xfrm rot="10800000">
              <a:off x="611263" y="2046852"/>
              <a:ext cx="65678" cy="65678"/>
            </a:xfrm>
            <a:prstGeom prst="don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68" name="Oval 134"/>
            <p:cNvSpPr/>
            <p:nvPr/>
          </p:nvSpPr>
          <p:spPr>
            <a:xfrm rot="10800000">
              <a:off x="699932" y="2046852"/>
              <a:ext cx="65678" cy="65678"/>
            </a:xfrm>
            <a:prstGeom prst="don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69" name="Oval 135"/>
            <p:cNvSpPr/>
            <p:nvPr/>
          </p:nvSpPr>
          <p:spPr>
            <a:xfrm rot="10800000">
              <a:off x="788601" y="2046852"/>
              <a:ext cx="65678" cy="65678"/>
            </a:xfrm>
            <a:prstGeom prst="don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70" name="Oval 136"/>
            <p:cNvSpPr/>
            <p:nvPr/>
          </p:nvSpPr>
          <p:spPr>
            <a:xfrm rot="10800000">
              <a:off x="877270" y="2046852"/>
              <a:ext cx="65678" cy="65678"/>
            </a:xfrm>
            <a:prstGeom prst="don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71" name="Oval 137"/>
            <p:cNvSpPr/>
            <p:nvPr/>
          </p:nvSpPr>
          <p:spPr>
            <a:xfrm rot="10800000">
              <a:off x="965008" y="2046852"/>
              <a:ext cx="65678" cy="65678"/>
            </a:xfrm>
            <a:prstGeom prst="don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grpSp>
      <p:sp>
        <p:nvSpPr>
          <p:cNvPr id="72" name="TextBox 71"/>
          <p:cNvSpPr txBox="1"/>
          <p:nvPr/>
        </p:nvSpPr>
        <p:spPr>
          <a:xfrm>
            <a:off x="9367702" y="3992759"/>
            <a:ext cx="1321196" cy="297454"/>
          </a:xfrm>
          <a:prstGeom prst="rect">
            <a:avLst/>
          </a:prstGeom>
          <a:noFill/>
        </p:spPr>
        <p:txBody>
          <a:bodyPr wrap="none" rtlCol="0">
            <a:spAutoFit/>
          </a:bodyPr>
          <a:lstStyle/>
          <a:p>
            <a:pPr algn="ctr"/>
            <a:r>
              <a:rPr lang="en-US" sz="1333" dirty="0">
                <a:solidFill>
                  <a:schemeClr val="tx1">
                    <a:lumMod val="85000"/>
                    <a:lumOff val="15000"/>
                  </a:schemeClr>
                </a:solidFill>
                <a:latin typeface="+mj-lt"/>
              </a:rPr>
              <a:t>Smart Buildings</a:t>
            </a:r>
            <a:endParaRPr lang="id-ID" sz="1333" dirty="0">
              <a:solidFill>
                <a:schemeClr val="tx1">
                  <a:lumMod val="85000"/>
                  <a:lumOff val="15000"/>
                </a:schemeClr>
              </a:solidFill>
              <a:latin typeface="+mj-lt"/>
            </a:endParaRPr>
          </a:p>
        </p:txBody>
      </p:sp>
      <p:sp>
        <p:nvSpPr>
          <p:cNvPr id="73" name="Rectangle 72"/>
          <p:cNvSpPr/>
          <p:nvPr/>
        </p:nvSpPr>
        <p:spPr>
          <a:xfrm>
            <a:off x="8915336" y="4709114"/>
            <a:ext cx="2217175" cy="1298176"/>
          </a:xfrm>
          <a:prstGeom prst="rect">
            <a:avLst/>
          </a:prstGeom>
        </p:spPr>
        <p:txBody>
          <a:bodyPr wrap="square">
            <a:spAutoFit/>
          </a:bodyPr>
          <a:lstStyle/>
          <a:p>
            <a:pPr algn="ctr">
              <a:lnSpc>
                <a:spcPct val="150000"/>
              </a:lnSpc>
            </a:pPr>
            <a:r>
              <a:rPr lang="en-US" sz="1067" dirty="0"/>
              <a:t>Smart Buildings focuses on working with developers of MDU/MTU on building’s shared infrastructure to enable IoT, HVAC, IP CCTV and tenant services.</a:t>
            </a:r>
            <a:endParaRPr lang="id-ID" sz="1067" dirty="0"/>
          </a:p>
        </p:txBody>
      </p:sp>
      <p:pic>
        <p:nvPicPr>
          <p:cNvPr id="54" name="Google Shape;424;p31">
            <a:extLst>
              <a:ext uri="{FF2B5EF4-FFF2-40B4-BE49-F238E27FC236}">
                <a16:creationId xmlns:a16="http://schemas.microsoft.com/office/drawing/2014/main" id="{CA78C029-E344-A543-870F-AF270AD4964B}"/>
              </a:ext>
            </a:extLst>
          </p:cNvPr>
          <p:cNvPicPr preferRelativeResize="0"/>
          <p:nvPr/>
        </p:nvPicPr>
        <p:blipFill rotWithShape="1">
          <a:blip r:embed="rId3">
            <a:alphaModFix/>
          </a:blip>
          <a:srcRect/>
          <a:stretch/>
        </p:blipFill>
        <p:spPr>
          <a:xfrm>
            <a:off x="1823920" y="2648852"/>
            <a:ext cx="623901" cy="1114988"/>
          </a:xfrm>
          <a:prstGeom prst="rect">
            <a:avLst/>
          </a:prstGeom>
          <a:noFill/>
          <a:ln>
            <a:noFill/>
          </a:ln>
        </p:spPr>
      </p:pic>
      <p:pic>
        <p:nvPicPr>
          <p:cNvPr id="55" name="Google Shape;423;p31">
            <a:extLst>
              <a:ext uri="{FF2B5EF4-FFF2-40B4-BE49-F238E27FC236}">
                <a16:creationId xmlns:a16="http://schemas.microsoft.com/office/drawing/2014/main" id="{C9E2DE1F-2903-7F44-9D82-6815515C31BA}"/>
              </a:ext>
            </a:extLst>
          </p:cNvPr>
          <p:cNvPicPr preferRelativeResize="0"/>
          <p:nvPr/>
        </p:nvPicPr>
        <p:blipFill rotWithShape="1">
          <a:blip r:embed="rId4">
            <a:alphaModFix/>
          </a:blip>
          <a:srcRect/>
          <a:stretch/>
        </p:blipFill>
        <p:spPr>
          <a:xfrm>
            <a:off x="4205343" y="2462996"/>
            <a:ext cx="1127233" cy="1300844"/>
          </a:xfrm>
          <a:prstGeom prst="rect">
            <a:avLst/>
          </a:prstGeom>
          <a:noFill/>
          <a:ln>
            <a:noFill/>
          </a:ln>
        </p:spPr>
      </p:pic>
      <p:pic>
        <p:nvPicPr>
          <p:cNvPr id="78" name="Google Shape;425;p31">
            <a:extLst>
              <a:ext uri="{FF2B5EF4-FFF2-40B4-BE49-F238E27FC236}">
                <a16:creationId xmlns:a16="http://schemas.microsoft.com/office/drawing/2014/main" id="{2CB59104-DF52-9048-B42E-06EBB59D111A}"/>
              </a:ext>
            </a:extLst>
          </p:cNvPr>
          <p:cNvPicPr preferRelativeResize="0"/>
          <p:nvPr/>
        </p:nvPicPr>
        <p:blipFill rotWithShape="1">
          <a:blip r:embed="rId5">
            <a:alphaModFix/>
          </a:blip>
          <a:srcRect r="35856"/>
          <a:stretch/>
        </p:blipFill>
        <p:spPr>
          <a:xfrm>
            <a:off x="6821556" y="2697486"/>
            <a:ext cx="1069638" cy="960940"/>
          </a:xfrm>
          <a:prstGeom prst="rect">
            <a:avLst/>
          </a:prstGeom>
          <a:noFill/>
          <a:ln>
            <a:noFill/>
          </a:ln>
        </p:spPr>
      </p:pic>
      <p:pic>
        <p:nvPicPr>
          <p:cNvPr id="79" name="Google Shape;426;p31">
            <a:extLst>
              <a:ext uri="{FF2B5EF4-FFF2-40B4-BE49-F238E27FC236}">
                <a16:creationId xmlns:a16="http://schemas.microsoft.com/office/drawing/2014/main" id="{D3860F01-23C3-144C-9AF0-4ED5B06B9378}"/>
              </a:ext>
            </a:extLst>
          </p:cNvPr>
          <p:cNvPicPr preferRelativeResize="0"/>
          <p:nvPr/>
        </p:nvPicPr>
        <p:blipFill rotWithShape="1">
          <a:blip r:embed="rId6">
            <a:alphaModFix/>
          </a:blip>
          <a:srcRect/>
          <a:stretch/>
        </p:blipFill>
        <p:spPr>
          <a:xfrm>
            <a:off x="9433399" y="2663408"/>
            <a:ext cx="1207299" cy="1029096"/>
          </a:xfrm>
          <a:prstGeom prst="rect">
            <a:avLst/>
          </a:prstGeom>
          <a:noFill/>
          <a:ln>
            <a:noFill/>
          </a:ln>
        </p:spPr>
      </p:pic>
      <p:sp>
        <p:nvSpPr>
          <p:cNvPr id="2" name="TextBox 1">
            <a:extLst>
              <a:ext uri="{FF2B5EF4-FFF2-40B4-BE49-F238E27FC236}">
                <a16:creationId xmlns:a16="http://schemas.microsoft.com/office/drawing/2014/main" id="{C8D0E6A9-AA82-401D-B8F0-38BE5D93DC08}"/>
              </a:ext>
            </a:extLst>
          </p:cNvPr>
          <p:cNvSpPr txBox="1"/>
          <p:nvPr/>
        </p:nvSpPr>
        <p:spPr>
          <a:xfrm>
            <a:off x="1740569" y="1865396"/>
            <a:ext cx="790601" cy="369332"/>
          </a:xfrm>
          <a:prstGeom prst="rect">
            <a:avLst/>
          </a:prstGeom>
          <a:noFill/>
        </p:spPr>
        <p:txBody>
          <a:bodyPr wrap="square" rtlCol="0">
            <a:spAutoFit/>
          </a:bodyPr>
          <a:lstStyle/>
          <a:p>
            <a:r>
              <a:rPr lang="en-CA" dirty="0"/>
              <a:t>&gt;100M</a:t>
            </a:r>
          </a:p>
        </p:txBody>
      </p:sp>
      <p:sp>
        <p:nvSpPr>
          <p:cNvPr id="74" name="TextBox 73">
            <a:extLst>
              <a:ext uri="{FF2B5EF4-FFF2-40B4-BE49-F238E27FC236}">
                <a16:creationId xmlns:a16="http://schemas.microsoft.com/office/drawing/2014/main" id="{A03DFD79-B2E7-4FBD-978D-8841B6DF8D43}"/>
              </a:ext>
            </a:extLst>
          </p:cNvPr>
          <p:cNvSpPr txBox="1"/>
          <p:nvPr/>
        </p:nvSpPr>
        <p:spPr>
          <a:xfrm>
            <a:off x="4155998" y="1802457"/>
            <a:ext cx="1225921" cy="369332"/>
          </a:xfrm>
          <a:prstGeom prst="rect">
            <a:avLst/>
          </a:prstGeom>
          <a:noFill/>
        </p:spPr>
        <p:txBody>
          <a:bodyPr wrap="square" rtlCol="0">
            <a:spAutoFit/>
          </a:bodyPr>
          <a:lstStyle/>
          <a:p>
            <a:pPr algn="ctr"/>
            <a:r>
              <a:rPr lang="en-CA" dirty="0"/>
              <a:t>10M-100M</a:t>
            </a:r>
          </a:p>
        </p:txBody>
      </p:sp>
      <p:sp>
        <p:nvSpPr>
          <p:cNvPr id="75" name="TextBox 74">
            <a:extLst>
              <a:ext uri="{FF2B5EF4-FFF2-40B4-BE49-F238E27FC236}">
                <a16:creationId xmlns:a16="http://schemas.microsoft.com/office/drawing/2014/main" id="{0109C38C-2DE5-4928-BB41-B2B46D4D78C3}"/>
              </a:ext>
            </a:extLst>
          </p:cNvPr>
          <p:cNvSpPr txBox="1"/>
          <p:nvPr/>
        </p:nvSpPr>
        <p:spPr>
          <a:xfrm>
            <a:off x="6743414" y="1771570"/>
            <a:ext cx="1225921" cy="369332"/>
          </a:xfrm>
          <a:prstGeom prst="rect">
            <a:avLst/>
          </a:prstGeom>
          <a:noFill/>
        </p:spPr>
        <p:txBody>
          <a:bodyPr wrap="square" rtlCol="0">
            <a:spAutoFit/>
          </a:bodyPr>
          <a:lstStyle/>
          <a:p>
            <a:pPr algn="ctr"/>
            <a:r>
              <a:rPr lang="en-CA" dirty="0"/>
              <a:t>1M-10M</a:t>
            </a:r>
          </a:p>
        </p:txBody>
      </p:sp>
      <p:sp>
        <p:nvSpPr>
          <p:cNvPr id="77" name="TextBox 76">
            <a:extLst>
              <a:ext uri="{FF2B5EF4-FFF2-40B4-BE49-F238E27FC236}">
                <a16:creationId xmlns:a16="http://schemas.microsoft.com/office/drawing/2014/main" id="{EC84F204-514F-401D-A3DB-1DA6F45E5079}"/>
              </a:ext>
            </a:extLst>
          </p:cNvPr>
          <p:cNvSpPr txBox="1"/>
          <p:nvPr/>
        </p:nvSpPr>
        <p:spPr>
          <a:xfrm>
            <a:off x="9424087" y="1746968"/>
            <a:ext cx="1225921" cy="369332"/>
          </a:xfrm>
          <a:prstGeom prst="rect">
            <a:avLst/>
          </a:prstGeom>
          <a:noFill/>
        </p:spPr>
        <p:txBody>
          <a:bodyPr wrap="square" rtlCol="0">
            <a:spAutoFit/>
          </a:bodyPr>
          <a:lstStyle/>
          <a:p>
            <a:pPr algn="ctr"/>
            <a:r>
              <a:rPr lang="en-CA" dirty="0"/>
              <a:t>&lt;1M</a:t>
            </a:r>
          </a:p>
        </p:txBody>
      </p:sp>
      <p:sp>
        <p:nvSpPr>
          <p:cNvPr id="80" name="Google Shape;24;p4">
            <a:extLst>
              <a:ext uri="{FF2B5EF4-FFF2-40B4-BE49-F238E27FC236}">
                <a16:creationId xmlns:a16="http://schemas.microsoft.com/office/drawing/2014/main" id="{5C266730-C48C-4173-932B-3A7A1811C9AC}"/>
              </a:ext>
            </a:extLst>
          </p:cNvPr>
          <p:cNvSpPr txBox="1"/>
          <p:nvPr/>
        </p:nvSpPr>
        <p:spPr>
          <a:xfrm>
            <a:off x="10061435" y="6403891"/>
            <a:ext cx="1494833" cy="328030"/>
          </a:xfrm>
          <a:prstGeom prst="rect">
            <a:avLst/>
          </a:prstGeom>
          <a:noFill/>
          <a:ln>
            <a:noFill/>
          </a:ln>
        </p:spPr>
        <p:txBody>
          <a:bodyPr spcFirstLastPara="1" wrap="square" lIns="91425" tIns="45700" rIns="91425" bIns="45700" anchor="t" anchorCtr="0">
            <a:noAutofit/>
          </a:bodyPr>
          <a:lstStyle/>
          <a:p>
            <a:r>
              <a:rPr lang="en-US" sz="1200" dirty="0">
                <a:sym typeface="Roboto"/>
              </a:rPr>
              <a:t>Strictly Confidential</a:t>
            </a:r>
          </a:p>
        </p:txBody>
      </p:sp>
    </p:spTree>
    <p:extLst>
      <p:ext uri="{BB962C8B-B14F-4D97-AF65-F5344CB8AC3E}">
        <p14:creationId xmlns:p14="http://schemas.microsoft.com/office/powerpoint/2010/main" val="441345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 name="TextBox 823"/>
          <p:cNvSpPr txBox="1"/>
          <p:nvPr/>
        </p:nvSpPr>
        <p:spPr>
          <a:xfrm>
            <a:off x="3687386" y="587093"/>
            <a:ext cx="4817344" cy="523220"/>
          </a:xfrm>
          <a:prstGeom prst="rect">
            <a:avLst/>
          </a:prstGeom>
          <a:noFill/>
        </p:spPr>
        <p:txBody>
          <a:bodyPr wrap="none" rtlCol="0">
            <a:spAutoFit/>
          </a:bodyPr>
          <a:lstStyle/>
          <a:p>
            <a:pPr algn="ctr"/>
            <a:r>
              <a:rPr lang="en-ID" sz="2800" dirty="0">
                <a:latin typeface="+mj-lt"/>
              </a:rPr>
              <a:t>Digital Twin as a unified thread</a:t>
            </a:r>
          </a:p>
        </p:txBody>
      </p:sp>
      <p:sp>
        <p:nvSpPr>
          <p:cNvPr id="7" name="TextBox 6"/>
          <p:cNvSpPr txBox="1"/>
          <p:nvPr/>
        </p:nvSpPr>
        <p:spPr>
          <a:xfrm>
            <a:off x="1668617" y="1047394"/>
            <a:ext cx="8975535" cy="307777"/>
          </a:xfrm>
          <a:prstGeom prst="rect">
            <a:avLst/>
          </a:prstGeom>
          <a:noFill/>
        </p:spPr>
        <p:txBody>
          <a:bodyPr wrap="none" rtlCol="0">
            <a:spAutoFit/>
          </a:bodyPr>
          <a:lstStyle/>
          <a:p>
            <a:pPr algn="ctr"/>
            <a:r>
              <a:rPr lang="en-US" sz="1400" b="1" dirty="0"/>
              <a:t>The value of Digital Impact is to leverage shared Intellectual Property on Digital Twin and relevant middleware frameworks</a:t>
            </a:r>
          </a:p>
        </p:txBody>
      </p:sp>
      <p:grpSp>
        <p:nvGrpSpPr>
          <p:cNvPr id="8" name="Group 7"/>
          <p:cNvGrpSpPr/>
          <p:nvPr/>
        </p:nvGrpSpPr>
        <p:grpSpPr>
          <a:xfrm>
            <a:off x="5791443" y="1541604"/>
            <a:ext cx="609111" cy="91929"/>
            <a:chOff x="8921264" y="5631744"/>
            <a:chExt cx="870714" cy="131411"/>
          </a:xfrm>
        </p:grpSpPr>
        <p:sp>
          <p:nvSpPr>
            <p:cNvPr id="9" name="Oval 8"/>
            <p:cNvSpPr/>
            <p:nvPr/>
          </p:nvSpPr>
          <p:spPr>
            <a:xfrm>
              <a:off x="8921264" y="5631744"/>
              <a:ext cx="131411" cy="131411"/>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Oval 9"/>
            <p:cNvSpPr/>
            <p:nvPr/>
          </p:nvSpPr>
          <p:spPr>
            <a:xfrm>
              <a:off x="9106090" y="5631744"/>
              <a:ext cx="131411" cy="131411"/>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Oval 10"/>
            <p:cNvSpPr/>
            <p:nvPr/>
          </p:nvSpPr>
          <p:spPr>
            <a:xfrm>
              <a:off x="9290916" y="5631744"/>
              <a:ext cx="131411" cy="13141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Oval 11"/>
            <p:cNvSpPr/>
            <p:nvPr/>
          </p:nvSpPr>
          <p:spPr>
            <a:xfrm>
              <a:off x="9475741" y="5631744"/>
              <a:ext cx="131411" cy="131411"/>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3" name="Oval 12"/>
            <p:cNvSpPr/>
            <p:nvPr/>
          </p:nvSpPr>
          <p:spPr>
            <a:xfrm>
              <a:off x="9660567" y="5631744"/>
              <a:ext cx="131411" cy="131411"/>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60" name="Rectangle 259"/>
          <p:cNvSpPr/>
          <p:nvPr/>
        </p:nvSpPr>
        <p:spPr>
          <a:xfrm>
            <a:off x="963945" y="2397500"/>
            <a:ext cx="3579021" cy="1725152"/>
          </a:xfrm>
          <a:prstGeom prst="rect">
            <a:avLst/>
          </a:prstGeom>
        </p:spPr>
        <p:txBody>
          <a:bodyPr wrap="square">
            <a:spAutoFit/>
          </a:bodyPr>
          <a:lstStyle/>
          <a:p>
            <a:pPr algn="just">
              <a:lnSpc>
                <a:spcPct val="150000"/>
              </a:lnSpc>
            </a:pPr>
            <a:r>
              <a:rPr lang="en-US" sz="1200" dirty="0"/>
              <a:t>At the heart of  Digital Impact Ecosystem is a Hosted Knowledge Platform for Digital Twins that allows for interactions between the data leveraged between entities and relationship between the various twin objects and areas of expertise represented accurately in a digital world.</a:t>
            </a:r>
            <a:endParaRPr lang="id-ID" sz="1200" dirty="0"/>
          </a:p>
        </p:txBody>
      </p:sp>
      <p:sp>
        <p:nvSpPr>
          <p:cNvPr id="261" name="Rectangle 260"/>
          <p:cNvSpPr/>
          <p:nvPr/>
        </p:nvSpPr>
        <p:spPr>
          <a:xfrm>
            <a:off x="1002401" y="2046457"/>
            <a:ext cx="1752403" cy="336952"/>
          </a:xfrm>
          <a:prstGeom prst="rect">
            <a:avLst/>
          </a:prstGeom>
        </p:spPr>
        <p:txBody>
          <a:bodyPr wrap="none">
            <a:spAutoFit/>
          </a:bodyPr>
          <a:lstStyle/>
          <a:p>
            <a:pPr>
              <a:lnSpc>
                <a:spcPct val="130000"/>
              </a:lnSpc>
            </a:pPr>
            <a:r>
              <a:rPr lang="en-US" sz="1333" b="1" dirty="0">
                <a:ea typeface="Roboto" panose="02000000000000000000" pitchFamily="2" charset="0"/>
              </a:rPr>
              <a:t>Synergies &amp; Quick MVP</a:t>
            </a:r>
          </a:p>
        </p:txBody>
      </p:sp>
      <p:grpSp>
        <p:nvGrpSpPr>
          <p:cNvPr id="262" name="Group 261"/>
          <p:cNvGrpSpPr/>
          <p:nvPr/>
        </p:nvGrpSpPr>
        <p:grpSpPr>
          <a:xfrm>
            <a:off x="2246046" y="5166501"/>
            <a:ext cx="732236" cy="761391"/>
            <a:chOff x="2961596" y="3410158"/>
            <a:chExt cx="549177" cy="571043"/>
          </a:xfrm>
        </p:grpSpPr>
        <p:sp>
          <p:nvSpPr>
            <p:cNvPr id="263" name="Flowchart: Off-page Connector 262"/>
            <p:cNvSpPr/>
            <p:nvPr/>
          </p:nvSpPr>
          <p:spPr>
            <a:xfrm>
              <a:off x="2961596" y="3432024"/>
              <a:ext cx="549177" cy="549177"/>
            </a:xfrm>
            <a:prstGeom prst="flowChartOffpageConnector">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400"/>
            </a:p>
          </p:txBody>
        </p:sp>
        <p:sp>
          <p:nvSpPr>
            <p:cNvPr id="264" name="Flowchart: Off-page Connector 263"/>
            <p:cNvSpPr/>
            <p:nvPr/>
          </p:nvSpPr>
          <p:spPr>
            <a:xfrm>
              <a:off x="2961596" y="3410158"/>
              <a:ext cx="549177" cy="549177"/>
            </a:xfrm>
            <a:prstGeom prst="flowChartOffpage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400"/>
            </a:p>
          </p:txBody>
        </p:sp>
        <p:sp>
          <p:nvSpPr>
            <p:cNvPr id="265" name="Freeform 6"/>
            <p:cNvSpPr>
              <a:spLocks noEditPoints="1"/>
            </p:cNvSpPr>
            <p:nvPr/>
          </p:nvSpPr>
          <p:spPr bwMode="auto">
            <a:xfrm>
              <a:off x="3162799" y="3550909"/>
              <a:ext cx="174657" cy="268601"/>
            </a:xfrm>
            <a:custGeom>
              <a:avLst/>
              <a:gdLst>
                <a:gd name="T0" fmla="*/ 21 w 56"/>
                <a:gd name="T1" fmla="*/ 56 h 83"/>
                <a:gd name="T2" fmla="*/ 19 w 56"/>
                <a:gd name="T3" fmla="*/ 56 h 83"/>
                <a:gd name="T4" fmla="*/ 16 w 56"/>
                <a:gd name="T5" fmla="*/ 53 h 83"/>
                <a:gd name="T6" fmla="*/ 20 w 56"/>
                <a:gd name="T7" fmla="*/ 54 h 83"/>
                <a:gd name="T8" fmla="*/ 24 w 56"/>
                <a:gd name="T9" fmla="*/ 51 h 83"/>
                <a:gd name="T10" fmla="*/ 32 w 56"/>
                <a:gd name="T11" fmla="*/ 46 h 83"/>
                <a:gd name="T12" fmla="*/ 32 w 56"/>
                <a:gd name="T13" fmla="*/ 46 h 83"/>
                <a:gd name="T14" fmla="*/ 25 w 56"/>
                <a:gd name="T15" fmla="*/ 41 h 83"/>
                <a:gd name="T16" fmla="*/ 15 w 56"/>
                <a:gd name="T17" fmla="*/ 42 h 83"/>
                <a:gd name="T18" fmla="*/ 15 w 56"/>
                <a:gd name="T19" fmla="*/ 42 h 83"/>
                <a:gd name="T20" fmla="*/ 17 w 56"/>
                <a:gd name="T21" fmla="*/ 30 h 83"/>
                <a:gd name="T22" fmla="*/ 46 w 56"/>
                <a:gd name="T23" fmla="*/ 22 h 83"/>
                <a:gd name="T24" fmla="*/ 34 w 56"/>
                <a:gd name="T25" fmla="*/ 57 h 83"/>
                <a:gd name="T26" fmla="*/ 31 w 56"/>
                <a:gd name="T27" fmla="*/ 59 h 83"/>
                <a:gd name="T28" fmla="*/ 26 w 56"/>
                <a:gd name="T29" fmla="*/ 79 h 83"/>
                <a:gd name="T30" fmla="*/ 42 w 56"/>
                <a:gd name="T31" fmla="*/ 81 h 83"/>
                <a:gd name="T32" fmla="*/ 6 w 56"/>
                <a:gd name="T33" fmla="*/ 83 h 83"/>
                <a:gd name="T34" fmla="*/ 6 w 56"/>
                <a:gd name="T35" fmla="*/ 79 h 83"/>
                <a:gd name="T36" fmla="*/ 21 w 56"/>
                <a:gd name="T37" fmla="*/ 64 h 83"/>
                <a:gd name="T38" fmla="*/ 13 w 56"/>
                <a:gd name="T39" fmla="*/ 58 h 83"/>
                <a:gd name="T40" fmla="*/ 0 w 56"/>
                <a:gd name="T41" fmla="*/ 38 h 83"/>
                <a:gd name="T42" fmla="*/ 1 w 56"/>
                <a:gd name="T43" fmla="*/ 10 h 83"/>
                <a:gd name="T44" fmla="*/ 45 w 56"/>
                <a:gd name="T45" fmla="*/ 0 h 83"/>
                <a:gd name="T46" fmla="*/ 46 w 56"/>
                <a:gd name="T47" fmla="*/ 22 h 83"/>
                <a:gd name="T48" fmla="*/ 36 w 56"/>
                <a:gd name="T49" fmla="*/ 13 h 83"/>
                <a:gd name="T50" fmla="*/ 40 w 56"/>
                <a:gd name="T51" fmla="*/ 15 h 83"/>
                <a:gd name="T52" fmla="*/ 42 w 56"/>
                <a:gd name="T53" fmla="*/ 15 h 83"/>
                <a:gd name="T54" fmla="*/ 43 w 56"/>
                <a:gd name="T55" fmla="*/ 20 h 83"/>
                <a:gd name="T56" fmla="*/ 3 w 56"/>
                <a:gd name="T57" fmla="*/ 13 h 83"/>
                <a:gd name="T58" fmla="*/ 4 w 56"/>
                <a:gd name="T59" fmla="*/ 32 h 83"/>
                <a:gd name="T60" fmla="*/ 5 w 56"/>
                <a:gd name="T61" fmla="*/ 15 h 83"/>
                <a:gd name="T62" fmla="*/ 6 w 56"/>
                <a:gd name="T63" fmla="*/ 30 h 83"/>
                <a:gd name="T64" fmla="*/ 27 w 56"/>
                <a:gd name="T65" fmla="*/ 32 h 83"/>
                <a:gd name="T66" fmla="*/ 43 w 56"/>
                <a:gd name="T67" fmla="*/ 32 h 83"/>
                <a:gd name="T68" fmla="*/ 42 w 56"/>
                <a:gd name="T69" fmla="*/ 22 h 83"/>
                <a:gd name="T70" fmla="*/ 41 w 56"/>
                <a:gd name="T71" fmla="*/ 29 h 83"/>
                <a:gd name="T72" fmla="*/ 40 w 56"/>
                <a:gd name="T73" fmla="*/ 21 h 83"/>
                <a:gd name="T74" fmla="*/ 3 w 56"/>
                <a:gd name="T75" fmla="*/ 13 h 83"/>
                <a:gd name="T76" fmla="*/ 43 w 56"/>
                <a:gd name="T77" fmla="*/ 35 h 83"/>
                <a:gd name="T78" fmla="*/ 26 w 56"/>
                <a:gd name="T79" fmla="*/ 33 h 83"/>
                <a:gd name="T80" fmla="*/ 6 w 56"/>
                <a:gd name="T81" fmla="*/ 33 h 83"/>
                <a:gd name="T82" fmla="*/ 12 w 56"/>
                <a:gd name="T83" fmla="*/ 50 h 83"/>
                <a:gd name="T84" fmla="*/ 15 w 56"/>
                <a:gd name="T85" fmla="*/ 53 h 83"/>
                <a:gd name="T86" fmla="*/ 13 w 56"/>
                <a:gd name="T87" fmla="*/ 53 h 83"/>
                <a:gd name="T88" fmla="*/ 4 w 56"/>
                <a:gd name="T89" fmla="*/ 39 h 83"/>
                <a:gd name="T90" fmla="*/ 3 w 56"/>
                <a:gd name="T91" fmla="*/ 35 h 83"/>
                <a:gd name="T92" fmla="*/ 14 w 56"/>
                <a:gd name="T93" fmla="*/ 54 h 83"/>
                <a:gd name="T94" fmla="*/ 17 w 56"/>
                <a:gd name="T95" fmla="*/ 56 h 83"/>
                <a:gd name="T96" fmla="*/ 29 w 56"/>
                <a:gd name="T97" fmla="*/ 56 h 83"/>
                <a:gd name="T98" fmla="*/ 33 w 56"/>
                <a:gd name="T99" fmla="*/ 54 h 83"/>
                <a:gd name="T100" fmla="*/ 54 w 56"/>
                <a:gd name="T101" fmla="*/ 11 h 83"/>
                <a:gd name="T102" fmla="*/ 36 w 56"/>
                <a:gd name="T103" fmla="*/ 10 h 83"/>
                <a:gd name="T104" fmla="*/ 46 w 56"/>
                <a:gd name="T105" fmla="*/ 11 h 83"/>
                <a:gd name="T106" fmla="*/ 54 w 56"/>
                <a:gd name="T107" fmla="*/ 1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6" h="83">
                  <a:moveTo>
                    <a:pt x="20" y="54"/>
                  </a:moveTo>
                  <a:cubicBezTo>
                    <a:pt x="21" y="55"/>
                    <a:pt x="21" y="55"/>
                    <a:pt x="21" y="56"/>
                  </a:cubicBezTo>
                  <a:cubicBezTo>
                    <a:pt x="20" y="56"/>
                    <a:pt x="20" y="56"/>
                    <a:pt x="20" y="56"/>
                  </a:cubicBezTo>
                  <a:cubicBezTo>
                    <a:pt x="20" y="56"/>
                    <a:pt x="19" y="56"/>
                    <a:pt x="19" y="56"/>
                  </a:cubicBezTo>
                  <a:cubicBezTo>
                    <a:pt x="19" y="56"/>
                    <a:pt x="18" y="56"/>
                    <a:pt x="16" y="55"/>
                  </a:cubicBezTo>
                  <a:cubicBezTo>
                    <a:pt x="16" y="54"/>
                    <a:pt x="15" y="54"/>
                    <a:pt x="16" y="53"/>
                  </a:cubicBezTo>
                  <a:cubicBezTo>
                    <a:pt x="16" y="53"/>
                    <a:pt x="17" y="53"/>
                    <a:pt x="17" y="53"/>
                  </a:cubicBezTo>
                  <a:cubicBezTo>
                    <a:pt x="19" y="54"/>
                    <a:pt x="20" y="54"/>
                    <a:pt x="20" y="54"/>
                  </a:cubicBezTo>
                  <a:close/>
                  <a:moveTo>
                    <a:pt x="24" y="47"/>
                  </a:moveTo>
                  <a:cubicBezTo>
                    <a:pt x="21" y="47"/>
                    <a:pt x="21" y="51"/>
                    <a:pt x="24" y="51"/>
                  </a:cubicBezTo>
                  <a:cubicBezTo>
                    <a:pt x="26" y="51"/>
                    <a:pt x="26" y="47"/>
                    <a:pt x="24" y="47"/>
                  </a:cubicBezTo>
                  <a:close/>
                  <a:moveTo>
                    <a:pt x="32" y="46"/>
                  </a:moveTo>
                  <a:cubicBezTo>
                    <a:pt x="31" y="46"/>
                    <a:pt x="31" y="48"/>
                    <a:pt x="32" y="48"/>
                  </a:cubicBezTo>
                  <a:cubicBezTo>
                    <a:pt x="33" y="48"/>
                    <a:pt x="33" y="46"/>
                    <a:pt x="32" y="46"/>
                  </a:cubicBezTo>
                  <a:close/>
                  <a:moveTo>
                    <a:pt x="25" y="37"/>
                  </a:moveTo>
                  <a:cubicBezTo>
                    <a:pt x="22" y="37"/>
                    <a:pt x="22" y="41"/>
                    <a:pt x="25" y="41"/>
                  </a:cubicBezTo>
                  <a:cubicBezTo>
                    <a:pt x="27" y="41"/>
                    <a:pt x="27" y="37"/>
                    <a:pt x="25" y="37"/>
                  </a:cubicBezTo>
                  <a:close/>
                  <a:moveTo>
                    <a:pt x="15" y="42"/>
                  </a:moveTo>
                  <a:cubicBezTo>
                    <a:pt x="14" y="42"/>
                    <a:pt x="14" y="45"/>
                    <a:pt x="15" y="45"/>
                  </a:cubicBezTo>
                  <a:cubicBezTo>
                    <a:pt x="17" y="45"/>
                    <a:pt x="17" y="42"/>
                    <a:pt x="15" y="42"/>
                  </a:cubicBezTo>
                  <a:close/>
                  <a:moveTo>
                    <a:pt x="17" y="33"/>
                  </a:moveTo>
                  <a:cubicBezTo>
                    <a:pt x="19" y="33"/>
                    <a:pt x="19" y="30"/>
                    <a:pt x="17" y="30"/>
                  </a:cubicBezTo>
                  <a:cubicBezTo>
                    <a:pt x="15" y="30"/>
                    <a:pt x="15" y="33"/>
                    <a:pt x="17" y="33"/>
                  </a:cubicBezTo>
                  <a:close/>
                  <a:moveTo>
                    <a:pt x="46" y="22"/>
                  </a:moveTo>
                  <a:cubicBezTo>
                    <a:pt x="46" y="38"/>
                    <a:pt x="46" y="38"/>
                    <a:pt x="46" y="38"/>
                  </a:cubicBezTo>
                  <a:cubicBezTo>
                    <a:pt x="46" y="50"/>
                    <a:pt x="38" y="55"/>
                    <a:pt x="34" y="57"/>
                  </a:cubicBezTo>
                  <a:cubicBezTo>
                    <a:pt x="33" y="58"/>
                    <a:pt x="33" y="58"/>
                    <a:pt x="33" y="58"/>
                  </a:cubicBezTo>
                  <a:cubicBezTo>
                    <a:pt x="32" y="58"/>
                    <a:pt x="32" y="59"/>
                    <a:pt x="31" y="59"/>
                  </a:cubicBezTo>
                  <a:cubicBezTo>
                    <a:pt x="27" y="61"/>
                    <a:pt x="26" y="62"/>
                    <a:pt x="26" y="64"/>
                  </a:cubicBezTo>
                  <a:cubicBezTo>
                    <a:pt x="26" y="79"/>
                    <a:pt x="26" y="79"/>
                    <a:pt x="26" y="79"/>
                  </a:cubicBezTo>
                  <a:cubicBezTo>
                    <a:pt x="40" y="79"/>
                    <a:pt x="40" y="79"/>
                    <a:pt x="40" y="79"/>
                  </a:cubicBezTo>
                  <a:cubicBezTo>
                    <a:pt x="42" y="79"/>
                    <a:pt x="42" y="80"/>
                    <a:pt x="42" y="81"/>
                  </a:cubicBezTo>
                  <a:cubicBezTo>
                    <a:pt x="42" y="82"/>
                    <a:pt x="42" y="83"/>
                    <a:pt x="40" y="83"/>
                  </a:cubicBezTo>
                  <a:cubicBezTo>
                    <a:pt x="6" y="83"/>
                    <a:pt x="6" y="83"/>
                    <a:pt x="6" y="83"/>
                  </a:cubicBezTo>
                  <a:cubicBezTo>
                    <a:pt x="5" y="83"/>
                    <a:pt x="4" y="82"/>
                    <a:pt x="4" y="81"/>
                  </a:cubicBezTo>
                  <a:cubicBezTo>
                    <a:pt x="4" y="80"/>
                    <a:pt x="5" y="79"/>
                    <a:pt x="6" y="79"/>
                  </a:cubicBezTo>
                  <a:cubicBezTo>
                    <a:pt x="21" y="79"/>
                    <a:pt x="21" y="79"/>
                    <a:pt x="21" y="79"/>
                  </a:cubicBezTo>
                  <a:cubicBezTo>
                    <a:pt x="21" y="64"/>
                    <a:pt x="21" y="64"/>
                    <a:pt x="21" y="64"/>
                  </a:cubicBezTo>
                  <a:cubicBezTo>
                    <a:pt x="21" y="62"/>
                    <a:pt x="19" y="61"/>
                    <a:pt x="15" y="59"/>
                  </a:cubicBezTo>
                  <a:cubicBezTo>
                    <a:pt x="15" y="59"/>
                    <a:pt x="14" y="58"/>
                    <a:pt x="13" y="58"/>
                  </a:cubicBezTo>
                  <a:cubicBezTo>
                    <a:pt x="12" y="57"/>
                    <a:pt x="12" y="57"/>
                    <a:pt x="12" y="57"/>
                  </a:cubicBezTo>
                  <a:cubicBezTo>
                    <a:pt x="8" y="55"/>
                    <a:pt x="0" y="50"/>
                    <a:pt x="0" y="38"/>
                  </a:cubicBezTo>
                  <a:cubicBezTo>
                    <a:pt x="0" y="11"/>
                    <a:pt x="0" y="11"/>
                    <a:pt x="0" y="11"/>
                  </a:cubicBezTo>
                  <a:cubicBezTo>
                    <a:pt x="0" y="11"/>
                    <a:pt x="0" y="10"/>
                    <a:pt x="1" y="10"/>
                  </a:cubicBezTo>
                  <a:cubicBezTo>
                    <a:pt x="34" y="10"/>
                    <a:pt x="34" y="10"/>
                    <a:pt x="34" y="10"/>
                  </a:cubicBezTo>
                  <a:cubicBezTo>
                    <a:pt x="35" y="4"/>
                    <a:pt x="39" y="0"/>
                    <a:pt x="45" y="0"/>
                  </a:cubicBezTo>
                  <a:cubicBezTo>
                    <a:pt x="51" y="0"/>
                    <a:pt x="56" y="5"/>
                    <a:pt x="56" y="11"/>
                  </a:cubicBezTo>
                  <a:cubicBezTo>
                    <a:pt x="56" y="17"/>
                    <a:pt x="52" y="22"/>
                    <a:pt x="46" y="22"/>
                  </a:cubicBezTo>
                  <a:close/>
                  <a:moveTo>
                    <a:pt x="43" y="13"/>
                  </a:moveTo>
                  <a:cubicBezTo>
                    <a:pt x="36" y="13"/>
                    <a:pt x="36" y="13"/>
                    <a:pt x="36" y="13"/>
                  </a:cubicBezTo>
                  <a:cubicBezTo>
                    <a:pt x="36" y="16"/>
                    <a:pt x="38" y="18"/>
                    <a:pt x="40" y="19"/>
                  </a:cubicBezTo>
                  <a:cubicBezTo>
                    <a:pt x="40" y="15"/>
                    <a:pt x="40" y="15"/>
                    <a:pt x="40" y="15"/>
                  </a:cubicBezTo>
                  <a:cubicBezTo>
                    <a:pt x="40" y="14"/>
                    <a:pt x="41" y="14"/>
                    <a:pt x="41" y="14"/>
                  </a:cubicBezTo>
                  <a:cubicBezTo>
                    <a:pt x="42" y="14"/>
                    <a:pt x="42" y="14"/>
                    <a:pt x="42" y="15"/>
                  </a:cubicBezTo>
                  <a:cubicBezTo>
                    <a:pt x="42" y="20"/>
                    <a:pt x="42" y="20"/>
                    <a:pt x="42" y="20"/>
                  </a:cubicBezTo>
                  <a:cubicBezTo>
                    <a:pt x="43" y="20"/>
                    <a:pt x="43" y="20"/>
                    <a:pt x="43" y="20"/>
                  </a:cubicBezTo>
                  <a:lnTo>
                    <a:pt x="43" y="13"/>
                  </a:lnTo>
                  <a:close/>
                  <a:moveTo>
                    <a:pt x="3" y="13"/>
                  </a:moveTo>
                  <a:cubicBezTo>
                    <a:pt x="3" y="32"/>
                    <a:pt x="3" y="32"/>
                    <a:pt x="3" y="32"/>
                  </a:cubicBezTo>
                  <a:cubicBezTo>
                    <a:pt x="3" y="32"/>
                    <a:pt x="3" y="32"/>
                    <a:pt x="4" y="32"/>
                  </a:cubicBezTo>
                  <a:cubicBezTo>
                    <a:pt x="4" y="16"/>
                    <a:pt x="4" y="16"/>
                    <a:pt x="4" y="16"/>
                  </a:cubicBezTo>
                  <a:cubicBezTo>
                    <a:pt x="4" y="15"/>
                    <a:pt x="4" y="15"/>
                    <a:pt x="5" y="15"/>
                  </a:cubicBezTo>
                  <a:cubicBezTo>
                    <a:pt x="5" y="15"/>
                    <a:pt x="6" y="15"/>
                    <a:pt x="6" y="16"/>
                  </a:cubicBezTo>
                  <a:cubicBezTo>
                    <a:pt x="6" y="30"/>
                    <a:pt x="6" y="30"/>
                    <a:pt x="6" y="30"/>
                  </a:cubicBezTo>
                  <a:cubicBezTo>
                    <a:pt x="9" y="29"/>
                    <a:pt x="12" y="28"/>
                    <a:pt x="16" y="28"/>
                  </a:cubicBezTo>
                  <a:cubicBezTo>
                    <a:pt x="20" y="28"/>
                    <a:pt x="23" y="30"/>
                    <a:pt x="27" y="32"/>
                  </a:cubicBezTo>
                  <a:cubicBezTo>
                    <a:pt x="30" y="33"/>
                    <a:pt x="33" y="35"/>
                    <a:pt x="36" y="35"/>
                  </a:cubicBezTo>
                  <a:cubicBezTo>
                    <a:pt x="40" y="35"/>
                    <a:pt x="42" y="33"/>
                    <a:pt x="43" y="32"/>
                  </a:cubicBezTo>
                  <a:cubicBezTo>
                    <a:pt x="43" y="22"/>
                    <a:pt x="43" y="22"/>
                    <a:pt x="43" y="22"/>
                  </a:cubicBezTo>
                  <a:cubicBezTo>
                    <a:pt x="43" y="22"/>
                    <a:pt x="43" y="22"/>
                    <a:pt x="42" y="22"/>
                  </a:cubicBezTo>
                  <a:cubicBezTo>
                    <a:pt x="42" y="28"/>
                    <a:pt x="42" y="28"/>
                    <a:pt x="42" y="28"/>
                  </a:cubicBezTo>
                  <a:cubicBezTo>
                    <a:pt x="42" y="28"/>
                    <a:pt x="42" y="29"/>
                    <a:pt x="41" y="29"/>
                  </a:cubicBezTo>
                  <a:cubicBezTo>
                    <a:pt x="41" y="29"/>
                    <a:pt x="40" y="28"/>
                    <a:pt x="40" y="28"/>
                  </a:cubicBezTo>
                  <a:cubicBezTo>
                    <a:pt x="40" y="21"/>
                    <a:pt x="40" y="21"/>
                    <a:pt x="40" y="21"/>
                  </a:cubicBezTo>
                  <a:cubicBezTo>
                    <a:pt x="37" y="20"/>
                    <a:pt x="34" y="17"/>
                    <a:pt x="34" y="13"/>
                  </a:cubicBezTo>
                  <a:lnTo>
                    <a:pt x="3" y="13"/>
                  </a:lnTo>
                  <a:close/>
                  <a:moveTo>
                    <a:pt x="43" y="38"/>
                  </a:moveTo>
                  <a:cubicBezTo>
                    <a:pt x="43" y="35"/>
                    <a:pt x="43" y="35"/>
                    <a:pt x="43" y="35"/>
                  </a:cubicBezTo>
                  <a:cubicBezTo>
                    <a:pt x="42" y="36"/>
                    <a:pt x="39" y="37"/>
                    <a:pt x="36" y="37"/>
                  </a:cubicBezTo>
                  <a:cubicBezTo>
                    <a:pt x="32" y="37"/>
                    <a:pt x="29" y="35"/>
                    <a:pt x="26" y="33"/>
                  </a:cubicBezTo>
                  <a:cubicBezTo>
                    <a:pt x="22" y="31"/>
                    <a:pt x="19" y="30"/>
                    <a:pt x="16" y="30"/>
                  </a:cubicBezTo>
                  <a:cubicBezTo>
                    <a:pt x="12" y="30"/>
                    <a:pt x="8" y="31"/>
                    <a:pt x="6" y="33"/>
                  </a:cubicBezTo>
                  <a:cubicBezTo>
                    <a:pt x="6" y="39"/>
                    <a:pt x="6" y="39"/>
                    <a:pt x="6" y="39"/>
                  </a:cubicBezTo>
                  <a:cubicBezTo>
                    <a:pt x="6" y="43"/>
                    <a:pt x="8" y="47"/>
                    <a:pt x="12" y="50"/>
                  </a:cubicBezTo>
                  <a:cubicBezTo>
                    <a:pt x="12" y="50"/>
                    <a:pt x="13" y="51"/>
                    <a:pt x="14" y="51"/>
                  </a:cubicBezTo>
                  <a:cubicBezTo>
                    <a:pt x="15" y="52"/>
                    <a:pt x="15" y="52"/>
                    <a:pt x="15" y="53"/>
                  </a:cubicBezTo>
                  <a:cubicBezTo>
                    <a:pt x="15" y="53"/>
                    <a:pt x="14" y="53"/>
                    <a:pt x="14" y="53"/>
                  </a:cubicBezTo>
                  <a:cubicBezTo>
                    <a:pt x="14" y="53"/>
                    <a:pt x="14" y="53"/>
                    <a:pt x="13" y="53"/>
                  </a:cubicBezTo>
                  <a:cubicBezTo>
                    <a:pt x="12" y="52"/>
                    <a:pt x="11" y="52"/>
                    <a:pt x="10" y="51"/>
                  </a:cubicBezTo>
                  <a:cubicBezTo>
                    <a:pt x="6" y="48"/>
                    <a:pt x="4" y="44"/>
                    <a:pt x="4" y="39"/>
                  </a:cubicBezTo>
                  <a:cubicBezTo>
                    <a:pt x="4" y="34"/>
                    <a:pt x="4" y="34"/>
                    <a:pt x="4" y="34"/>
                  </a:cubicBezTo>
                  <a:cubicBezTo>
                    <a:pt x="3" y="34"/>
                    <a:pt x="3" y="35"/>
                    <a:pt x="3" y="35"/>
                  </a:cubicBezTo>
                  <a:cubicBezTo>
                    <a:pt x="3" y="38"/>
                    <a:pt x="3" y="38"/>
                    <a:pt x="3" y="38"/>
                  </a:cubicBezTo>
                  <a:cubicBezTo>
                    <a:pt x="3" y="48"/>
                    <a:pt x="10" y="52"/>
                    <a:pt x="14" y="54"/>
                  </a:cubicBezTo>
                  <a:cubicBezTo>
                    <a:pt x="15" y="55"/>
                    <a:pt x="15" y="55"/>
                    <a:pt x="15" y="55"/>
                  </a:cubicBezTo>
                  <a:cubicBezTo>
                    <a:pt x="15" y="56"/>
                    <a:pt x="16" y="56"/>
                    <a:pt x="17" y="56"/>
                  </a:cubicBezTo>
                  <a:cubicBezTo>
                    <a:pt x="19" y="58"/>
                    <a:pt x="22" y="59"/>
                    <a:pt x="23" y="62"/>
                  </a:cubicBezTo>
                  <a:cubicBezTo>
                    <a:pt x="24" y="59"/>
                    <a:pt x="27" y="58"/>
                    <a:pt x="29" y="56"/>
                  </a:cubicBezTo>
                  <a:cubicBezTo>
                    <a:pt x="30" y="56"/>
                    <a:pt x="31" y="56"/>
                    <a:pt x="32" y="55"/>
                  </a:cubicBezTo>
                  <a:cubicBezTo>
                    <a:pt x="33" y="54"/>
                    <a:pt x="33" y="54"/>
                    <a:pt x="33" y="54"/>
                  </a:cubicBezTo>
                  <a:cubicBezTo>
                    <a:pt x="37" y="52"/>
                    <a:pt x="43" y="48"/>
                    <a:pt x="43" y="38"/>
                  </a:cubicBezTo>
                  <a:close/>
                  <a:moveTo>
                    <a:pt x="54" y="11"/>
                  </a:moveTo>
                  <a:cubicBezTo>
                    <a:pt x="54" y="6"/>
                    <a:pt x="50" y="2"/>
                    <a:pt x="45" y="2"/>
                  </a:cubicBezTo>
                  <a:cubicBezTo>
                    <a:pt x="40" y="2"/>
                    <a:pt x="37" y="5"/>
                    <a:pt x="36" y="10"/>
                  </a:cubicBezTo>
                  <a:cubicBezTo>
                    <a:pt x="45" y="10"/>
                    <a:pt x="45" y="10"/>
                    <a:pt x="45" y="10"/>
                  </a:cubicBezTo>
                  <a:cubicBezTo>
                    <a:pt x="46" y="10"/>
                    <a:pt x="46" y="11"/>
                    <a:pt x="46" y="11"/>
                  </a:cubicBezTo>
                  <a:cubicBezTo>
                    <a:pt x="46" y="20"/>
                    <a:pt x="46" y="20"/>
                    <a:pt x="46" y="20"/>
                  </a:cubicBezTo>
                  <a:cubicBezTo>
                    <a:pt x="51" y="20"/>
                    <a:pt x="54" y="16"/>
                    <a:pt x="54" y="1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351"/>
            </a:p>
          </p:txBody>
        </p:sp>
      </p:grpSp>
      <p:grpSp>
        <p:nvGrpSpPr>
          <p:cNvPr id="266" name="Group 265"/>
          <p:cNvGrpSpPr/>
          <p:nvPr/>
        </p:nvGrpSpPr>
        <p:grpSpPr>
          <a:xfrm>
            <a:off x="1060606" y="5166501"/>
            <a:ext cx="732236" cy="761391"/>
            <a:chOff x="3799166" y="3410158"/>
            <a:chExt cx="549177" cy="571043"/>
          </a:xfrm>
        </p:grpSpPr>
        <p:sp>
          <p:nvSpPr>
            <p:cNvPr id="267" name="Flowchart: Off-page Connector 266"/>
            <p:cNvSpPr/>
            <p:nvPr/>
          </p:nvSpPr>
          <p:spPr>
            <a:xfrm>
              <a:off x="3799166" y="3432024"/>
              <a:ext cx="549177" cy="549177"/>
            </a:xfrm>
            <a:prstGeom prst="flowChartOffpageConnector">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400"/>
            </a:p>
          </p:txBody>
        </p:sp>
        <p:sp>
          <p:nvSpPr>
            <p:cNvPr id="268" name="Flowchart: Off-page Connector 267"/>
            <p:cNvSpPr/>
            <p:nvPr/>
          </p:nvSpPr>
          <p:spPr>
            <a:xfrm>
              <a:off x="3799166" y="3410158"/>
              <a:ext cx="549177" cy="549177"/>
            </a:xfrm>
            <a:prstGeom prst="flowChartOffpageConnecto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400"/>
            </a:p>
          </p:txBody>
        </p:sp>
        <p:sp>
          <p:nvSpPr>
            <p:cNvPr id="269" name="Freeform 7"/>
            <p:cNvSpPr>
              <a:spLocks noEditPoints="1"/>
            </p:cNvSpPr>
            <p:nvPr/>
          </p:nvSpPr>
          <p:spPr bwMode="auto">
            <a:xfrm>
              <a:off x="3978479" y="3569434"/>
              <a:ext cx="187889" cy="234199"/>
            </a:xfrm>
            <a:custGeom>
              <a:avLst/>
              <a:gdLst>
                <a:gd name="T0" fmla="*/ 36 w 60"/>
                <a:gd name="T1" fmla="*/ 29 h 72"/>
                <a:gd name="T2" fmla="*/ 60 w 60"/>
                <a:gd name="T3" fmla="*/ 9 h 72"/>
                <a:gd name="T4" fmla="*/ 60 w 60"/>
                <a:gd name="T5" fmla="*/ 7 h 72"/>
                <a:gd name="T6" fmla="*/ 59 w 60"/>
                <a:gd name="T7" fmla="*/ 6 h 72"/>
                <a:gd name="T8" fmla="*/ 46 w 60"/>
                <a:gd name="T9" fmla="*/ 6 h 72"/>
                <a:gd name="T10" fmla="*/ 45 w 60"/>
                <a:gd name="T11" fmla="*/ 0 h 72"/>
                <a:gd name="T12" fmla="*/ 44 w 60"/>
                <a:gd name="T13" fmla="*/ 0 h 72"/>
                <a:gd name="T14" fmla="*/ 43 w 60"/>
                <a:gd name="T15" fmla="*/ 1 h 72"/>
                <a:gd name="T16" fmla="*/ 44 w 60"/>
                <a:gd name="T17" fmla="*/ 6 h 72"/>
                <a:gd name="T18" fmla="*/ 1 w 60"/>
                <a:gd name="T19" fmla="*/ 6 h 72"/>
                <a:gd name="T20" fmla="*/ 0 w 60"/>
                <a:gd name="T21" fmla="*/ 7 h 72"/>
                <a:gd name="T22" fmla="*/ 0 w 60"/>
                <a:gd name="T23" fmla="*/ 9 h 72"/>
                <a:gd name="T24" fmla="*/ 24 w 60"/>
                <a:gd name="T25" fmla="*/ 29 h 72"/>
                <a:gd name="T26" fmla="*/ 27 w 60"/>
                <a:gd name="T27" fmla="*/ 39 h 72"/>
                <a:gd name="T28" fmla="*/ 27 w 60"/>
                <a:gd name="T29" fmla="*/ 68 h 72"/>
                <a:gd name="T30" fmla="*/ 13 w 60"/>
                <a:gd name="T31" fmla="*/ 68 h 72"/>
                <a:gd name="T32" fmla="*/ 11 w 60"/>
                <a:gd name="T33" fmla="*/ 70 h 72"/>
                <a:gd name="T34" fmla="*/ 13 w 60"/>
                <a:gd name="T35" fmla="*/ 72 h 72"/>
                <a:gd name="T36" fmla="*/ 47 w 60"/>
                <a:gd name="T37" fmla="*/ 72 h 72"/>
                <a:gd name="T38" fmla="*/ 49 w 60"/>
                <a:gd name="T39" fmla="*/ 70 h 72"/>
                <a:gd name="T40" fmla="*/ 47 w 60"/>
                <a:gd name="T41" fmla="*/ 68 h 72"/>
                <a:gd name="T42" fmla="*/ 32 w 60"/>
                <a:gd name="T43" fmla="*/ 68 h 72"/>
                <a:gd name="T44" fmla="*/ 32 w 60"/>
                <a:gd name="T45" fmla="*/ 39 h 72"/>
                <a:gd name="T46" fmla="*/ 36 w 60"/>
                <a:gd name="T47" fmla="*/ 29 h 72"/>
                <a:gd name="T48" fmla="*/ 45 w 60"/>
                <a:gd name="T49" fmla="*/ 17 h 72"/>
                <a:gd name="T50" fmla="*/ 45 w 60"/>
                <a:gd name="T51" fmla="*/ 17 h 72"/>
                <a:gd name="T52" fmla="*/ 45 w 60"/>
                <a:gd name="T53" fmla="*/ 16 h 72"/>
                <a:gd name="T54" fmla="*/ 44 w 60"/>
                <a:gd name="T55" fmla="*/ 12 h 72"/>
                <a:gd name="T56" fmla="*/ 45 w 60"/>
                <a:gd name="T57" fmla="*/ 9 h 72"/>
                <a:gd name="T58" fmla="*/ 54 w 60"/>
                <a:gd name="T59" fmla="*/ 9 h 72"/>
                <a:gd name="T60" fmla="*/ 45 w 60"/>
                <a:gd name="T61" fmla="*/ 17 h 72"/>
                <a:gd name="T62" fmla="*/ 43 w 60"/>
                <a:gd name="T63" fmla="*/ 9 h 72"/>
                <a:gd name="T64" fmla="*/ 42 w 60"/>
                <a:gd name="T65" fmla="*/ 11 h 72"/>
                <a:gd name="T66" fmla="*/ 39 w 60"/>
                <a:gd name="T67" fmla="*/ 10 h 72"/>
                <a:gd name="T68" fmla="*/ 32 w 60"/>
                <a:gd name="T69" fmla="*/ 16 h 72"/>
                <a:gd name="T70" fmla="*/ 32 w 60"/>
                <a:gd name="T71" fmla="*/ 17 h 72"/>
                <a:gd name="T72" fmla="*/ 14 w 60"/>
                <a:gd name="T73" fmla="*/ 17 h 72"/>
                <a:gd name="T74" fmla="*/ 5 w 60"/>
                <a:gd name="T75" fmla="*/ 9 h 72"/>
                <a:gd name="T76" fmla="*/ 43 w 60"/>
                <a:gd name="T77" fmla="*/ 9 h 72"/>
                <a:gd name="T78" fmla="*/ 26 w 60"/>
                <a:gd name="T79" fmla="*/ 27 h 72"/>
                <a:gd name="T80" fmla="*/ 17 w 60"/>
                <a:gd name="T81" fmla="*/ 19 h 72"/>
                <a:gd name="T82" fmla="*/ 33 w 60"/>
                <a:gd name="T83" fmla="*/ 19 h 72"/>
                <a:gd name="T84" fmla="*/ 39 w 60"/>
                <a:gd name="T85" fmla="*/ 23 h 72"/>
                <a:gd name="T86" fmla="*/ 34 w 60"/>
                <a:gd name="T87" fmla="*/ 27 h 72"/>
                <a:gd name="T88" fmla="*/ 30 w 60"/>
                <a:gd name="T89" fmla="*/ 34 h 72"/>
                <a:gd name="T90" fmla="*/ 26 w 60"/>
                <a:gd name="T91" fmla="*/ 27 h 72"/>
                <a:gd name="T92" fmla="*/ 26 w 60"/>
                <a:gd name="T93" fmla="*/ 23 h 72"/>
                <a:gd name="T94" fmla="*/ 26 w 60"/>
                <a:gd name="T95" fmla="*/ 19 h 72"/>
                <a:gd name="T96" fmla="*/ 26 w 60"/>
                <a:gd name="T97" fmla="*/ 23 h 72"/>
                <a:gd name="T98" fmla="*/ 32 w 60"/>
                <a:gd name="T99" fmla="*/ 20 h 72"/>
                <a:gd name="T100" fmla="*/ 32 w 60"/>
                <a:gd name="T101" fmla="*/ 23 h 72"/>
                <a:gd name="T102" fmla="*/ 32 w 60"/>
                <a:gd name="T103" fmla="*/ 20 h 72"/>
                <a:gd name="T104" fmla="*/ 30 w 60"/>
                <a:gd name="T105" fmla="*/ 29 h 72"/>
                <a:gd name="T106" fmla="*/ 30 w 60"/>
                <a:gd name="T107" fmla="*/ 27 h 72"/>
                <a:gd name="T108" fmla="*/ 30 w 60"/>
                <a:gd name="T109"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0" h="72">
                  <a:moveTo>
                    <a:pt x="36" y="29"/>
                  </a:moveTo>
                  <a:cubicBezTo>
                    <a:pt x="60" y="9"/>
                    <a:pt x="60" y="9"/>
                    <a:pt x="60" y="9"/>
                  </a:cubicBezTo>
                  <a:cubicBezTo>
                    <a:pt x="60" y="8"/>
                    <a:pt x="60" y="8"/>
                    <a:pt x="60" y="7"/>
                  </a:cubicBezTo>
                  <a:cubicBezTo>
                    <a:pt x="60" y="7"/>
                    <a:pt x="59" y="6"/>
                    <a:pt x="59" y="6"/>
                  </a:cubicBezTo>
                  <a:cubicBezTo>
                    <a:pt x="46" y="6"/>
                    <a:pt x="46" y="6"/>
                    <a:pt x="46" y="6"/>
                  </a:cubicBezTo>
                  <a:cubicBezTo>
                    <a:pt x="46" y="4"/>
                    <a:pt x="45" y="1"/>
                    <a:pt x="45" y="0"/>
                  </a:cubicBezTo>
                  <a:cubicBezTo>
                    <a:pt x="45" y="0"/>
                    <a:pt x="44" y="0"/>
                    <a:pt x="44" y="0"/>
                  </a:cubicBezTo>
                  <a:cubicBezTo>
                    <a:pt x="43" y="0"/>
                    <a:pt x="43" y="1"/>
                    <a:pt x="43" y="1"/>
                  </a:cubicBezTo>
                  <a:cubicBezTo>
                    <a:pt x="43" y="2"/>
                    <a:pt x="44" y="4"/>
                    <a:pt x="44" y="6"/>
                  </a:cubicBezTo>
                  <a:cubicBezTo>
                    <a:pt x="1" y="6"/>
                    <a:pt x="1" y="6"/>
                    <a:pt x="1" y="6"/>
                  </a:cubicBezTo>
                  <a:cubicBezTo>
                    <a:pt x="1" y="6"/>
                    <a:pt x="0" y="7"/>
                    <a:pt x="0" y="7"/>
                  </a:cubicBezTo>
                  <a:cubicBezTo>
                    <a:pt x="0" y="8"/>
                    <a:pt x="0" y="8"/>
                    <a:pt x="0" y="9"/>
                  </a:cubicBezTo>
                  <a:cubicBezTo>
                    <a:pt x="24" y="29"/>
                    <a:pt x="24" y="29"/>
                    <a:pt x="24" y="29"/>
                  </a:cubicBezTo>
                  <a:cubicBezTo>
                    <a:pt x="24" y="29"/>
                    <a:pt x="27" y="31"/>
                    <a:pt x="27" y="39"/>
                  </a:cubicBezTo>
                  <a:cubicBezTo>
                    <a:pt x="27" y="68"/>
                    <a:pt x="27" y="68"/>
                    <a:pt x="27" y="68"/>
                  </a:cubicBezTo>
                  <a:cubicBezTo>
                    <a:pt x="13" y="68"/>
                    <a:pt x="13" y="68"/>
                    <a:pt x="13" y="68"/>
                  </a:cubicBezTo>
                  <a:cubicBezTo>
                    <a:pt x="12" y="68"/>
                    <a:pt x="11" y="68"/>
                    <a:pt x="11" y="70"/>
                  </a:cubicBezTo>
                  <a:cubicBezTo>
                    <a:pt x="11" y="71"/>
                    <a:pt x="12" y="72"/>
                    <a:pt x="13" y="72"/>
                  </a:cubicBezTo>
                  <a:cubicBezTo>
                    <a:pt x="47" y="72"/>
                    <a:pt x="47" y="72"/>
                    <a:pt x="47" y="72"/>
                  </a:cubicBezTo>
                  <a:cubicBezTo>
                    <a:pt x="48" y="72"/>
                    <a:pt x="49" y="71"/>
                    <a:pt x="49" y="70"/>
                  </a:cubicBezTo>
                  <a:cubicBezTo>
                    <a:pt x="49" y="68"/>
                    <a:pt x="48" y="68"/>
                    <a:pt x="47" y="68"/>
                  </a:cubicBezTo>
                  <a:cubicBezTo>
                    <a:pt x="32" y="68"/>
                    <a:pt x="32" y="68"/>
                    <a:pt x="32" y="68"/>
                  </a:cubicBezTo>
                  <a:cubicBezTo>
                    <a:pt x="32" y="39"/>
                    <a:pt x="32" y="39"/>
                    <a:pt x="32" y="39"/>
                  </a:cubicBezTo>
                  <a:cubicBezTo>
                    <a:pt x="32" y="31"/>
                    <a:pt x="35" y="29"/>
                    <a:pt x="36" y="29"/>
                  </a:cubicBezTo>
                  <a:close/>
                  <a:moveTo>
                    <a:pt x="45" y="17"/>
                  </a:moveTo>
                  <a:cubicBezTo>
                    <a:pt x="45" y="17"/>
                    <a:pt x="45" y="17"/>
                    <a:pt x="45" y="17"/>
                  </a:cubicBezTo>
                  <a:cubicBezTo>
                    <a:pt x="45" y="17"/>
                    <a:pt x="45" y="16"/>
                    <a:pt x="45" y="16"/>
                  </a:cubicBezTo>
                  <a:cubicBezTo>
                    <a:pt x="45" y="15"/>
                    <a:pt x="44" y="13"/>
                    <a:pt x="44" y="12"/>
                  </a:cubicBezTo>
                  <a:cubicBezTo>
                    <a:pt x="44" y="12"/>
                    <a:pt x="45" y="11"/>
                    <a:pt x="45" y="9"/>
                  </a:cubicBezTo>
                  <a:cubicBezTo>
                    <a:pt x="54" y="9"/>
                    <a:pt x="54" y="9"/>
                    <a:pt x="54" y="9"/>
                  </a:cubicBezTo>
                  <a:lnTo>
                    <a:pt x="45" y="17"/>
                  </a:lnTo>
                  <a:close/>
                  <a:moveTo>
                    <a:pt x="43" y="9"/>
                  </a:moveTo>
                  <a:cubicBezTo>
                    <a:pt x="43" y="10"/>
                    <a:pt x="42" y="10"/>
                    <a:pt x="42" y="11"/>
                  </a:cubicBezTo>
                  <a:cubicBezTo>
                    <a:pt x="41" y="10"/>
                    <a:pt x="40" y="10"/>
                    <a:pt x="39" y="10"/>
                  </a:cubicBezTo>
                  <a:cubicBezTo>
                    <a:pt x="35" y="10"/>
                    <a:pt x="32" y="13"/>
                    <a:pt x="32" y="16"/>
                  </a:cubicBezTo>
                  <a:cubicBezTo>
                    <a:pt x="32" y="16"/>
                    <a:pt x="32" y="17"/>
                    <a:pt x="32" y="17"/>
                  </a:cubicBezTo>
                  <a:cubicBezTo>
                    <a:pt x="14" y="17"/>
                    <a:pt x="14" y="17"/>
                    <a:pt x="14" y="17"/>
                  </a:cubicBezTo>
                  <a:cubicBezTo>
                    <a:pt x="5" y="9"/>
                    <a:pt x="5" y="9"/>
                    <a:pt x="5" y="9"/>
                  </a:cubicBezTo>
                  <a:lnTo>
                    <a:pt x="43" y="9"/>
                  </a:lnTo>
                  <a:close/>
                  <a:moveTo>
                    <a:pt x="26" y="27"/>
                  </a:moveTo>
                  <a:cubicBezTo>
                    <a:pt x="17" y="19"/>
                    <a:pt x="17" y="19"/>
                    <a:pt x="17" y="19"/>
                  </a:cubicBezTo>
                  <a:cubicBezTo>
                    <a:pt x="33" y="19"/>
                    <a:pt x="33" y="19"/>
                    <a:pt x="33" y="19"/>
                  </a:cubicBezTo>
                  <a:cubicBezTo>
                    <a:pt x="34" y="21"/>
                    <a:pt x="36" y="23"/>
                    <a:pt x="39" y="23"/>
                  </a:cubicBezTo>
                  <a:cubicBezTo>
                    <a:pt x="34" y="27"/>
                    <a:pt x="34" y="27"/>
                    <a:pt x="34" y="27"/>
                  </a:cubicBezTo>
                  <a:cubicBezTo>
                    <a:pt x="33" y="27"/>
                    <a:pt x="31" y="29"/>
                    <a:pt x="30" y="34"/>
                  </a:cubicBezTo>
                  <a:cubicBezTo>
                    <a:pt x="29" y="29"/>
                    <a:pt x="26" y="27"/>
                    <a:pt x="26" y="27"/>
                  </a:cubicBezTo>
                  <a:close/>
                  <a:moveTo>
                    <a:pt x="26" y="23"/>
                  </a:moveTo>
                  <a:cubicBezTo>
                    <a:pt x="23" y="23"/>
                    <a:pt x="23" y="19"/>
                    <a:pt x="26" y="19"/>
                  </a:cubicBezTo>
                  <a:cubicBezTo>
                    <a:pt x="29" y="19"/>
                    <a:pt x="29" y="23"/>
                    <a:pt x="26" y="23"/>
                  </a:cubicBezTo>
                  <a:close/>
                  <a:moveTo>
                    <a:pt x="32" y="20"/>
                  </a:moveTo>
                  <a:cubicBezTo>
                    <a:pt x="34" y="20"/>
                    <a:pt x="34" y="23"/>
                    <a:pt x="32" y="23"/>
                  </a:cubicBezTo>
                  <a:cubicBezTo>
                    <a:pt x="30" y="23"/>
                    <a:pt x="30" y="20"/>
                    <a:pt x="32" y="20"/>
                  </a:cubicBezTo>
                  <a:close/>
                  <a:moveTo>
                    <a:pt x="30" y="29"/>
                  </a:moveTo>
                  <a:cubicBezTo>
                    <a:pt x="29" y="29"/>
                    <a:pt x="29" y="27"/>
                    <a:pt x="30" y="27"/>
                  </a:cubicBezTo>
                  <a:cubicBezTo>
                    <a:pt x="32" y="27"/>
                    <a:pt x="32" y="29"/>
                    <a:pt x="30" y="2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351"/>
            </a:p>
          </p:txBody>
        </p:sp>
      </p:grpSp>
      <p:grpSp>
        <p:nvGrpSpPr>
          <p:cNvPr id="270" name="Group 269"/>
          <p:cNvGrpSpPr/>
          <p:nvPr/>
        </p:nvGrpSpPr>
        <p:grpSpPr>
          <a:xfrm>
            <a:off x="2192087" y="4150501"/>
            <a:ext cx="732236" cy="761391"/>
            <a:chOff x="2122237" y="3410158"/>
            <a:chExt cx="549177" cy="571043"/>
          </a:xfrm>
        </p:grpSpPr>
        <p:sp>
          <p:nvSpPr>
            <p:cNvPr id="271" name="Flowchart: Off-page Connector 270"/>
            <p:cNvSpPr/>
            <p:nvPr/>
          </p:nvSpPr>
          <p:spPr>
            <a:xfrm>
              <a:off x="2122237" y="3432024"/>
              <a:ext cx="549177" cy="549177"/>
            </a:xfrm>
            <a:prstGeom prst="flowChartOffpageConnec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400"/>
            </a:p>
          </p:txBody>
        </p:sp>
        <p:sp>
          <p:nvSpPr>
            <p:cNvPr id="272" name="Flowchart: Off-page Connector 271"/>
            <p:cNvSpPr/>
            <p:nvPr/>
          </p:nvSpPr>
          <p:spPr>
            <a:xfrm>
              <a:off x="2122237" y="3410158"/>
              <a:ext cx="549177" cy="549177"/>
            </a:xfrm>
            <a:prstGeom prst="flowChartOffpageConnecto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400"/>
            </a:p>
          </p:txBody>
        </p:sp>
        <p:sp>
          <p:nvSpPr>
            <p:cNvPr id="273" name="Freeform 8"/>
            <p:cNvSpPr>
              <a:spLocks noEditPoints="1"/>
            </p:cNvSpPr>
            <p:nvPr/>
          </p:nvSpPr>
          <p:spPr bwMode="auto">
            <a:xfrm>
              <a:off x="2335916" y="3566788"/>
              <a:ext cx="103206" cy="236845"/>
            </a:xfrm>
            <a:custGeom>
              <a:avLst/>
              <a:gdLst>
                <a:gd name="T0" fmla="*/ 19 w 33"/>
                <a:gd name="T1" fmla="*/ 69 h 73"/>
                <a:gd name="T2" fmla="*/ 25 w 33"/>
                <a:gd name="T3" fmla="*/ 46 h 73"/>
                <a:gd name="T4" fmla="*/ 32 w 33"/>
                <a:gd name="T5" fmla="*/ 26 h 73"/>
                <a:gd name="T6" fmla="*/ 27 w 33"/>
                <a:gd name="T7" fmla="*/ 0 h 73"/>
                <a:gd name="T8" fmla="*/ 6 w 33"/>
                <a:gd name="T9" fmla="*/ 1 h 73"/>
                <a:gd name="T10" fmla="*/ 5 w 33"/>
                <a:gd name="T11" fmla="*/ 44 h 73"/>
                <a:gd name="T12" fmla="*/ 15 w 33"/>
                <a:gd name="T13" fmla="*/ 51 h 73"/>
                <a:gd name="T14" fmla="*/ 4 w 33"/>
                <a:gd name="T15" fmla="*/ 69 h 73"/>
                <a:gd name="T16" fmla="*/ 4 w 33"/>
                <a:gd name="T17" fmla="*/ 73 h 73"/>
                <a:gd name="T18" fmla="*/ 32 w 33"/>
                <a:gd name="T19" fmla="*/ 71 h 73"/>
                <a:gd name="T20" fmla="*/ 8 w 33"/>
                <a:gd name="T21" fmla="*/ 3 h 73"/>
                <a:gd name="T22" fmla="*/ 29 w 33"/>
                <a:gd name="T23" fmla="*/ 23 h 73"/>
                <a:gd name="T24" fmla="*/ 11 w 33"/>
                <a:gd name="T25" fmla="*/ 5 h 73"/>
                <a:gd name="T26" fmla="*/ 9 w 33"/>
                <a:gd name="T27" fmla="*/ 5 h 73"/>
                <a:gd name="T28" fmla="*/ 5 w 33"/>
                <a:gd name="T29" fmla="*/ 23 h 73"/>
                <a:gd name="T30" fmla="*/ 11 w 33"/>
                <a:gd name="T31" fmla="*/ 44 h 73"/>
                <a:gd name="T32" fmla="*/ 5 w 33"/>
                <a:gd name="T33" fmla="*/ 27 h 73"/>
                <a:gd name="T34" fmla="*/ 6 w 33"/>
                <a:gd name="T35" fmla="*/ 25 h 73"/>
                <a:gd name="T36" fmla="*/ 7 w 33"/>
                <a:gd name="T37" fmla="*/ 40 h 73"/>
                <a:gd name="T38" fmla="*/ 12 w 33"/>
                <a:gd name="T39" fmla="*/ 43 h 73"/>
                <a:gd name="T40" fmla="*/ 12 w 33"/>
                <a:gd name="T41" fmla="*/ 41 h 73"/>
                <a:gd name="T42" fmla="*/ 8 w 33"/>
                <a:gd name="T43" fmla="*/ 27 h 73"/>
                <a:gd name="T44" fmla="*/ 29 w 33"/>
                <a:gd name="T45" fmla="*/ 25 h 73"/>
                <a:gd name="T46" fmla="*/ 27 w 33"/>
                <a:gd name="T47" fmla="*/ 41 h 73"/>
                <a:gd name="T48" fmla="*/ 17 w 33"/>
                <a:gd name="T49" fmla="*/ 49 h 73"/>
                <a:gd name="T50" fmla="*/ 14 w 33"/>
                <a:gd name="T51" fmla="*/ 42 h 73"/>
                <a:gd name="T52" fmla="*/ 14 w 33"/>
                <a:gd name="T53" fmla="*/ 42 h 73"/>
                <a:gd name="T54" fmla="*/ 11 w 33"/>
                <a:gd name="T55" fmla="*/ 32 h 73"/>
                <a:gd name="T56" fmla="*/ 20 w 33"/>
                <a:gd name="T57" fmla="*/ 28 h 73"/>
                <a:gd name="T58" fmla="*/ 20 w 33"/>
                <a:gd name="T59" fmla="*/ 28 h 73"/>
                <a:gd name="T60" fmla="*/ 19 w 33"/>
                <a:gd name="T61" fmla="*/ 39 h 73"/>
                <a:gd name="T62" fmla="*/ 28 w 33"/>
                <a:gd name="T63" fmla="*/ 32 h 73"/>
                <a:gd name="T64" fmla="*/ 28 w 33"/>
                <a:gd name="T65" fmla="*/ 32 h 73"/>
                <a:gd name="T66" fmla="*/ 15 w 33"/>
                <a:gd name="T67" fmla="*/ 31 h 73"/>
                <a:gd name="T68" fmla="*/ 16 w 33"/>
                <a:gd name="T69" fmla="*/ 46 h 73"/>
                <a:gd name="T70" fmla="*/ 14 w 33"/>
                <a:gd name="T71" fmla="*/ 43 h 73"/>
                <a:gd name="T72" fmla="*/ 18 w 33"/>
                <a:gd name="T73" fmla="*/ 45 h 73"/>
                <a:gd name="T74" fmla="*/ 17 w 33"/>
                <a:gd name="T75"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3" h="73">
                  <a:moveTo>
                    <a:pt x="30" y="69"/>
                  </a:moveTo>
                  <a:cubicBezTo>
                    <a:pt x="19" y="69"/>
                    <a:pt x="19" y="69"/>
                    <a:pt x="19" y="69"/>
                  </a:cubicBezTo>
                  <a:cubicBezTo>
                    <a:pt x="19" y="51"/>
                    <a:pt x="19" y="51"/>
                    <a:pt x="19" y="51"/>
                  </a:cubicBezTo>
                  <a:cubicBezTo>
                    <a:pt x="19" y="50"/>
                    <a:pt x="22" y="48"/>
                    <a:pt x="25" y="46"/>
                  </a:cubicBezTo>
                  <a:cubicBezTo>
                    <a:pt x="26" y="45"/>
                    <a:pt x="28" y="45"/>
                    <a:pt x="29" y="44"/>
                  </a:cubicBezTo>
                  <a:cubicBezTo>
                    <a:pt x="33" y="40"/>
                    <a:pt x="33" y="34"/>
                    <a:pt x="32" y="26"/>
                  </a:cubicBezTo>
                  <a:cubicBezTo>
                    <a:pt x="31" y="19"/>
                    <a:pt x="28" y="1"/>
                    <a:pt x="28" y="1"/>
                  </a:cubicBezTo>
                  <a:cubicBezTo>
                    <a:pt x="28" y="0"/>
                    <a:pt x="28" y="0"/>
                    <a:pt x="27" y="0"/>
                  </a:cubicBezTo>
                  <a:cubicBezTo>
                    <a:pt x="7" y="0"/>
                    <a:pt x="7" y="0"/>
                    <a:pt x="7" y="0"/>
                  </a:cubicBezTo>
                  <a:cubicBezTo>
                    <a:pt x="6" y="0"/>
                    <a:pt x="6" y="0"/>
                    <a:pt x="6" y="1"/>
                  </a:cubicBezTo>
                  <a:cubicBezTo>
                    <a:pt x="6" y="1"/>
                    <a:pt x="3" y="19"/>
                    <a:pt x="2" y="26"/>
                  </a:cubicBezTo>
                  <a:cubicBezTo>
                    <a:pt x="1" y="34"/>
                    <a:pt x="0" y="40"/>
                    <a:pt x="5" y="44"/>
                  </a:cubicBezTo>
                  <a:cubicBezTo>
                    <a:pt x="6" y="45"/>
                    <a:pt x="8" y="45"/>
                    <a:pt x="9" y="46"/>
                  </a:cubicBezTo>
                  <a:cubicBezTo>
                    <a:pt x="11" y="48"/>
                    <a:pt x="15" y="50"/>
                    <a:pt x="15" y="51"/>
                  </a:cubicBezTo>
                  <a:cubicBezTo>
                    <a:pt x="15" y="69"/>
                    <a:pt x="15" y="69"/>
                    <a:pt x="15" y="69"/>
                  </a:cubicBezTo>
                  <a:cubicBezTo>
                    <a:pt x="4" y="69"/>
                    <a:pt x="4" y="69"/>
                    <a:pt x="4" y="69"/>
                  </a:cubicBezTo>
                  <a:cubicBezTo>
                    <a:pt x="3" y="69"/>
                    <a:pt x="2" y="70"/>
                    <a:pt x="2" y="71"/>
                  </a:cubicBezTo>
                  <a:cubicBezTo>
                    <a:pt x="2" y="73"/>
                    <a:pt x="3" y="73"/>
                    <a:pt x="4" y="73"/>
                  </a:cubicBezTo>
                  <a:cubicBezTo>
                    <a:pt x="30" y="73"/>
                    <a:pt x="30" y="73"/>
                    <a:pt x="30" y="73"/>
                  </a:cubicBezTo>
                  <a:cubicBezTo>
                    <a:pt x="31" y="73"/>
                    <a:pt x="32" y="73"/>
                    <a:pt x="32" y="71"/>
                  </a:cubicBezTo>
                  <a:cubicBezTo>
                    <a:pt x="32" y="70"/>
                    <a:pt x="31" y="69"/>
                    <a:pt x="30" y="69"/>
                  </a:cubicBezTo>
                  <a:close/>
                  <a:moveTo>
                    <a:pt x="8" y="3"/>
                  </a:moveTo>
                  <a:cubicBezTo>
                    <a:pt x="26" y="3"/>
                    <a:pt x="26" y="3"/>
                    <a:pt x="26" y="3"/>
                  </a:cubicBezTo>
                  <a:cubicBezTo>
                    <a:pt x="26" y="6"/>
                    <a:pt x="28" y="16"/>
                    <a:pt x="29" y="23"/>
                  </a:cubicBezTo>
                  <a:cubicBezTo>
                    <a:pt x="8" y="23"/>
                    <a:pt x="8" y="23"/>
                    <a:pt x="8" y="23"/>
                  </a:cubicBezTo>
                  <a:cubicBezTo>
                    <a:pt x="9" y="17"/>
                    <a:pt x="10" y="10"/>
                    <a:pt x="11" y="5"/>
                  </a:cubicBezTo>
                  <a:cubicBezTo>
                    <a:pt x="11" y="5"/>
                    <a:pt x="11" y="4"/>
                    <a:pt x="10" y="4"/>
                  </a:cubicBezTo>
                  <a:cubicBezTo>
                    <a:pt x="10" y="4"/>
                    <a:pt x="9" y="4"/>
                    <a:pt x="9" y="5"/>
                  </a:cubicBezTo>
                  <a:cubicBezTo>
                    <a:pt x="8" y="10"/>
                    <a:pt x="7" y="17"/>
                    <a:pt x="6" y="23"/>
                  </a:cubicBezTo>
                  <a:cubicBezTo>
                    <a:pt x="5" y="23"/>
                    <a:pt x="5" y="23"/>
                    <a:pt x="5" y="23"/>
                  </a:cubicBezTo>
                  <a:cubicBezTo>
                    <a:pt x="6" y="16"/>
                    <a:pt x="8" y="6"/>
                    <a:pt x="8" y="3"/>
                  </a:cubicBezTo>
                  <a:close/>
                  <a:moveTo>
                    <a:pt x="11" y="44"/>
                  </a:moveTo>
                  <a:cubicBezTo>
                    <a:pt x="9" y="43"/>
                    <a:pt x="8" y="42"/>
                    <a:pt x="7" y="41"/>
                  </a:cubicBezTo>
                  <a:cubicBezTo>
                    <a:pt x="4" y="39"/>
                    <a:pt x="4" y="35"/>
                    <a:pt x="5" y="27"/>
                  </a:cubicBezTo>
                  <a:cubicBezTo>
                    <a:pt x="5" y="26"/>
                    <a:pt x="5" y="25"/>
                    <a:pt x="5" y="25"/>
                  </a:cubicBezTo>
                  <a:cubicBezTo>
                    <a:pt x="6" y="25"/>
                    <a:pt x="6" y="25"/>
                    <a:pt x="6" y="25"/>
                  </a:cubicBezTo>
                  <a:cubicBezTo>
                    <a:pt x="6" y="25"/>
                    <a:pt x="6" y="26"/>
                    <a:pt x="6" y="27"/>
                  </a:cubicBezTo>
                  <a:cubicBezTo>
                    <a:pt x="5" y="34"/>
                    <a:pt x="5" y="38"/>
                    <a:pt x="7" y="40"/>
                  </a:cubicBezTo>
                  <a:cubicBezTo>
                    <a:pt x="8" y="41"/>
                    <a:pt x="10" y="42"/>
                    <a:pt x="11" y="43"/>
                  </a:cubicBezTo>
                  <a:cubicBezTo>
                    <a:pt x="11" y="43"/>
                    <a:pt x="11" y="43"/>
                    <a:pt x="12" y="43"/>
                  </a:cubicBezTo>
                  <a:cubicBezTo>
                    <a:pt x="12" y="43"/>
                    <a:pt x="12" y="43"/>
                    <a:pt x="13" y="42"/>
                  </a:cubicBezTo>
                  <a:cubicBezTo>
                    <a:pt x="13" y="42"/>
                    <a:pt x="13" y="41"/>
                    <a:pt x="12" y="41"/>
                  </a:cubicBezTo>
                  <a:cubicBezTo>
                    <a:pt x="11" y="40"/>
                    <a:pt x="10" y="40"/>
                    <a:pt x="9" y="39"/>
                  </a:cubicBezTo>
                  <a:cubicBezTo>
                    <a:pt x="7" y="37"/>
                    <a:pt x="7" y="33"/>
                    <a:pt x="8" y="27"/>
                  </a:cubicBezTo>
                  <a:cubicBezTo>
                    <a:pt x="8" y="26"/>
                    <a:pt x="8" y="26"/>
                    <a:pt x="8" y="25"/>
                  </a:cubicBezTo>
                  <a:cubicBezTo>
                    <a:pt x="29" y="25"/>
                    <a:pt x="29" y="25"/>
                    <a:pt x="29" y="25"/>
                  </a:cubicBezTo>
                  <a:cubicBezTo>
                    <a:pt x="29" y="25"/>
                    <a:pt x="29" y="26"/>
                    <a:pt x="29" y="27"/>
                  </a:cubicBezTo>
                  <a:cubicBezTo>
                    <a:pt x="30" y="35"/>
                    <a:pt x="30" y="39"/>
                    <a:pt x="27" y="41"/>
                  </a:cubicBezTo>
                  <a:cubicBezTo>
                    <a:pt x="26" y="42"/>
                    <a:pt x="25" y="43"/>
                    <a:pt x="23" y="44"/>
                  </a:cubicBezTo>
                  <a:cubicBezTo>
                    <a:pt x="21" y="45"/>
                    <a:pt x="18" y="47"/>
                    <a:pt x="17" y="49"/>
                  </a:cubicBezTo>
                  <a:cubicBezTo>
                    <a:pt x="16" y="47"/>
                    <a:pt x="13" y="45"/>
                    <a:pt x="11" y="44"/>
                  </a:cubicBezTo>
                  <a:close/>
                  <a:moveTo>
                    <a:pt x="14" y="42"/>
                  </a:moveTo>
                  <a:cubicBezTo>
                    <a:pt x="13" y="42"/>
                    <a:pt x="13" y="40"/>
                    <a:pt x="14" y="40"/>
                  </a:cubicBezTo>
                  <a:cubicBezTo>
                    <a:pt x="15" y="40"/>
                    <a:pt x="15" y="42"/>
                    <a:pt x="14" y="42"/>
                  </a:cubicBezTo>
                  <a:close/>
                  <a:moveTo>
                    <a:pt x="11" y="35"/>
                  </a:moveTo>
                  <a:cubicBezTo>
                    <a:pt x="9" y="35"/>
                    <a:pt x="9" y="32"/>
                    <a:pt x="11" y="32"/>
                  </a:cubicBezTo>
                  <a:cubicBezTo>
                    <a:pt x="13" y="32"/>
                    <a:pt x="13" y="35"/>
                    <a:pt x="11" y="35"/>
                  </a:cubicBezTo>
                  <a:close/>
                  <a:moveTo>
                    <a:pt x="20" y="28"/>
                  </a:moveTo>
                  <a:cubicBezTo>
                    <a:pt x="21" y="28"/>
                    <a:pt x="21" y="30"/>
                    <a:pt x="20" y="30"/>
                  </a:cubicBezTo>
                  <a:cubicBezTo>
                    <a:pt x="18" y="30"/>
                    <a:pt x="18" y="28"/>
                    <a:pt x="20" y="28"/>
                  </a:cubicBezTo>
                  <a:close/>
                  <a:moveTo>
                    <a:pt x="19" y="36"/>
                  </a:moveTo>
                  <a:cubicBezTo>
                    <a:pt x="21" y="36"/>
                    <a:pt x="21" y="39"/>
                    <a:pt x="19" y="39"/>
                  </a:cubicBezTo>
                  <a:cubicBezTo>
                    <a:pt x="17" y="39"/>
                    <a:pt x="17" y="36"/>
                    <a:pt x="19" y="36"/>
                  </a:cubicBezTo>
                  <a:close/>
                  <a:moveTo>
                    <a:pt x="28" y="32"/>
                  </a:moveTo>
                  <a:cubicBezTo>
                    <a:pt x="29" y="32"/>
                    <a:pt x="29" y="35"/>
                    <a:pt x="28" y="35"/>
                  </a:cubicBezTo>
                  <a:cubicBezTo>
                    <a:pt x="26" y="35"/>
                    <a:pt x="26" y="32"/>
                    <a:pt x="28" y="32"/>
                  </a:cubicBezTo>
                  <a:close/>
                  <a:moveTo>
                    <a:pt x="15" y="27"/>
                  </a:moveTo>
                  <a:cubicBezTo>
                    <a:pt x="18" y="27"/>
                    <a:pt x="18" y="31"/>
                    <a:pt x="15" y="31"/>
                  </a:cubicBezTo>
                  <a:cubicBezTo>
                    <a:pt x="13" y="31"/>
                    <a:pt x="13" y="27"/>
                    <a:pt x="15" y="27"/>
                  </a:cubicBezTo>
                  <a:close/>
                  <a:moveTo>
                    <a:pt x="16" y="46"/>
                  </a:moveTo>
                  <a:cubicBezTo>
                    <a:pt x="16" y="46"/>
                    <a:pt x="15" y="45"/>
                    <a:pt x="14" y="45"/>
                  </a:cubicBezTo>
                  <a:cubicBezTo>
                    <a:pt x="14" y="44"/>
                    <a:pt x="13" y="44"/>
                    <a:pt x="14" y="43"/>
                  </a:cubicBezTo>
                  <a:cubicBezTo>
                    <a:pt x="14" y="43"/>
                    <a:pt x="15" y="43"/>
                    <a:pt x="15" y="43"/>
                  </a:cubicBezTo>
                  <a:cubicBezTo>
                    <a:pt x="16" y="44"/>
                    <a:pt x="17" y="44"/>
                    <a:pt x="18" y="45"/>
                  </a:cubicBezTo>
                  <a:cubicBezTo>
                    <a:pt x="18" y="45"/>
                    <a:pt x="18" y="46"/>
                    <a:pt x="18" y="46"/>
                  </a:cubicBezTo>
                  <a:cubicBezTo>
                    <a:pt x="17" y="47"/>
                    <a:pt x="17" y="47"/>
                    <a:pt x="17" y="47"/>
                  </a:cubicBezTo>
                  <a:cubicBezTo>
                    <a:pt x="17" y="47"/>
                    <a:pt x="16" y="47"/>
                    <a:pt x="16" y="4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351"/>
            </a:p>
          </p:txBody>
        </p:sp>
      </p:grpSp>
      <p:grpSp>
        <p:nvGrpSpPr>
          <p:cNvPr id="274" name="Group 273"/>
          <p:cNvGrpSpPr/>
          <p:nvPr/>
        </p:nvGrpSpPr>
        <p:grpSpPr>
          <a:xfrm>
            <a:off x="1002401" y="4179656"/>
            <a:ext cx="732236" cy="761391"/>
            <a:chOff x="1282879" y="3410158"/>
            <a:chExt cx="549177" cy="571043"/>
          </a:xfrm>
        </p:grpSpPr>
        <p:sp>
          <p:nvSpPr>
            <p:cNvPr id="275" name="Flowchart: Off-page Connector 274"/>
            <p:cNvSpPr/>
            <p:nvPr/>
          </p:nvSpPr>
          <p:spPr>
            <a:xfrm>
              <a:off x="1282879" y="3432024"/>
              <a:ext cx="549177" cy="549177"/>
            </a:xfrm>
            <a:prstGeom prst="flowChartOffpageConnector">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400"/>
            </a:p>
          </p:txBody>
        </p:sp>
        <p:sp>
          <p:nvSpPr>
            <p:cNvPr id="276" name="Flowchart: Off-page Connector 275"/>
            <p:cNvSpPr/>
            <p:nvPr/>
          </p:nvSpPr>
          <p:spPr>
            <a:xfrm>
              <a:off x="1282879" y="3410158"/>
              <a:ext cx="549177" cy="549177"/>
            </a:xfrm>
            <a:prstGeom prst="flowChartOffpageConnector">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400"/>
            </a:p>
          </p:txBody>
        </p:sp>
        <p:sp>
          <p:nvSpPr>
            <p:cNvPr id="277" name="Freeform 9"/>
            <p:cNvSpPr>
              <a:spLocks noEditPoints="1"/>
            </p:cNvSpPr>
            <p:nvPr/>
          </p:nvSpPr>
          <p:spPr bwMode="auto">
            <a:xfrm>
              <a:off x="1457579" y="3553555"/>
              <a:ext cx="181273" cy="263309"/>
            </a:xfrm>
            <a:custGeom>
              <a:avLst/>
              <a:gdLst>
                <a:gd name="T0" fmla="*/ 54 w 58"/>
                <a:gd name="T1" fmla="*/ 23 h 81"/>
                <a:gd name="T2" fmla="*/ 50 w 58"/>
                <a:gd name="T3" fmla="*/ 18 h 81"/>
                <a:gd name="T4" fmla="*/ 44 w 58"/>
                <a:gd name="T5" fmla="*/ 9 h 81"/>
                <a:gd name="T6" fmla="*/ 56 w 58"/>
                <a:gd name="T7" fmla="*/ 5 h 81"/>
                <a:gd name="T8" fmla="*/ 55 w 58"/>
                <a:gd name="T9" fmla="*/ 1 h 81"/>
                <a:gd name="T10" fmla="*/ 41 w 58"/>
                <a:gd name="T11" fmla="*/ 8 h 81"/>
                <a:gd name="T12" fmla="*/ 8 w 58"/>
                <a:gd name="T13" fmla="*/ 18 h 81"/>
                <a:gd name="T14" fmla="*/ 4 w 58"/>
                <a:gd name="T15" fmla="*/ 23 h 81"/>
                <a:gd name="T16" fmla="*/ 0 w 58"/>
                <a:gd name="T17" fmla="*/ 24 h 81"/>
                <a:gd name="T18" fmla="*/ 2 w 58"/>
                <a:gd name="T19" fmla="*/ 36 h 81"/>
                <a:gd name="T20" fmla="*/ 10 w 58"/>
                <a:gd name="T21" fmla="*/ 79 h 81"/>
                <a:gd name="T22" fmla="*/ 46 w 58"/>
                <a:gd name="T23" fmla="*/ 81 h 81"/>
                <a:gd name="T24" fmla="*/ 53 w 58"/>
                <a:gd name="T25" fmla="*/ 36 h 81"/>
                <a:gd name="T26" fmla="*/ 58 w 58"/>
                <a:gd name="T27" fmla="*/ 35 h 81"/>
                <a:gd name="T28" fmla="*/ 56 w 58"/>
                <a:gd name="T29" fmla="*/ 23 h 81"/>
                <a:gd name="T30" fmla="*/ 49 w 58"/>
                <a:gd name="T31" fmla="*/ 21 h 81"/>
                <a:gd name="T32" fmla="*/ 7 w 58"/>
                <a:gd name="T33" fmla="*/ 23 h 81"/>
                <a:gd name="T34" fmla="*/ 10 w 58"/>
                <a:gd name="T35" fmla="*/ 50 h 81"/>
                <a:gd name="T36" fmla="*/ 11 w 58"/>
                <a:gd name="T37" fmla="*/ 51 h 81"/>
                <a:gd name="T38" fmla="*/ 11 w 58"/>
                <a:gd name="T39" fmla="*/ 46 h 81"/>
                <a:gd name="T40" fmla="*/ 49 w 58"/>
                <a:gd name="T41" fmla="*/ 46 h 81"/>
                <a:gd name="T42" fmla="*/ 13 w 58"/>
                <a:gd name="T43" fmla="*/ 61 h 81"/>
                <a:gd name="T44" fmla="*/ 11 w 58"/>
                <a:gd name="T45" fmla="*/ 54 h 81"/>
                <a:gd name="T46" fmla="*/ 11 w 58"/>
                <a:gd name="T47" fmla="*/ 61 h 81"/>
                <a:gd name="T48" fmla="*/ 9 w 58"/>
                <a:gd name="T49" fmla="*/ 46 h 81"/>
                <a:gd name="T50" fmla="*/ 9 w 58"/>
                <a:gd name="T51" fmla="*/ 46 h 81"/>
                <a:gd name="T52" fmla="*/ 45 w 58"/>
                <a:gd name="T53" fmla="*/ 78 h 81"/>
                <a:gd name="T54" fmla="*/ 11 w 58"/>
                <a:gd name="T55" fmla="*/ 63 h 81"/>
                <a:gd name="T56" fmla="*/ 13 w 58"/>
                <a:gd name="T57" fmla="*/ 77 h 81"/>
                <a:gd name="T58" fmla="*/ 19 w 58"/>
                <a:gd name="T59" fmla="*/ 77 h 81"/>
                <a:gd name="T60" fmla="*/ 19 w 58"/>
                <a:gd name="T61" fmla="*/ 75 h 81"/>
                <a:gd name="T62" fmla="*/ 13 w 58"/>
                <a:gd name="T63" fmla="*/ 63 h 81"/>
                <a:gd name="T64" fmla="*/ 45 w 58"/>
                <a:gd name="T65" fmla="*/ 78 h 81"/>
                <a:gd name="T66" fmla="*/ 8 w 58"/>
                <a:gd name="T67" fmla="*/ 44 h 81"/>
                <a:gd name="T68" fmla="*/ 50 w 58"/>
                <a:gd name="T69" fmla="*/ 36 h 81"/>
                <a:gd name="T70" fmla="*/ 55 w 58"/>
                <a:gd name="T71" fmla="*/ 33 h 81"/>
                <a:gd name="T72" fmla="*/ 6 w 58"/>
                <a:gd name="T73" fmla="*/ 33 h 81"/>
                <a:gd name="T74" fmla="*/ 3 w 58"/>
                <a:gd name="T75" fmla="*/ 26 h 81"/>
                <a:gd name="T76" fmla="*/ 54 w 58"/>
                <a:gd name="T77" fmla="*/ 26 h 81"/>
                <a:gd name="T78" fmla="*/ 55 w 58"/>
                <a:gd name="T79" fmla="*/ 26 h 81"/>
                <a:gd name="T80" fmla="*/ 29 w 58"/>
                <a:gd name="T81" fmla="*/ 60 h 81"/>
                <a:gd name="T82" fmla="*/ 29 w 58"/>
                <a:gd name="T83" fmla="*/ 47 h 81"/>
                <a:gd name="T84" fmla="*/ 29 w 58"/>
                <a:gd name="T85" fmla="*/ 60 h 81"/>
                <a:gd name="T86" fmla="*/ 34 w 58"/>
                <a:gd name="T87" fmla="*/ 53 h 81"/>
                <a:gd name="T88" fmla="*/ 24 w 58"/>
                <a:gd name="T89" fmla="*/ 5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 h="81">
                  <a:moveTo>
                    <a:pt x="56" y="23"/>
                  </a:moveTo>
                  <a:cubicBezTo>
                    <a:pt x="54" y="23"/>
                    <a:pt x="54" y="23"/>
                    <a:pt x="54" y="23"/>
                  </a:cubicBezTo>
                  <a:cubicBezTo>
                    <a:pt x="51" y="19"/>
                    <a:pt x="51" y="19"/>
                    <a:pt x="51" y="19"/>
                  </a:cubicBezTo>
                  <a:cubicBezTo>
                    <a:pt x="51" y="18"/>
                    <a:pt x="51" y="18"/>
                    <a:pt x="50" y="18"/>
                  </a:cubicBezTo>
                  <a:cubicBezTo>
                    <a:pt x="41" y="18"/>
                    <a:pt x="41" y="18"/>
                    <a:pt x="41" y="18"/>
                  </a:cubicBezTo>
                  <a:cubicBezTo>
                    <a:pt x="42" y="15"/>
                    <a:pt x="44" y="10"/>
                    <a:pt x="44" y="9"/>
                  </a:cubicBezTo>
                  <a:cubicBezTo>
                    <a:pt x="45" y="7"/>
                    <a:pt x="46" y="7"/>
                    <a:pt x="47" y="6"/>
                  </a:cubicBezTo>
                  <a:cubicBezTo>
                    <a:pt x="48" y="6"/>
                    <a:pt x="56" y="5"/>
                    <a:pt x="56" y="5"/>
                  </a:cubicBezTo>
                  <a:cubicBezTo>
                    <a:pt x="57" y="4"/>
                    <a:pt x="58" y="3"/>
                    <a:pt x="58" y="2"/>
                  </a:cubicBezTo>
                  <a:cubicBezTo>
                    <a:pt x="58" y="1"/>
                    <a:pt x="56" y="0"/>
                    <a:pt x="55" y="1"/>
                  </a:cubicBezTo>
                  <a:cubicBezTo>
                    <a:pt x="55" y="1"/>
                    <a:pt x="47" y="2"/>
                    <a:pt x="46" y="2"/>
                  </a:cubicBezTo>
                  <a:cubicBezTo>
                    <a:pt x="43" y="3"/>
                    <a:pt x="41" y="5"/>
                    <a:pt x="41" y="8"/>
                  </a:cubicBezTo>
                  <a:cubicBezTo>
                    <a:pt x="40" y="9"/>
                    <a:pt x="38" y="16"/>
                    <a:pt x="37" y="18"/>
                  </a:cubicBezTo>
                  <a:cubicBezTo>
                    <a:pt x="8" y="18"/>
                    <a:pt x="8" y="18"/>
                    <a:pt x="8" y="18"/>
                  </a:cubicBezTo>
                  <a:cubicBezTo>
                    <a:pt x="7" y="18"/>
                    <a:pt x="7" y="18"/>
                    <a:pt x="7" y="19"/>
                  </a:cubicBezTo>
                  <a:cubicBezTo>
                    <a:pt x="4" y="23"/>
                    <a:pt x="4" y="23"/>
                    <a:pt x="4" y="23"/>
                  </a:cubicBezTo>
                  <a:cubicBezTo>
                    <a:pt x="2" y="23"/>
                    <a:pt x="2" y="23"/>
                    <a:pt x="2" y="23"/>
                  </a:cubicBezTo>
                  <a:cubicBezTo>
                    <a:pt x="1" y="23"/>
                    <a:pt x="0" y="23"/>
                    <a:pt x="0" y="24"/>
                  </a:cubicBezTo>
                  <a:cubicBezTo>
                    <a:pt x="0" y="35"/>
                    <a:pt x="0" y="35"/>
                    <a:pt x="0" y="35"/>
                  </a:cubicBezTo>
                  <a:cubicBezTo>
                    <a:pt x="0" y="36"/>
                    <a:pt x="1" y="36"/>
                    <a:pt x="2" y="36"/>
                  </a:cubicBezTo>
                  <a:cubicBezTo>
                    <a:pt x="5" y="36"/>
                    <a:pt x="5" y="36"/>
                    <a:pt x="5" y="36"/>
                  </a:cubicBezTo>
                  <a:cubicBezTo>
                    <a:pt x="10" y="79"/>
                    <a:pt x="10" y="79"/>
                    <a:pt x="10" y="79"/>
                  </a:cubicBezTo>
                  <a:cubicBezTo>
                    <a:pt x="10" y="80"/>
                    <a:pt x="11" y="81"/>
                    <a:pt x="12" y="81"/>
                  </a:cubicBezTo>
                  <a:cubicBezTo>
                    <a:pt x="46" y="81"/>
                    <a:pt x="46" y="81"/>
                    <a:pt x="46" y="81"/>
                  </a:cubicBezTo>
                  <a:cubicBezTo>
                    <a:pt x="47" y="81"/>
                    <a:pt x="48" y="80"/>
                    <a:pt x="48" y="79"/>
                  </a:cubicBezTo>
                  <a:cubicBezTo>
                    <a:pt x="53" y="36"/>
                    <a:pt x="53" y="36"/>
                    <a:pt x="53" y="36"/>
                  </a:cubicBezTo>
                  <a:cubicBezTo>
                    <a:pt x="56" y="36"/>
                    <a:pt x="56" y="36"/>
                    <a:pt x="56" y="36"/>
                  </a:cubicBezTo>
                  <a:cubicBezTo>
                    <a:pt x="57" y="36"/>
                    <a:pt x="58" y="36"/>
                    <a:pt x="58" y="35"/>
                  </a:cubicBezTo>
                  <a:cubicBezTo>
                    <a:pt x="58" y="24"/>
                    <a:pt x="58" y="24"/>
                    <a:pt x="58" y="24"/>
                  </a:cubicBezTo>
                  <a:cubicBezTo>
                    <a:pt x="58" y="23"/>
                    <a:pt x="57" y="23"/>
                    <a:pt x="56" y="23"/>
                  </a:cubicBezTo>
                  <a:close/>
                  <a:moveTo>
                    <a:pt x="9" y="21"/>
                  </a:moveTo>
                  <a:cubicBezTo>
                    <a:pt x="49" y="21"/>
                    <a:pt x="49" y="21"/>
                    <a:pt x="49" y="21"/>
                  </a:cubicBezTo>
                  <a:cubicBezTo>
                    <a:pt x="51" y="23"/>
                    <a:pt x="51" y="23"/>
                    <a:pt x="51" y="23"/>
                  </a:cubicBezTo>
                  <a:cubicBezTo>
                    <a:pt x="7" y="23"/>
                    <a:pt x="7" y="23"/>
                    <a:pt x="7" y="23"/>
                  </a:cubicBezTo>
                  <a:lnTo>
                    <a:pt x="9" y="21"/>
                  </a:lnTo>
                  <a:close/>
                  <a:moveTo>
                    <a:pt x="10" y="50"/>
                  </a:moveTo>
                  <a:cubicBezTo>
                    <a:pt x="10" y="51"/>
                    <a:pt x="10" y="51"/>
                    <a:pt x="11" y="51"/>
                  </a:cubicBezTo>
                  <a:cubicBezTo>
                    <a:pt x="11" y="51"/>
                    <a:pt x="11" y="51"/>
                    <a:pt x="11" y="51"/>
                  </a:cubicBezTo>
                  <a:cubicBezTo>
                    <a:pt x="11" y="51"/>
                    <a:pt x="12" y="50"/>
                    <a:pt x="12" y="50"/>
                  </a:cubicBezTo>
                  <a:cubicBezTo>
                    <a:pt x="11" y="46"/>
                    <a:pt x="11" y="46"/>
                    <a:pt x="11" y="46"/>
                  </a:cubicBezTo>
                  <a:cubicBezTo>
                    <a:pt x="11" y="46"/>
                    <a:pt x="11" y="46"/>
                    <a:pt x="11" y="46"/>
                  </a:cubicBezTo>
                  <a:cubicBezTo>
                    <a:pt x="49" y="46"/>
                    <a:pt x="49" y="46"/>
                    <a:pt x="49" y="46"/>
                  </a:cubicBezTo>
                  <a:cubicBezTo>
                    <a:pt x="47" y="61"/>
                    <a:pt x="47" y="61"/>
                    <a:pt x="47" y="61"/>
                  </a:cubicBezTo>
                  <a:cubicBezTo>
                    <a:pt x="13" y="61"/>
                    <a:pt x="13" y="61"/>
                    <a:pt x="13" y="61"/>
                  </a:cubicBezTo>
                  <a:cubicBezTo>
                    <a:pt x="12" y="54"/>
                    <a:pt x="12" y="54"/>
                    <a:pt x="12" y="54"/>
                  </a:cubicBezTo>
                  <a:cubicBezTo>
                    <a:pt x="12" y="54"/>
                    <a:pt x="12" y="53"/>
                    <a:pt x="11" y="54"/>
                  </a:cubicBezTo>
                  <a:cubicBezTo>
                    <a:pt x="11" y="54"/>
                    <a:pt x="10" y="54"/>
                    <a:pt x="10" y="55"/>
                  </a:cubicBezTo>
                  <a:cubicBezTo>
                    <a:pt x="11" y="61"/>
                    <a:pt x="11" y="61"/>
                    <a:pt x="11" y="61"/>
                  </a:cubicBezTo>
                  <a:cubicBezTo>
                    <a:pt x="11" y="61"/>
                    <a:pt x="11" y="61"/>
                    <a:pt x="11" y="61"/>
                  </a:cubicBezTo>
                  <a:cubicBezTo>
                    <a:pt x="9" y="46"/>
                    <a:pt x="9" y="46"/>
                    <a:pt x="9" y="46"/>
                  </a:cubicBezTo>
                  <a:cubicBezTo>
                    <a:pt x="9" y="46"/>
                    <a:pt x="9" y="46"/>
                    <a:pt x="9" y="46"/>
                  </a:cubicBezTo>
                  <a:cubicBezTo>
                    <a:pt x="9" y="46"/>
                    <a:pt x="9" y="46"/>
                    <a:pt x="9" y="46"/>
                  </a:cubicBezTo>
                  <a:lnTo>
                    <a:pt x="10" y="50"/>
                  </a:lnTo>
                  <a:close/>
                  <a:moveTo>
                    <a:pt x="45" y="78"/>
                  </a:moveTo>
                  <a:cubicBezTo>
                    <a:pt x="13" y="78"/>
                    <a:pt x="13" y="78"/>
                    <a:pt x="13" y="78"/>
                  </a:cubicBezTo>
                  <a:cubicBezTo>
                    <a:pt x="11" y="63"/>
                    <a:pt x="11" y="63"/>
                    <a:pt x="11" y="63"/>
                  </a:cubicBezTo>
                  <a:cubicBezTo>
                    <a:pt x="11" y="63"/>
                    <a:pt x="11" y="63"/>
                    <a:pt x="11" y="63"/>
                  </a:cubicBezTo>
                  <a:cubicBezTo>
                    <a:pt x="13" y="77"/>
                    <a:pt x="13" y="77"/>
                    <a:pt x="13" y="77"/>
                  </a:cubicBezTo>
                  <a:cubicBezTo>
                    <a:pt x="13" y="77"/>
                    <a:pt x="14" y="77"/>
                    <a:pt x="14" y="77"/>
                  </a:cubicBezTo>
                  <a:cubicBezTo>
                    <a:pt x="19" y="77"/>
                    <a:pt x="19" y="77"/>
                    <a:pt x="19" y="77"/>
                  </a:cubicBezTo>
                  <a:cubicBezTo>
                    <a:pt x="20" y="77"/>
                    <a:pt x="20" y="77"/>
                    <a:pt x="20" y="76"/>
                  </a:cubicBezTo>
                  <a:cubicBezTo>
                    <a:pt x="20" y="76"/>
                    <a:pt x="20" y="75"/>
                    <a:pt x="19" y="75"/>
                  </a:cubicBezTo>
                  <a:cubicBezTo>
                    <a:pt x="15" y="75"/>
                    <a:pt x="15" y="75"/>
                    <a:pt x="15" y="75"/>
                  </a:cubicBezTo>
                  <a:cubicBezTo>
                    <a:pt x="13" y="63"/>
                    <a:pt x="13" y="63"/>
                    <a:pt x="13" y="63"/>
                  </a:cubicBezTo>
                  <a:cubicBezTo>
                    <a:pt x="47" y="63"/>
                    <a:pt x="47" y="63"/>
                    <a:pt x="47" y="63"/>
                  </a:cubicBezTo>
                  <a:lnTo>
                    <a:pt x="45" y="78"/>
                  </a:lnTo>
                  <a:close/>
                  <a:moveTo>
                    <a:pt x="49" y="44"/>
                  </a:moveTo>
                  <a:cubicBezTo>
                    <a:pt x="8" y="44"/>
                    <a:pt x="8" y="44"/>
                    <a:pt x="8" y="44"/>
                  </a:cubicBezTo>
                  <a:cubicBezTo>
                    <a:pt x="8" y="36"/>
                    <a:pt x="8" y="36"/>
                    <a:pt x="8" y="36"/>
                  </a:cubicBezTo>
                  <a:cubicBezTo>
                    <a:pt x="50" y="36"/>
                    <a:pt x="50" y="36"/>
                    <a:pt x="50" y="36"/>
                  </a:cubicBezTo>
                  <a:lnTo>
                    <a:pt x="49" y="44"/>
                  </a:lnTo>
                  <a:close/>
                  <a:moveTo>
                    <a:pt x="55" y="33"/>
                  </a:moveTo>
                  <a:cubicBezTo>
                    <a:pt x="52" y="33"/>
                    <a:pt x="52" y="33"/>
                    <a:pt x="52" y="33"/>
                  </a:cubicBezTo>
                  <a:cubicBezTo>
                    <a:pt x="6" y="33"/>
                    <a:pt x="6" y="33"/>
                    <a:pt x="6" y="33"/>
                  </a:cubicBezTo>
                  <a:cubicBezTo>
                    <a:pt x="3" y="33"/>
                    <a:pt x="3" y="33"/>
                    <a:pt x="3" y="33"/>
                  </a:cubicBezTo>
                  <a:cubicBezTo>
                    <a:pt x="3" y="26"/>
                    <a:pt x="3" y="26"/>
                    <a:pt x="3" y="26"/>
                  </a:cubicBezTo>
                  <a:cubicBezTo>
                    <a:pt x="4" y="26"/>
                    <a:pt x="4" y="26"/>
                    <a:pt x="4" y="26"/>
                  </a:cubicBezTo>
                  <a:cubicBezTo>
                    <a:pt x="54" y="26"/>
                    <a:pt x="54" y="26"/>
                    <a:pt x="54" y="26"/>
                  </a:cubicBezTo>
                  <a:cubicBezTo>
                    <a:pt x="54" y="26"/>
                    <a:pt x="54" y="26"/>
                    <a:pt x="54" y="26"/>
                  </a:cubicBezTo>
                  <a:cubicBezTo>
                    <a:pt x="55" y="26"/>
                    <a:pt x="55" y="26"/>
                    <a:pt x="55" y="26"/>
                  </a:cubicBezTo>
                  <a:lnTo>
                    <a:pt x="55" y="33"/>
                  </a:lnTo>
                  <a:close/>
                  <a:moveTo>
                    <a:pt x="29" y="60"/>
                  </a:moveTo>
                  <a:cubicBezTo>
                    <a:pt x="33" y="60"/>
                    <a:pt x="36" y="57"/>
                    <a:pt x="36" y="53"/>
                  </a:cubicBezTo>
                  <a:cubicBezTo>
                    <a:pt x="36" y="50"/>
                    <a:pt x="33" y="47"/>
                    <a:pt x="29" y="47"/>
                  </a:cubicBezTo>
                  <a:cubicBezTo>
                    <a:pt x="25" y="47"/>
                    <a:pt x="22" y="50"/>
                    <a:pt x="22" y="53"/>
                  </a:cubicBezTo>
                  <a:cubicBezTo>
                    <a:pt x="22" y="57"/>
                    <a:pt x="25" y="60"/>
                    <a:pt x="29" y="60"/>
                  </a:cubicBezTo>
                  <a:close/>
                  <a:moveTo>
                    <a:pt x="29" y="49"/>
                  </a:moveTo>
                  <a:cubicBezTo>
                    <a:pt x="32" y="49"/>
                    <a:pt x="34" y="51"/>
                    <a:pt x="34" y="53"/>
                  </a:cubicBezTo>
                  <a:cubicBezTo>
                    <a:pt x="34" y="56"/>
                    <a:pt x="32" y="58"/>
                    <a:pt x="29" y="58"/>
                  </a:cubicBezTo>
                  <a:cubicBezTo>
                    <a:pt x="26" y="58"/>
                    <a:pt x="24" y="56"/>
                    <a:pt x="24" y="53"/>
                  </a:cubicBezTo>
                  <a:cubicBezTo>
                    <a:pt x="24" y="51"/>
                    <a:pt x="26" y="49"/>
                    <a:pt x="29" y="4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351"/>
            </a:p>
          </p:txBody>
        </p:sp>
      </p:grpSp>
      <p:cxnSp>
        <p:nvCxnSpPr>
          <p:cNvPr id="278" name="Straight Connector 277"/>
          <p:cNvCxnSpPr/>
          <p:nvPr/>
        </p:nvCxnSpPr>
        <p:spPr>
          <a:xfrm>
            <a:off x="4689730" y="2532230"/>
            <a:ext cx="0" cy="3654221"/>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Google Shape;24;p4">
            <a:extLst>
              <a:ext uri="{FF2B5EF4-FFF2-40B4-BE49-F238E27FC236}">
                <a16:creationId xmlns:a16="http://schemas.microsoft.com/office/drawing/2014/main" id="{9023BC1E-7D3E-43C1-A9A4-213B839285DD}"/>
              </a:ext>
            </a:extLst>
          </p:cNvPr>
          <p:cNvSpPr txBox="1"/>
          <p:nvPr/>
        </p:nvSpPr>
        <p:spPr>
          <a:xfrm>
            <a:off x="10061435" y="6403891"/>
            <a:ext cx="1494833" cy="328030"/>
          </a:xfrm>
          <a:prstGeom prst="rect">
            <a:avLst/>
          </a:prstGeom>
          <a:noFill/>
          <a:ln>
            <a:noFill/>
          </a:ln>
        </p:spPr>
        <p:txBody>
          <a:bodyPr spcFirstLastPara="1" wrap="square" lIns="91425" tIns="45700" rIns="91425" bIns="45700" anchor="t" anchorCtr="0">
            <a:noAutofit/>
          </a:bodyPr>
          <a:lstStyle/>
          <a:p>
            <a:r>
              <a:rPr lang="en-US" sz="1200" dirty="0">
                <a:sym typeface="Roboto"/>
              </a:rPr>
              <a:t>Strictly Confidential</a:t>
            </a:r>
          </a:p>
        </p:txBody>
      </p:sp>
      <p:pic>
        <p:nvPicPr>
          <p:cNvPr id="1030" name="Picture 6" descr="Azure Digital Twins for Smart City (Source: Microsoft Azure Blog on... |  Download Scientific Diagram">
            <a:extLst>
              <a:ext uri="{FF2B5EF4-FFF2-40B4-BE49-F238E27FC236}">
                <a16:creationId xmlns:a16="http://schemas.microsoft.com/office/drawing/2014/main" id="{B4278DF1-F962-AAEC-A142-1F73FCDCDD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6326" y="2532230"/>
            <a:ext cx="4565323" cy="26317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10657F4-E6C7-4380-82AD-0D1A4BC93633}"/>
              </a:ext>
            </a:extLst>
          </p:cNvPr>
          <p:cNvPicPr>
            <a:picLocks noChangeAspect="1"/>
          </p:cNvPicPr>
          <p:nvPr/>
        </p:nvPicPr>
        <p:blipFill>
          <a:blip r:embed="rId3"/>
          <a:stretch>
            <a:fillRect/>
          </a:stretch>
        </p:blipFill>
        <p:spPr>
          <a:xfrm>
            <a:off x="8392172" y="4370852"/>
            <a:ext cx="3215481" cy="1934732"/>
          </a:xfrm>
          <a:prstGeom prst="rect">
            <a:avLst/>
          </a:prstGeom>
        </p:spPr>
      </p:pic>
    </p:spTree>
    <p:extLst>
      <p:ext uri="{BB962C8B-B14F-4D97-AF65-F5344CB8AC3E}">
        <p14:creationId xmlns:p14="http://schemas.microsoft.com/office/powerpoint/2010/main" val="1513748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3333">
                                      <p:stCondLst>
                                        <p:cond delay="250"/>
                                      </p:stCondLst>
                                      <p:childTnLst>
                                        <p:set>
                                          <p:cBhvr>
                                            <p:cTn id="6" dur="1" fill="hold">
                                              <p:stCondLst>
                                                <p:cond delay="0"/>
                                              </p:stCondLst>
                                            </p:cTn>
                                            <p:tgtEl>
                                              <p:spTgt spid="261"/>
                                            </p:tgtEl>
                                            <p:attrNameLst>
                                              <p:attrName>style.visibility</p:attrName>
                                            </p:attrNameLst>
                                          </p:cBhvr>
                                          <p:to>
                                            <p:strVal val="visible"/>
                                          </p:to>
                                        </p:set>
                                        <p:anim calcmode="lin" valueType="num" p14:bounceEnd="53333">
                                          <p:cBhvr additive="base">
                                            <p:cTn id="7" dur="750" fill="hold"/>
                                            <p:tgtEl>
                                              <p:spTgt spid="261"/>
                                            </p:tgtEl>
                                            <p:attrNameLst>
                                              <p:attrName>ppt_x</p:attrName>
                                            </p:attrNameLst>
                                          </p:cBhvr>
                                          <p:tavLst>
                                            <p:tav tm="0">
                                              <p:val>
                                                <p:strVal val="0-#ppt_w/2"/>
                                              </p:val>
                                            </p:tav>
                                            <p:tav tm="100000">
                                              <p:val>
                                                <p:strVal val="#ppt_x"/>
                                              </p:val>
                                            </p:tav>
                                          </p:tavLst>
                                        </p:anim>
                                        <p:anim calcmode="lin" valueType="num" p14:bounceEnd="53333">
                                          <p:cBhvr additive="base">
                                            <p:cTn id="8" dur="750" fill="hold"/>
                                            <p:tgtEl>
                                              <p:spTgt spid="26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53333">
                                      <p:stCondLst>
                                        <p:cond delay="500"/>
                                      </p:stCondLst>
                                      <p:childTnLst>
                                        <p:set>
                                          <p:cBhvr>
                                            <p:cTn id="10" dur="1" fill="hold">
                                              <p:stCondLst>
                                                <p:cond delay="0"/>
                                              </p:stCondLst>
                                            </p:cTn>
                                            <p:tgtEl>
                                              <p:spTgt spid="260"/>
                                            </p:tgtEl>
                                            <p:attrNameLst>
                                              <p:attrName>style.visibility</p:attrName>
                                            </p:attrNameLst>
                                          </p:cBhvr>
                                          <p:to>
                                            <p:strVal val="visible"/>
                                          </p:to>
                                        </p:set>
                                        <p:anim calcmode="lin" valueType="num" p14:bounceEnd="53333">
                                          <p:cBhvr additive="base">
                                            <p:cTn id="11" dur="750" fill="hold"/>
                                            <p:tgtEl>
                                              <p:spTgt spid="260"/>
                                            </p:tgtEl>
                                            <p:attrNameLst>
                                              <p:attrName>ppt_x</p:attrName>
                                            </p:attrNameLst>
                                          </p:cBhvr>
                                          <p:tavLst>
                                            <p:tav tm="0">
                                              <p:val>
                                                <p:strVal val="0-#ppt_w/2"/>
                                              </p:val>
                                            </p:tav>
                                            <p:tav tm="100000">
                                              <p:val>
                                                <p:strVal val="#ppt_x"/>
                                              </p:val>
                                            </p:tav>
                                          </p:tavLst>
                                        </p:anim>
                                        <p:anim calcmode="lin" valueType="num" p14:bounceEnd="53333">
                                          <p:cBhvr additive="base">
                                            <p:cTn id="12" dur="750" fill="hold"/>
                                            <p:tgtEl>
                                              <p:spTgt spid="260"/>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14:presetBounceEnd="80000">
                                      <p:stCondLst>
                                        <p:cond delay="1250"/>
                                      </p:stCondLst>
                                      <p:childTnLst>
                                        <p:set>
                                          <p:cBhvr>
                                            <p:cTn id="14" dur="1" fill="hold">
                                              <p:stCondLst>
                                                <p:cond delay="0"/>
                                              </p:stCondLst>
                                            </p:cTn>
                                            <p:tgtEl>
                                              <p:spTgt spid="274"/>
                                            </p:tgtEl>
                                            <p:attrNameLst>
                                              <p:attrName>style.visibility</p:attrName>
                                            </p:attrNameLst>
                                          </p:cBhvr>
                                          <p:to>
                                            <p:strVal val="visible"/>
                                          </p:to>
                                        </p:set>
                                        <p:anim calcmode="lin" valueType="num" p14:bounceEnd="80000">
                                          <p:cBhvr additive="base">
                                            <p:cTn id="15" dur="750" fill="hold"/>
                                            <p:tgtEl>
                                              <p:spTgt spid="274"/>
                                            </p:tgtEl>
                                            <p:attrNameLst>
                                              <p:attrName>ppt_x</p:attrName>
                                            </p:attrNameLst>
                                          </p:cBhvr>
                                          <p:tavLst>
                                            <p:tav tm="0">
                                              <p:val>
                                                <p:strVal val="#ppt_x"/>
                                              </p:val>
                                            </p:tav>
                                            <p:tav tm="100000">
                                              <p:val>
                                                <p:strVal val="#ppt_x"/>
                                              </p:val>
                                            </p:tav>
                                          </p:tavLst>
                                        </p:anim>
                                        <p:anim calcmode="lin" valueType="num" p14:bounceEnd="80000">
                                          <p:cBhvr additive="base">
                                            <p:cTn id="16" dur="750" fill="hold"/>
                                            <p:tgtEl>
                                              <p:spTgt spid="27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14:presetBounceEnd="80000">
                                      <p:stCondLst>
                                        <p:cond delay="1750"/>
                                      </p:stCondLst>
                                      <p:childTnLst>
                                        <p:set>
                                          <p:cBhvr>
                                            <p:cTn id="18" dur="1" fill="hold">
                                              <p:stCondLst>
                                                <p:cond delay="0"/>
                                              </p:stCondLst>
                                            </p:cTn>
                                            <p:tgtEl>
                                              <p:spTgt spid="270"/>
                                            </p:tgtEl>
                                            <p:attrNameLst>
                                              <p:attrName>style.visibility</p:attrName>
                                            </p:attrNameLst>
                                          </p:cBhvr>
                                          <p:to>
                                            <p:strVal val="visible"/>
                                          </p:to>
                                        </p:set>
                                        <p:anim calcmode="lin" valueType="num" p14:bounceEnd="80000">
                                          <p:cBhvr additive="base">
                                            <p:cTn id="19" dur="750" fill="hold"/>
                                            <p:tgtEl>
                                              <p:spTgt spid="270"/>
                                            </p:tgtEl>
                                            <p:attrNameLst>
                                              <p:attrName>ppt_x</p:attrName>
                                            </p:attrNameLst>
                                          </p:cBhvr>
                                          <p:tavLst>
                                            <p:tav tm="0">
                                              <p:val>
                                                <p:strVal val="#ppt_x"/>
                                              </p:val>
                                            </p:tav>
                                            <p:tav tm="100000">
                                              <p:val>
                                                <p:strVal val="#ppt_x"/>
                                              </p:val>
                                            </p:tav>
                                          </p:tavLst>
                                        </p:anim>
                                        <p:anim calcmode="lin" valueType="num" p14:bounceEnd="80000">
                                          <p:cBhvr additive="base">
                                            <p:cTn id="20" dur="750" fill="hold"/>
                                            <p:tgtEl>
                                              <p:spTgt spid="27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14:presetBounceEnd="80000">
                                      <p:stCondLst>
                                        <p:cond delay="2250"/>
                                      </p:stCondLst>
                                      <p:childTnLst>
                                        <p:set>
                                          <p:cBhvr>
                                            <p:cTn id="22" dur="1" fill="hold">
                                              <p:stCondLst>
                                                <p:cond delay="0"/>
                                              </p:stCondLst>
                                            </p:cTn>
                                            <p:tgtEl>
                                              <p:spTgt spid="262"/>
                                            </p:tgtEl>
                                            <p:attrNameLst>
                                              <p:attrName>style.visibility</p:attrName>
                                            </p:attrNameLst>
                                          </p:cBhvr>
                                          <p:to>
                                            <p:strVal val="visible"/>
                                          </p:to>
                                        </p:set>
                                        <p:anim calcmode="lin" valueType="num" p14:bounceEnd="80000">
                                          <p:cBhvr additive="base">
                                            <p:cTn id="23" dur="750" fill="hold"/>
                                            <p:tgtEl>
                                              <p:spTgt spid="262"/>
                                            </p:tgtEl>
                                            <p:attrNameLst>
                                              <p:attrName>ppt_x</p:attrName>
                                            </p:attrNameLst>
                                          </p:cBhvr>
                                          <p:tavLst>
                                            <p:tav tm="0">
                                              <p:val>
                                                <p:strVal val="#ppt_x"/>
                                              </p:val>
                                            </p:tav>
                                            <p:tav tm="100000">
                                              <p:val>
                                                <p:strVal val="#ppt_x"/>
                                              </p:val>
                                            </p:tav>
                                          </p:tavLst>
                                        </p:anim>
                                        <p:anim calcmode="lin" valueType="num" p14:bounceEnd="80000">
                                          <p:cBhvr additive="base">
                                            <p:cTn id="24" dur="750" fill="hold"/>
                                            <p:tgtEl>
                                              <p:spTgt spid="26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14:presetBounceEnd="80000">
                                      <p:stCondLst>
                                        <p:cond delay="2750"/>
                                      </p:stCondLst>
                                      <p:childTnLst>
                                        <p:set>
                                          <p:cBhvr>
                                            <p:cTn id="26" dur="1" fill="hold">
                                              <p:stCondLst>
                                                <p:cond delay="0"/>
                                              </p:stCondLst>
                                            </p:cTn>
                                            <p:tgtEl>
                                              <p:spTgt spid="266"/>
                                            </p:tgtEl>
                                            <p:attrNameLst>
                                              <p:attrName>style.visibility</p:attrName>
                                            </p:attrNameLst>
                                          </p:cBhvr>
                                          <p:to>
                                            <p:strVal val="visible"/>
                                          </p:to>
                                        </p:set>
                                        <p:anim calcmode="lin" valueType="num" p14:bounceEnd="80000">
                                          <p:cBhvr additive="base">
                                            <p:cTn id="27" dur="750" fill="hold"/>
                                            <p:tgtEl>
                                              <p:spTgt spid="266"/>
                                            </p:tgtEl>
                                            <p:attrNameLst>
                                              <p:attrName>ppt_x</p:attrName>
                                            </p:attrNameLst>
                                          </p:cBhvr>
                                          <p:tavLst>
                                            <p:tav tm="0">
                                              <p:val>
                                                <p:strVal val="#ppt_x"/>
                                              </p:val>
                                            </p:tav>
                                            <p:tav tm="100000">
                                              <p:val>
                                                <p:strVal val="#ppt_x"/>
                                              </p:val>
                                            </p:tav>
                                          </p:tavLst>
                                        </p:anim>
                                        <p:anim calcmode="lin" valueType="num" p14:bounceEnd="80000">
                                          <p:cBhvr additive="base">
                                            <p:cTn id="28" dur="750" fill="hold"/>
                                            <p:tgtEl>
                                              <p:spTgt spid="26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14:presetBounceEnd="53333">
                                      <p:stCondLst>
                                        <p:cond delay="500"/>
                                      </p:stCondLst>
                                      <p:childTnLst>
                                        <p:set>
                                          <p:cBhvr>
                                            <p:cTn id="30" dur="1" fill="hold">
                                              <p:stCondLst>
                                                <p:cond delay="0"/>
                                              </p:stCondLst>
                                            </p:cTn>
                                            <p:tgtEl>
                                              <p:spTgt spid="278"/>
                                            </p:tgtEl>
                                            <p:attrNameLst>
                                              <p:attrName>style.visibility</p:attrName>
                                            </p:attrNameLst>
                                          </p:cBhvr>
                                          <p:to>
                                            <p:strVal val="visible"/>
                                          </p:to>
                                        </p:set>
                                        <p:anim calcmode="lin" valueType="num" p14:bounceEnd="53333">
                                          <p:cBhvr additive="base">
                                            <p:cTn id="31" dur="750" fill="hold"/>
                                            <p:tgtEl>
                                              <p:spTgt spid="278"/>
                                            </p:tgtEl>
                                            <p:attrNameLst>
                                              <p:attrName>ppt_x</p:attrName>
                                            </p:attrNameLst>
                                          </p:cBhvr>
                                          <p:tavLst>
                                            <p:tav tm="0">
                                              <p:val>
                                                <p:strVal val="#ppt_x"/>
                                              </p:val>
                                            </p:tav>
                                            <p:tav tm="100000">
                                              <p:val>
                                                <p:strVal val="#ppt_x"/>
                                              </p:val>
                                            </p:tav>
                                          </p:tavLst>
                                        </p:anim>
                                        <p:anim calcmode="lin" valueType="num" p14:bounceEnd="53333">
                                          <p:cBhvr additive="base">
                                            <p:cTn id="32" dur="750" fill="hold"/>
                                            <p:tgtEl>
                                              <p:spTgt spid="2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p:bldP spid="26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250"/>
                                      </p:stCondLst>
                                      <p:childTnLst>
                                        <p:set>
                                          <p:cBhvr>
                                            <p:cTn id="6" dur="1" fill="hold">
                                              <p:stCondLst>
                                                <p:cond delay="0"/>
                                              </p:stCondLst>
                                            </p:cTn>
                                            <p:tgtEl>
                                              <p:spTgt spid="261"/>
                                            </p:tgtEl>
                                            <p:attrNameLst>
                                              <p:attrName>style.visibility</p:attrName>
                                            </p:attrNameLst>
                                          </p:cBhvr>
                                          <p:to>
                                            <p:strVal val="visible"/>
                                          </p:to>
                                        </p:set>
                                        <p:anim calcmode="lin" valueType="num">
                                          <p:cBhvr additive="base">
                                            <p:cTn id="7" dur="750" fill="hold"/>
                                            <p:tgtEl>
                                              <p:spTgt spid="261"/>
                                            </p:tgtEl>
                                            <p:attrNameLst>
                                              <p:attrName>ppt_x</p:attrName>
                                            </p:attrNameLst>
                                          </p:cBhvr>
                                          <p:tavLst>
                                            <p:tav tm="0">
                                              <p:val>
                                                <p:strVal val="0-#ppt_w/2"/>
                                              </p:val>
                                            </p:tav>
                                            <p:tav tm="100000">
                                              <p:val>
                                                <p:strVal val="#ppt_x"/>
                                              </p:val>
                                            </p:tav>
                                          </p:tavLst>
                                        </p:anim>
                                        <p:anim calcmode="lin" valueType="num">
                                          <p:cBhvr additive="base">
                                            <p:cTn id="8" dur="750" fill="hold"/>
                                            <p:tgtEl>
                                              <p:spTgt spid="26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260"/>
                                            </p:tgtEl>
                                            <p:attrNameLst>
                                              <p:attrName>style.visibility</p:attrName>
                                            </p:attrNameLst>
                                          </p:cBhvr>
                                          <p:to>
                                            <p:strVal val="visible"/>
                                          </p:to>
                                        </p:set>
                                        <p:anim calcmode="lin" valueType="num">
                                          <p:cBhvr additive="base">
                                            <p:cTn id="11" dur="750" fill="hold"/>
                                            <p:tgtEl>
                                              <p:spTgt spid="260"/>
                                            </p:tgtEl>
                                            <p:attrNameLst>
                                              <p:attrName>ppt_x</p:attrName>
                                            </p:attrNameLst>
                                          </p:cBhvr>
                                          <p:tavLst>
                                            <p:tav tm="0">
                                              <p:val>
                                                <p:strVal val="0-#ppt_w/2"/>
                                              </p:val>
                                            </p:tav>
                                            <p:tav tm="100000">
                                              <p:val>
                                                <p:strVal val="#ppt_x"/>
                                              </p:val>
                                            </p:tav>
                                          </p:tavLst>
                                        </p:anim>
                                        <p:anim calcmode="lin" valueType="num">
                                          <p:cBhvr additive="base">
                                            <p:cTn id="12" dur="750" fill="hold"/>
                                            <p:tgtEl>
                                              <p:spTgt spid="260"/>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1250"/>
                                      </p:stCondLst>
                                      <p:childTnLst>
                                        <p:set>
                                          <p:cBhvr>
                                            <p:cTn id="14" dur="1" fill="hold">
                                              <p:stCondLst>
                                                <p:cond delay="0"/>
                                              </p:stCondLst>
                                            </p:cTn>
                                            <p:tgtEl>
                                              <p:spTgt spid="274"/>
                                            </p:tgtEl>
                                            <p:attrNameLst>
                                              <p:attrName>style.visibility</p:attrName>
                                            </p:attrNameLst>
                                          </p:cBhvr>
                                          <p:to>
                                            <p:strVal val="visible"/>
                                          </p:to>
                                        </p:set>
                                        <p:anim calcmode="lin" valueType="num">
                                          <p:cBhvr additive="base">
                                            <p:cTn id="15" dur="750" fill="hold"/>
                                            <p:tgtEl>
                                              <p:spTgt spid="274"/>
                                            </p:tgtEl>
                                            <p:attrNameLst>
                                              <p:attrName>ppt_x</p:attrName>
                                            </p:attrNameLst>
                                          </p:cBhvr>
                                          <p:tavLst>
                                            <p:tav tm="0">
                                              <p:val>
                                                <p:strVal val="#ppt_x"/>
                                              </p:val>
                                            </p:tav>
                                            <p:tav tm="100000">
                                              <p:val>
                                                <p:strVal val="#ppt_x"/>
                                              </p:val>
                                            </p:tav>
                                          </p:tavLst>
                                        </p:anim>
                                        <p:anim calcmode="lin" valueType="num">
                                          <p:cBhvr additive="base">
                                            <p:cTn id="16" dur="750" fill="hold"/>
                                            <p:tgtEl>
                                              <p:spTgt spid="27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1750"/>
                                      </p:stCondLst>
                                      <p:childTnLst>
                                        <p:set>
                                          <p:cBhvr>
                                            <p:cTn id="18" dur="1" fill="hold">
                                              <p:stCondLst>
                                                <p:cond delay="0"/>
                                              </p:stCondLst>
                                            </p:cTn>
                                            <p:tgtEl>
                                              <p:spTgt spid="270"/>
                                            </p:tgtEl>
                                            <p:attrNameLst>
                                              <p:attrName>style.visibility</p:attrName>
                                            </p:attrNameLst>
                                          </p:cBhvr>
                                          <p:to>
                                            <p:strVal val="visible"/>
                                          </p:to>
                                        </p:set>
                                        <p:anim calcmode="lin" valueType="num">
                                          <p:cBhvr additive="base">
                                            <p:cTn id="19" dur="750" fill="hold"/>
                                            <p:tgtEl>
                                              <p:spTgt spid="270"/>
                                            </p:tgtEl>
                                            <p:attrNameLst>
                                              <p:attrName>ppt_x</p:attrName>
                                            </p:attrNameLst>
                                          </p:cBhvr>
                                          <p:tavLst>
                                            <p:tav tm="0">
                                              <p:val>
                                                <p:strVal val="#ppt_x"/>
                                              </p:val>
                                            </p:tav>
                                            <p:tav tm="100000">
                                              <p:val>
                                                <p:strVal val="#ppt_x"/>
                                              </p:val>
                                            </p:tav>
                                          </p:tavLst>
                                        </p:anim>
                                        <p:anim calcmode="lin" valueType="num">
                                          <p:cBhvr additive="base">
                                            <p:cTn id="20" dur="750" fill="hold"/>
                                            <p:tgtEl>
                                              <p:spTgt spid="27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2250"/>
                                      </p:stCondLst>
                                      <p:childTnLst>
                                        <p:set>
                                          <p:cBhvr>
                                            <p:cTn id="22" dur="1" fill="hold">
                                              <p:stCondLst>
                                                <p:cond delay="0"/>
                                              </p:stCondLst>
                                            </p:cTn>
                                            <p:tgtEl>
                                              <p:spTgt spid="262"/>
                                            </p:tgtEl>
                                            <p:attrNameLst>
                                              <p:attrName>style.visibility</p:attrName>
                                            </p:attrNameLst>
                                          </p:cBhvr>
                                          <p:to>
                                            <p:strVal val="visible"/>
                                          </p:to>
                                        </p:set>
                                        <p:anim calcmode="lin" valueType="num">
                                          <p:cBhvr additive="base">
                                            <p:cTn id="23" dur="750" fill="hold"/>
                                            <p:tgtEl>
                                              <p:spTgt spid="262"/>
                                            </p:tgtEl>
                                            <p:attrNameLst>
                                              <p:attrName>ppt_x</p:attrName>
                                            </p:attrNameLst>
                                          </p:cBhvr>
                                          <p:tavLst>
                                            <p:tav tm="0">
                                              <p:val>
                                                <p:strVal val="#ppt_x"/>
                                              </p:val>
                                            </p:tav>
                                            <p:tav tm="100000">
                                              <p:val>
                                                <p:strVal val="#ppt_x"/>
                                              </p:val>
                                            </p:tav>
                                          </p:tavLst>
                                        </p:anim>
                                        <p:anim calcmode="lin" valueType="num">
                                          <p:cBhvr additive="base">
                                            <p:cTn id="24" dur="750" fill="hold"/>
                                            <p:tgtEl>
                                              <p:spTgt spid="26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2750"/>
                                      </p:stCondLst>
                                      <p:childTnLst>
                                        <p:set>
                                          <p:cBhvr>
                                            <p:cTn id="26" dur="1" fill="hold">
                                              <p:stCondLst>
                                                <p:cond delay="0"/>
                                              </p:stCondLst>
                                            </p:cTn>
                                            <p:tgtEl>
                                              <p:spTgt spid="266"/>
                                            </p:tgtEl>
                                            <p:attrNameLst>
                                              <p:attrName>style.visibility</p:attrName>
                                            </p:attrNameLst>
                                          </p:cBhvr>
                                          <p:to>
                                            <p:strVal val="visible"/>
                                          </p:to>
                                        </p:set>
                                        <p:anim calcmode="lin" valueType="num">
                                          <p:cBhvr additive="base">
                                            <p:cTn id="27" dur="750" fill="hold"/>
                                            <p:tgtEl>
                                              <p:spTgt spid="266"/>
                                            </p:tgtEl>
                                            <p:attrNameLst>
                                              <p:attrName>ppt_x</p:attrName>
                                            </p:attrNameLst>
                                          </p:cBhvr>
                                          <p:tavLst>
                                            <p:tav tm="0">
                                              <p:val>
                                                <p:strVal val="#ppt_x"/>
                                              </p:val>
                                            </p:tav>
                                            <p:tav tm="100000">
                                              <p:val>
                                                <p:strVal val="#ppt_x"/>
                                              </p:val>
                                            </p:tav>
                                          </p:tavLst>
                                        </p:anim>
                                        <p:anim calcmode="lin" valueType="num">
                                          <p:cBhvr additive="base">
                                            <p:cTn id="28" dur="750" fill="hold"/>
                                            <p:tgtEl>
                                              <p:spTgt spid="26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500"/>
                                      </p:stCondLst>
                                      <p:childTnLst>
                                        <p:set>
                                          <p:cBhvr>
                                            <p:cTn id="30" dur="1" fill="hold">
                                              <p:stCondLst>
                                                <p:cond delay="0"/>
                                              </p:stCondLst>
                                            </p:cTn>
                                            <p:tgtEl>
                                              <p:spTgt spid="278"/>
                                            </p:tgtEl>
                                            <p:attrNameLst>
                                              <p:attrName>style.visibility</p:attrName>
                                            </p:attrNameLst>
                                          </p:cBhvr>
                                          <p:to>
                                            <p:strVal val="visible"/>
                                          </p:to>
                                        </p:set>
                                        <p:anim calcmode="lin" valueType="num">
                                          <p:cBhvr additive="base">
                                            <p:cTn id="31" dur="750" fill="hold"/>
                                            <p:tgtEl>
                                              <p:spTgt spid="278"/>
                                            </p:tgtEl>
                                            <p:attrNameLst>
                                              <p:attrName>ppt_x</p:attrName>
                                            </p:attrNameLst>
                                          </p:cBhvr>
                                          <p:tavLst>
                                            <p:tav tm="0">
                                              <p:val>
                                                <p:strVal val="#ppt_x"/>
                                              </p:val>
                                            </p:tav>
                                            <p:tav tm="100000">
                                              <p:val>
                                                <p:strVal val="#ppt_x"/>
                                              </p:val>
                                            </p:tav>
                                          </p:tavLst>
                                        </p:anim>
                                        <p:anim calcmode="lin" valueType="num">
                                          <p:cBhvr additive="base">
                                            <p:cTn id="32" dur="750" fill="hold"/>
                                            <p:tgtEl>
                                              <p:spTgt spid="2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p:bldP spid="261"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 name="TextBox 823"/>
          <p:cNvSpPr txBox="1"/>
          <p:nvPr/>
        </p:nvSpPr>
        <p:spPr>
          <a:xfrm>
            <a:off x="3739476" y="587093"/>
            <a:ext cx="4713150" cy="523220"/>
          </a:xfrm>
          <a:prstGeom prst="rect">
            <a:avLst/>
          </a:prstGeom>
          <a:noFill/>
        </p:spPr>
        <p:txBody>
          <a:bodyPr wrap="none" rtlCol="0">
            <a:spAutoFit/>
          </a:bodyPr>
          <a:lstStyle/>
          <a:p>
            <a:pPr algn="ctr"/>
            <a:r>
              <a:rPr lang="en-ID" sz="2800" dirty="0">
                <a:latin typeface="+mj-lt"/>
              </a:rPr>
              <a:t>Leverage Intellectual Property</a:t>
            </a:r>
          </a:p>
        </p:txBody>
      </p:sp>
      <p:sp>
        <p:nvSpPr>
          <p:cNvPr id="7" name="TextBox 6"/>
          <p:cNvSpPr txBox="1"/>
          <p:nvPr/>
        </p:nvSpPr>
        <p:spPr>
          <a:xfrm>
            <a:off x="1799030" y="1110313"/>
            <a:ext cx="8594019" cy="307777"/>
          </a:xfrm>
          <a:prstGeom prst="rect">
            <a:avLst/>
          </a:prstGeom>
          <a:noFill/>
        </p:spPr>
        <p:txBody>
          <a:bodyPr wrap="none" rtlCol="0">
            <a:spAutoFit/>
          </a:bodyPr>
          <a:lstStyle/>
          <a:p>
            <a:pPr algn="ctr"/>
            <a:r>
              <a:rPr lang="en-US" sz="1400" b="1" dirty="0"/>
              <a:t>Digital Impact leverages years of IPR and provides shared middleware for quick start of portfolio companies solutions</a:t>
            </a:r>
          </a:p>
        </p:txBody>
      </p:sp>
      <p:grpSp>
        <p:nvGrpSpPr>
          <p:cNvPr id="8" name="Group 7"/>
          <p:cNvGrpSpPr/>
          <p:nvPr/>
        </p:nvGrpSpPr>
        <p:grpSpPr>
          <a:xfrm>
            <a:off x="5791443" y="1541604"/>
            <a:ext cx="609111" cy="91929"/>
            <a:chOff x="8921264" y="5631744"/>
            <a:chExt cx="870714" cy="131411"/>
          </a:xfrm>
        </p:grpSpPr>
        <p:sp>
          <p:nvSpPr>
            <p:cNvPr id="9" name="Oval 8"/>
            <p:cNvSpPr/>
            <p:nvPr/>
          </p:nvSpPr>
          <p:spPr>
            <a:xfrm>
              <a:off x="8921264" y="5631744"/>
              <a:ext cx="131411" cy="131411"/>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Oval 9"/>
            <p:cNvSpPr/>
            <p:nvPr/>
          </p:nvSpPr>
          <p:spPr>
            <a:xfrm>
              <a:off x="9106090" y="5631744"/>
              <a:ext cx="131411" cy="131411"/>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Oval 10"/>
            <p:cNvSpPr/>
            <p:nvPr/>
          </p:nvSpPr>
          <p:spPr>
            <a:xfrm>
              <a:off x="9290916" y="5631744"/>
              <a:ext cx="131411" cy="13141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Oval 11"/>
            <p:cNvSpPr/>
            <p:nvPr/>
          </p:nvSpPr>
          <p:spPr>
            <a:xfrm>
              <a:off x="9475741" y="5631744"/>
              <a:ext cx="131411" cy="131411"/>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3" name="Oval 12"/>
            <p:cNvSpPr/>
            <p:nvPr/>
          </p:nvSpPr>
          <p:spPr>
            <a:xfrm>
              <a:off x="9660567" y="5631744"/>
              <a:ext cx="131411" cy="131411"/>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31" name="Google Shape;24;p4">
            <a:extLst>
              <a:ext uri="{FF2B5EF4-FFF2-40B4-BE49-F238E27FC236}">
                <a16:creationId xmlns:a16="http://schemas.microsoft.com/office/drawing/2014/main" id="{9023BC1E-7D3E-43C1-A9A4-213B839285DD}"/>
              </a:ext>
            </a:extLst>
          </p:cNvPr>
          <p:cNvSpPr txBox="1"/>
          <p:nvPr/>
        </p:nvSpPr>
        <p:spPr>
          <a:xfrm>
            <a:off x="10061435" y="6403891"/>
            <a:ext cx="1494833" cy="328030"/>
          </a:xfrm>
          <a:prstGeom prst="rect">
            <a:avLst/>
          </a:prstGeom>
          <a:noFill/>
          <a:ln>
            <a:noFill/>
          </a:ln>
        </p:spPr>
        <p:txBody>
          <a:bodyPr spcFirstLastPara="1" wrap="square" lIns="91425" tIns="45700" rIns="91425" bIns="45700" anchor="t" anchorCtr="0">
            <a:noAutofit/>
          </a:bodyPr>
          <a:lstStyle/>
          <a:p>
            <a:r>
              <a:rPr lang="en-US" sz="1200" dirty="0">
                <a:sym typeface="Roboto"/>
              </a:rPr>
              <a:t>Strictly Confidential</a:t>
            </a:r>
          </a:p>
        </p:txBody>
      </p:sp>
      <p:pic>
        <p:nvPicPr>
          <p:cNvPr id="60" name="Picture 59">
            <a:extLst>
              <a:ext uri="{FF2B5EF4-FFF2-40B4-BE49-F238E27FC236}">
                <a16:creationId xmlns:a16="http://schemas.microsoft.com/office/drawing/2014/main" id="{E6EE82A7-234D-4CE5-DED2-A8F99C1226FB}"/>
              </a:ext>
            </a:extLst>
          </p:cNvPr>
          <p:cNvPicPr>
            <a:picLocks noChangeAspect="1"/>
          </p:cNvPicPr>
          <p:nvPr/>
        </p:nvPicPr>
        <p:blipFill>
          <a:blip r:embed="rId2"/>
          <a:stretch>
            <a:fillRect/>
          </a:stretch>
        </p:blipFill>
        <p:spPr>
          <a:xfrm>
            <a:off x="1019509" y="1941310"/>
            <a:ext cx="10061050" cy="3981928"/>
          </a:xfrm>
          <a:prstGeom prst="rect">
            <a:avLst/>
          </a:prstGeom>
        </p:spPr>
      </p:pic>
    </p:spTree>
    <p:extLst>
      <p:ext uri="{BB962C8B-B14F-4D97-AF65-F5344CB8AC3E}">
        <p14:creationId xmlns:p14="http://schemas.microsoft.com/office/powerpoint/2010/main" val="541819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 name="TextBox 823"/>
          <p:cNvSpPr txBox="1"/>
          <p:nvPr/>
        </p:nvSpPr>
        <p:spPr>
          <a:xfrm>
            <a:off x="5102030" y="587093"/>
            <a:ext cx="1988045" cy="523220"/>
          </a:xfrm>
          <a:prstGeom prst="rect">
            <a:avLst/>
          </a:prstGeom>
          <a:noFill/>
        </p:spPr>
        <p:txBody>
          <a:bodyPr wrap="none" rtlCol="0">
            <a:spAutoFit/>
          </a:bodyPr>
          <a:lstStyle/>
          <a:p>
            <a:pPr algn="ctr"/>
            <a:r>
              <a:rPr lang="en-ID" sz="2800" dirty="0">
                <a:latin typeface="+mj-lt"/>
              </a:rPr>
              <a:t>Governance</a:t>
            </a:r>
          </a:p>
        </p:txBody>
      </p:sp>
      <p:sp>
        <p:nvSpPr>
          <p:cNvPr id="7" name="TextBox 6"/>
          <p:cNvSpPr txBox="1"/>
          <p:nvPr/>
        </p:nvSpPr>
        <p:spPr>
          <a:xfrm>
            <a:off x="4441573" y="1110313"/>
            <a:ext cx="3308919" cy="307777"/>
          </a:xfrm>
          <a:prstGeom prst="rect">
            <a:avLst/>
          </a:prstGeom>
          <a:noFill/>
        </p:spPr>
        <p:txBody>
          <a:bodyPr wrap="none" rtlCol="0">
            <a:spAutoFit/>
          </a:bodyPr>
          <a:lstStyle/>
          <a:p>
            <a:pPr algn="ctr"/>
            <a:r>
              <a:rPr lang="en-US" sz="1400" b="1" dirty="0"/>
              <a:t>Digital Impact uses a Governance Platform</a:t>
            </a:r>
          </a:p>
        </p:txBody>
      </p:sp>
      <p:grpSp>
        <p:nvGrpSpPr>
          <p:cNvPr id="8" name="Group 7"/>
          <p:cNvGrpSpPr/>
          <p:nvPr/>
        </p:nvGrpSpPr>
        <p:grpSpPr>
          <a:xfrm>
            <a:off x="5791443" y="1541604"/>
            <a:ext cx="609111" cy="91929"/>
            <a:chOff x="8921264" y="5631744"/>
            <a:chExt cx="870714" cy="131411"/>
          </a:xfrm>
        </p:grpSpPr>
        <p:sp>
          <p:nvSpPr>
            <p:cNvPr id="9" name="Oval 8"/>
            <p:cNvSpPr/>
            <p:nvPr/>
          </p:nvSpPr>
          <p:spPr>
            <a:xfrm>
              <a:off x="8921264" y="5631744"/>
              <a:ext cx="131411" cy="131411"/>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Oval 9"/>
            <p:cNvSpPr/>
            <p:nvPr/>
          </p:nvSpPr>
          <p:spPr>
            <a:xfrm>
              <a:off x="9106090" y="5631744"/>
              <a:ext cx="131411" cy="131411"/>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Oval 10"/>
            <p:cNvSpPr/>
            <p:nvPr/>
          </p:nvSpPr>
          <p:spPr>
            <a:xfrm>
              <a:off x="9290916" y="5631744"/>
              <a:ext cx="131411" cy="13141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Oval 11"/>
            <p:cNvSpPr/>
            <p:nvPr/>
          </p:nvSpPr>
          <p:spPr>
            <a:xfrm>
              <a:off x="9475741" y="5631744"/>
              <a:ext cx="131411" cy="131411"/>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3" name="Oval 12"/>
            <p:cNvSpPr/>
            <p:nvPr/>
          </p:nvSpPr>
          <p:spPr>
            <a:xfrm>
              <a:off x="9660567" y="5631744"/>
              <a:ext cx="131411" cy="131411"/>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31" name="Google Shape;24;p4">
            <a:extLst>
              <a:ext uri="{FF2B5EF4-FFF2-40B4-BE49-F238E27FC236}">
                <a16:creationId xmlns:a16="http://schemas.microsoft.com/office/drawing/2014/main" id="{9023BC1E-7D3E-43C1-A9A4-213B839285DD}"/>
              </a:ext>
            </a:extLst>
          </p:cNvPr>
          <p:cNvSpPr txBox="1"/>
          <p:nvPr/>
        </p:nvSpPr>
        <p:spPr>
          <a:xfrm>
            <a:off x="10061435" y="6403891"/>
            <a:ext cx="1494833" cy="328030"/>
          </a:xfrm>
          <a:prstGeom prst="rect">
            <a:avLst/>
          </a:prstGeom>
          <a:noFill/>
          <a:ln>
            <a:noFill/>
          </a:ln>
        </p:spPr>
        <p:txBody>
          <a:bodyPr spcFirstLastPara="1" wrap="square" lIns="91425" tIns="45700" rIns="91425" bIns="45700" anchor="t" anchorCtr="0">
            <a:noAutofit/>
          </a:bodyPr>
          <a:lstStyle/>
          <a:p>
            <a:r>
              <a:rPr lang="en-US" sz="1200" dirty="0">
                <a:sym typeface="Roboto"/>
              </a:rPr>
              <a:t>Strictly Confidential</a:t>
            </a:r>
          </a:p>
        </p:txBody>
      </p:sp>
      <p:pic>
        <p:nvPicPr>
          <p:cNvPr id="3" name="Picture 2" descr="Graphical user interface, application&#10;&#10;Description automatically generated">
            <a:extLst>
              <a:ext uri="{FF2B5EF4-FFF2-40B4-BE49-F238E27FC236}">
                <a16:creationId xmlns:a16="http://schemas.microsoft.com/office/drawing/2014/main" id="{F4D2BAB5-C3F0-B52D-E462-BC04187375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7647" y="2186608"/>
            <a:ext cx="6538621" cy="3433892"/>
          </a:xfrm>
          <a:prstGeom prst="rect">
            <a:avLst/>
          </a:prstGeom>
        </p:spPr>
      </p:pic>
      <p:pic>
        <p:nvPicPr>
          <p:cNvPr id="2052" name="Picture 4" descr="Marlowe: Financial smart contracts on Cardano blockchain">
            <a:extLst>
              <a:ext uri="{FF2B5EF4-FFF2-40B4-BE49-F238E27FC236}">
                <a16:creationId xmlns:a16="http://schemas.microsoft.com/office/drawing/2014/main" id="{340645A6-6CEF-B540-7098-5680519A4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1037" y="4122652"/>
            <a:ext cx="2454215" cy="246563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292C438-6012-009A-A709-815DDCD362D2}"/>
              </a:ext>
            </a:extLst>
          </p:cNvPr>
          <p:cNvSpPr/>
          <p:nvPr/>
        </p:nvSpPr>
        <p:spPr>
          <a:xfrm>
            <a:off x="1002401" y="2265875"/>
            <a:ext cx="3579021" cy="2002151"/>
          </a:xfrm>
          <a:prstGeom prst="rect">
            <a:avLst/>
          </a:prstGeom>
        </p:spPr>
        <p:txBody>
          <a:bodyPr wrap="square">
            <a:spAutoFit/>
          </a:bodyPr>
          <a:lstStyle/>
          <a:p>
            <a:pPr algn="just">
              <a:lnSpc>
                <a:spcPct val="150000"/>
              </a:lnSpc>
            </a:pPr>
            <a:r>
              <a:rPr lang="en-US" sz="1200" dirty="0"/>
              <a:t>Digital Impact uses a “token” based approach to managing the portfolio companies helping them determine their real spend capacity for proper KPI and performances and provides funds and loans via smart contracts of these tokens to properly track all the money flows are provide funds conservatively based on milestones accomplishments by the CEOs.</a:t>
            </a:r>
            <a:endParaRPr lang="id-ID" sz="1200" dirty="0"/>
          </a:p>
        </p:txBody>
      </p:sp>
      <p:sp>
        <p:nvSpPr>
          <p:cNvPr id="5" name="Rectangle 4">
            <a:extLst>
              <a:ext uri="{FF2B5EF4-FFF2-40B4-BE49-F238E27FC236}">
                <a16:creationId xmlns:a16="http://schemas.microsoft.com/office/drawing/2014/main" id="{1E754DA4-7DAA-E07C-DECD-A476C76510C7}"/>
              </a:ext>
            </a:extLst>
          </p:cNvPr>
          <p:cNvSpPr/>
          <p:nvPr/>
        </p:nvSpPr>
        <p:spPr>
          <a:xfrm>
            <a:off x="1002401" y="1928923"/>
            <a:ext cx="1412566" cy="336952"/>
          </a:xfrm>
          <a:prstGeom prst="rect">
            <a:avLst/>
          </a:prstGeom>
        </p:spPr>
        <p:txBody>
          <a:bodyPr wrap="none">
            <a:spAutoFit/>
          </a:bodyPr>
          <a:lstStyle/>
          <a:p>
            <a:pPr>
              <a:lnSpc>
                <a:spcPct val="130000"/>
              </a:lnSpc>
            </a:pPr>
            <a:r>
              <a:rPr lang="en-US" sz="1333" b="1" dirty="0">
                <a:ea typeface="Roboto" panose="02000000000000000000" pitchFamily="2" charset="0"/>
              </a:rPr>
              <a:t>Risk Management</a:t>
            </a:r>
          </a:p>
        </p:txBody>
      </p:sp>
      <p:cxnSp>
        <p:nvCxnSpPr>
          <p:cNvPr id="29" name="Straight Connector 28">
            <a:extLst>
              <a:ext uri="{FF2B5EF4-FFF2-40B4-BE49-F238E27FC236}">
                <a16:creationId xmlns:a16="http://schemas.microsoft.com/office/drawing/2014/main" id="{6A661706-AB55-6F77-9A67-39EAC53F5F16}"/>
              </a:ext>
            </a:extLst>
          </p:cNvPr>
          <p:cNvCxnSpPr/>
          <p:nvPr/>
        </p:nvCxnSpPr>
        <p:spPr>
          <a:xfrm>
            <a:off x="4689730" y="2532230"/>
            <a:ext cx="0" cy="3654221"/>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3728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3333">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14:bounceEnd="53333">
                                          <p:cBhvr additive="base">
                                            <p:cTn id="7" dur="750" fill="hold"/>
                                            <p:tgtEl>
                                              <p:spTgt spid="5"/>
                                            </p:tgtEl>
                                            <p:attrNameLst>
                                              <p:attrName>ppt_x</p:attrName>
                                            </p:attrNameLst>
                                          </p:cBhvr>
                                          <p:tavLst>
                                            <p:tav tm="0">
                                              <p:val>
                                                <p:strVal val="0-#ppt_w/2"/>
                                              </p:val>
                                            </p:tav>
                                            <p:tav tm="100000">
                                              <p:val>
                                                <p:strVal val="#ppt_x"/>
                                              </p:val>
                                            </p:tav>
                                          </p:tavLst>
                                        </p:anim>
                                        <p:anim calcmode="lin" valueType="num" p14:bounceEnd="53333">
                                          <p:cBhvr additive="base">
                                            <p:cTn id="8" dur="75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53333">
                                      <p:stCondLst>
                                        <p:cond delay="500"/>
                                      </p:stCondLst>
                                      <p:childTnLst>
                                        <p:set>
                                          <p:cBhvr>
                                            <p:cTn id="10" dur="1" fill="hold">
                                              <p:stCondLst>
                                                <p:cond delay="0"/>
                                              </p:stCondLst>
                                            </p:cTn>
                                            <p:tgtEl>
                                              <p:spTgt spid="4"/>
                                            </p:tgtEl>
                                            <p:attrNameLst>
                                              <p:attrName>style.visibility</p:attrName>
                                            </p:attrNameLst>
                                          </p:cBhvr>
                                          <p:to>
                                            <p:strVal val="visible"/>
                                          </p:to>
                                        </p:set>
                                        <p:anim calcmode="lin" valueType="num" p14:bounceEnd="53333">
                                          <p:cBhvr additive="base">
                                            <p:cTn id="11" dur="750" fill="hold"/>
                                            <p:tgtEl>
                                              <p:spTgt spid="4"/>
                                            </p:tgtEl>
                                            <p:attrNameLst>
                                              <p:attrName>ppt_x</p:attrName>
                                            </p:attrNameLst>
                                          </p:cBhvr>
                                          <p:tavLst>
                                            <p:tav tm="0">
                                              <p:val>
                                                <p:strVal val="0-#ppt_w/2"/>
                                              </p:val>
                                            </p:tav>
                                            <p:tav tm="100000">
                                              <p:val>
                                                <p:strVal val="#ppt_x"/>
                                              </p:val>
                                            </p:tav>
                                          </p:tavLst>
                                        </p:anim>
                                        <p:anim calcmode="lin" valueType="num" p14:bounceEnd="53333">
                                          <p:cBhvr additive="base">
                                            <p:cTn id="12" dur="7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14:presetBounceEnd="53333">
                                      <p:stCondLst>
                                        <p:cond delay="500"/>
                                      </p:stCondLst>
                                      <p:childTnLst>
                                        <p:set>
                                          <p:cBhvr>
                                            <p:cTn id="14" dur="1" fill="hold">
                                              <p:stCondLst>
                                                <p:cond delay="0"/>
                                              </p:stCondLst>
                                            </p:cTn>
                                            <p:tgtEl>
                                              <p:spTgt spid="29"/>
                                            </p:tgtEl>
                                            <p:attrNameLst>
                                              <p:attrName>style.visibility</p:attrName>
                                            </p:attrNameLst>
                                          </p:cBhvr>
                                          <p:to>
                                            <p:strVal val="visible"/>
                                          </p:to>
                                        </p:set>
                                        <p:anim calcmode="lin" valueType="num" p14:bounceEnd="53333">
                                          <p:cBhvr additive="base">
                                            <p:cTn id="15" dur="750" fill="hold"/>
                                            <p:tgtEl>
                                              <p:spTgt spid="29"/>
                                            </p:tgtEl>
                                            <p:attrNameLst>
                                              <p:attrName>ppt_x</p:attrName>
                                            </p:attrNameLst>
                                          </p:cBhvr>
                                          <p:tavLst>
                                            <p:tav tm="0">
                                              <p:val>
                                                <p:strVal val="#ppt_x"/>
                                              </p:val>
                                            </p:tav>
                                            <p:tav tm="100000">
                                              <p:val>
                                                <p:strVal val="#ppt_x"/>
                                              </p:val>
                                            </p:tav>
                                          </p:tavLst>
                                        </p:anim>
                                        <p:anim calcmode="lin" valueType="num" p14:bounceEnd="53333">
                                          <p:cBhvr additive="base">
                                            <p:cTn id="16" dur="75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0-#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50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750" fill="hold"/>
                                            <p:tgtEl>
                                              <p:spTgt spid="29"/>
                                            </p:tgtEl>
                                            <p:attrNameLst>
                                              <p:attrName>ppt_x</p:attrName>
                                            </p:attrNameLst>
                                          </p:cBhvr>
                                          <p:tavLst>
                                            <p:tav tm="0">
                                              <p:val>
                                                <p:strVal val="#ppt_x"/>
                                              </p:val>
                                            </p:tav>
                                            <p:tav tm="100000">
                                              <p:val>
                                                <p:strVal val="#ppt_x"/>
                                              </p:val>
                                            </p:tav>
                                          </p:tavLst>
                                        </p:anim>
                                        <p:anim calcmode="lin" valueType="num">
                                          <p:cBhvr additive="base">
                                            <p:cTn id="16" dur="75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65"/>
          <p:cNvSpPr txBox="1"/>
          <p:nvPr/>
        </p:nvSpPr>
        <p:spPr>
          <a:xfrm>
            <a:off x="5345662" y="587093"/>
            <a:ext cx="1500732" cy="523220"/>
          </a:xfrm>
          <a:prstGeom prst="rect">
            <a:avLst/>
          </a:prstGeom>
          <a:noFill/>
        </p:spPr>
        <p:txBody>
          <a:bodyPr wrap="none" rtlCol="0">
            <a:spAutoFit/>
          </a:bodyPr>
          <a:lstStyle/>
          <a:p>
            <a:pPr algn="ctr"/>
            <a:r>
              <a:rPr lang="en-ID" sz="2800" dirty="0">
                <a:latin typeface="+mj-lt"/>
              </a:rPr>
              <a:t>Portfolio</a:t>
            </a:r>
          </a:p>
        </p:txBody>
      </p:sp>
      <p:sp>
        <p:nvSpPr>
          <p:cNvPr id="67" name="TextBox 66"/>
          <p:cNvSpPr txBox="1"/>
          <p:nvPr/>
        </p:nvSpPr>
        <p:spPr>
          <a:xfrm>
            <a:off x="3678542" y="1110313"/>
            <a:ext cx="4834978" cy="307777"/>
          </a:xfrm>
          <a:prstGeom prst="rect">
            <a:avLst/>
          </a:prstGeom>
          <a:noFill/>
        </p:spPr>
        <p:txBody>
          <a:bodyPr wrap="none" rtlCol="0">
            <a:spAutoFit/>
          </a:bodyPr>
          <a:lstStyle/>
          <a:p>
            <a:pPr algn="ctr"/>
            <a:r>
              <a:rPr lang="en-US" sz="1400" b="1" dirty="0"/>
              <a:t>Digital Impact has the following portfolio of co-launched entities</a:t>
            </a:r>
          </a:p>
        </p:txBody>
      </p:sp>
      <p:grpSp>
        <p:nvGrpSpPr>
          <p:cNvPr id="68" name="Group 67"/>
          <p:cNvGrpSpPr/>
          <p:nvPr/>
        </p:nvGrpSpPr>
        <p:grpSpPr>
          <a:xfrm>
            <a:off x="5791443" y="1541604"/>
            <a:ext cx="609111" cy="91929"/>
            <a:chOff x="8921264" y="5631744"/>
            <a:chExt cx="870714" cy="131411"/>
          </a:xfrm>
        </p:grpSpPr>
        <p:sp>
          <p:nvSpPr>
            <p:cNvPr id="69" name="Oval 68"/>
            <p:cNvSpPr/>
            <p:nvPr/>
          </p:nvSpPr>
          <p:spPr>
            <a:xfrm>
              <a:off x="8921264" y="5631744"/>
              <a:ext cx="131411" cy="131411"/>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0" name="Oval 69"/>
            <p:cNvSpPr/>
            <p:nvPr/>
          </p:nvSpPr>
          <p:spPr>
            <a:xfrm>
              <a:off x="9106090" y="5631744"/>
              <a:ext cx="131411" cy="131411"/>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1" name="Oval 70"/>
            <p:cNvSpPr/>
            <p:nvPr/>
          </p:nvSpPr>
          <p:spPr>
            <a:xfrm>
              <a:off x="9290916" y="5631744"/>
              <a:ext cx="131411" cy="13141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2" name="Oval 71"/>
            <p:cNvSpPr/>
            <p:nvPr/>
          </p:nvSpPr>
          <p:spPr>
            <a:xfrm>
              <a:off x="9475741" y="5631744"/>
              <a:ext cx="131411" cy="131411"/>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73" name="Oval 72"/>
            <p:cNvSpPr/>
            <p:nvPr/>
          </p:nvSpPr>
          <p:spPr>
            <a:xfrm>
              <a:off x="9660567" y="5631744"/>
              <a:ext cx="131411" cy="131411"/>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30" name="Google Shape;24;p4">
            <a:extLst>
              <a:ext uri="{FF2B5EF4-FFF2-40B4-BE49-F238E27FC236}">
                <a16:creationId xmlns:a16="http://schemas.microsoft.com/office/drawing/2014/main" id="{3E5AA77B-13F3-400C-A75E-6D6F1B3D7B79}"/>
              </a:ext>
            </a:extLst>
          </p:cNvPr>
          <p:cNvSpPr txBox="1"/>
          <p:nvPr/>
        </p:nvSpPr>
        <p:spPr>
          <a:xfrm>
            <a:off x="10061435" y="6403891"/>
            <a:ext cx="1494833" cy="328030"/>
          </a:xfrm>
          <a:prstGeom prst="rect">
            <a:avLst/>
          </a:prstGeom>
          <a:noFill/>
          <a:ln>
            <a:noFill/>
          </a:ln>
        </p:spPr>
        <p:txBody>
          <a:bodyPr spcFirstLastPara="1" wrap="square" lIns="91425" tIns="45700" rIns="91425" bIns="45700" anchor="t" anchorCtr="0">
            <a:noAutofit/>
          </a:bodyPr>
          <a:lstStyle/>
          <a:p>
            <a:r>
              <a:rPr lang="en-US" sz="1200" dirty="0">
                <a:sym typeface="Roboto"/>
              </a:rPr>
              <a:t>Strictly Confidential</a:t>
            </a:r>
          </a:p>
        </p:txBody>
      </p:sp>
      <p:pic>
        <p:nvPicPr>
          <p:cNvPr id="3" name="Picture 2">
            <a:extLst>
              <a:ext uri="{FF2B5EF4-FFF2-40B4-BE49-F238E27FC236}">
                <a16:creationId xmlns:a16="http://schemas.microsoft.com/office/drawing/2014/main" id="{5083882B-5DBD-4D3A-8EFD-4A58F1770079}"/>
              </a:ext>
            </a:extLst>
          </p:cNvPr>
          <p:cNvPicPr>
            <a:picLocks noChangeAspect="1"/>
          </p:cNvPicPr>
          <p:nvPr/>
        </p:nvPicPr>
        <p:blipFill>
          <a:blip r:embed="rId2"/>
          <a:stretch>
            <a:fillRect/>
          </a:stretch>
        </p:blipFill>
        <p:spPr>
          <a:xfrm>
            <a:off x="3195078" y="2264359"/>
            <a:ext cx="5968501" cy="3822523"/>
          </a:xfrm>
          <a:prstGeom prst="rect">
            <a:avLst/>
          </a:prstGeom>
        </p:spPr>
      </p:pic>
    </p:spTree>
    <p:extLst>
      <p:ext uri="{BB962C8B-B14F-4D97-AF65-F5344CB8AC3E}">
        <p14:creationId xmlns:p14="http://schemas.microsoft.com/office/powerpoint/2010/main" val="3019729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65"/>
          <p:cNvSpPr txBox="1"/>
          <p:nvPr/>
        </p:nvSpPr>
        <p:spPr>
          <a:xfrm>
            <a:off x="4532941" y="587093"/>
            <a:ext cx="3126177" cy="523220"/>
          </a:xfrm>
          <a:prstGeom prst="rect">
            <a:avLst/>
          </a:prstGeom>
          <a:noFill/>
        </p:spPr>
        <p:txBody>
          <a:bodyPr wrap="none" rtlCol="0">
            <a:spAutoFit/>
          </a:bodyPr>
          <a:lstStyle/>
          <a:p>
            <a:pPr algn="ctr"/>
            <a:r>
              <a:rPr lang="en-ID" sz="2800" dirty="0">
                <a:solidFill>
                  <a:schemeClr val="tx1">
                    <a:lumMod val="65000"/>
                    <a:lumOff val="35000"/>
                  </a:schemeClr>
                </a:solidFill>
                <a:latin typeface="+mj-lt"/>
              </a:rPr>
              <a:t>Graduation Process</a:t>
            </a:r>
          </a:p>
        </p:txBody>
      </p:sp>
      <p:sp>
        <p:nvSpPr>
          <p:cNvPr id="67" name="TextBox 66"/>
          <p:cNvSpPr txBox="1"/>
          <p:nvPr/>
        </p:nvSpPr>
        <p:spPr>
          <a:xfrm>
            <a:off x="3294623" y="1110313"/>
            <a:ext cx="5602817" cy="307777"/>
          </a:xfrm>
          <a:prstGeom prst="rect">
            <a:avLst/>
          </a:prstGeom>
          <a:noFill/>
        </p:spPr>
        <p:txBody>
          <a:bodyPr wrap="none" rtlCol="0">
            <a:spAutoFit/>
          </a:bodyPr>
          <a:lstStyle/>
          <a:p>
            <a:pPr algn="ctr"/>
            <a:r>
              <a:rPr lang="en-US" sz="1400" dirty="0"/>
              <a:t>Companies must follow a 4 Step structure towards “Graduation” out of DIH</a:t>
            </a:r>
          </a:p>
        </p:txBody>
      </p:sp>
      <p:grpSp>
        <p:nvGrpSpPr>
          <p:cNvPr id="68" name="Group 67"/>
          <p:cNvGrpSpPr/>
          <p:nvPr/>
        </p:nvGrpSpPr>
        <p:grpSpPr>
          <a:xfrm>
            <a:off x="5791443" y="1541604"/>
            <a:ext cx="609111" cy="91929"/>
            <a:chOff x="8921264" y="5631744"/>
            <a:chExt cx="870714" cy="131411"/>
          </a:xfrm>
        </p:grpSpPr>
        <p:sp>
          <p:nvSpPr>
            <p:cNvPr id="69" name="Oval 68"/>
            <p:cNvSpPr/>
            <p:nvPr/>
          </p:nvSpPr>
          <p:spPr>
            <a:xfrm>
              <a:off x="8921264" y="5631744"/>
              <a:ext cx="131411" cy="131411"/>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0" name="Oval 69"/>
            <p:cNvSpPr/>
            <p:nvPr/>
          </p:nvSpPr>
          <p:spPr>
            <a:xfrm>
              <a:off x="9106090" y="5631744"/>
              <a:ext cx="131411" cy="131411"/>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1" name="Oval 70"/>
            <p:cNvSpPr/>
            <p:nvPr/>
          </p:nvSpPr>
          <p:spPr>
            <a:xfrm>
              <a:off x="9290916" y="5631744"/>
              <a:ext cx="131411" cy="13141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2" name="Oval 71"/>
            <p:cNvSpPr/>
            <p:nvPr/>
          </p:nvSpPr>
          <p:spPr>
            <a:xfrm>
              <a:off x="9475741" y="5631744"/>
              <a:ext cx="131411" cy="131411"/>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73" name="Oval 72"/>
            <p:cNvSpPr/>
            <p:nvPr/>
          </p:nvSpPr>
          <p:spPr>
            <a:xfrm>
              <a:off x="9660567" y="5631744"/>
              <a:ext cx="131411" cy="131411"/>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78" name="Group 77">
            <a:extLst>
              <a:ext uri="{FF2B5EF4-FFF2-40B4-BE49-F238E27FC236}">
                <a16:creationId xmlns:a16="http://schemas.microsoft.com/office/drawing/2014/main" id="{0B68A4AD-923C-4F02-9498-205908241FF9}"/>
              </a:ext>
            </a:extLst>
          </p:cNvPr>
          <p:cNvGrpSpPr/>
          <p:nvPr/>
        </p:nvGrpSpPr>
        <p:grpSpPr>
          <a:xfrm>
            <a:off x="1056242" y="4154152"/>
            <a:ext cx="10430031" cy="713644"/>
            <a:chOff x="506379" y="2353525"/>
            <a:chExt cx="11179242" cy="713644"/>
          </a:xfrm>
        </p:grpSpPr>
        <p:grpSp>
          <p:nvGrpSpPr>
            <p:cNvPr id="80" name="Group 79">
              <a:extLst>
                <a:ext uri="{FF2B5EF4-FFF2-40B4-BE49-F238E27FC236}">
                  <a16:creationId xmlns:a16="http://schemas.microsoft.com/office/drawing/2014/main" id="{D888D1F5-CB01-4DA1-BD90-8F6F5785C467}"/>
                </a:ext>
              </a:extLst>
            </p:cNvPr>
            <p:cNvGrpSpPr/>
            <p:nvPr/>
          </p:nvGrpSpPr>
          <p:grpSpPr>
            <a:xfrm rot="5400000" flipV="1">
              <a:off x="11047969" y="2429514"/>
              <a:ext cx="713641" cy="561663"/>
              <a:chOff x="5694747" y="6067713"/>
              <a:chExt cx="802507" cy="561663"/>
            </a:xfrm>
          </p:grpSpPr>
          <p:sp>
            <p:nvSpPr>
              <p:cNvPr id="96" name="Freeform 45">
                <a:extLst>
                  <a:ext uri="{FF2B5EF4-FFF2-40B4-BE49-F238E27FC236}">
                    <a16:creationId xmlns:a16="http://schemas.microsoft.com/office/drawing/2014/main" id="{DED4E47E-3699-410F-9629-513C326E7CB9}"/>
                  </a:ext>
                </a:extLst>
              </p:cNvPr>
              <p:cNvSpPr>
                <a:spLocks/>
              </p:cNvSpPr>
              <p:nvPr/>
            </p:nvSpPr>
            <p:spPr bwMode="auto">
              <a:xfrm>
                <a:off x="5694747" y="6067713"/>
                <a:ext cx="349479" cy="375829"/>
              </a:xfrm>
              <a:custGeom>
                <a:avLst/>
                <a:gdLst>
                  <a:gd name="T0" fmla="*/ 244 w 319"/>
                  <a:gd name="T1" fmla="*/ 45 h 344"/>
                  <a:gd name="T2" fmla="*/ 212 w 319"/>
                  <a:gd name="T3" fmla="*/ 48 h 344"/>
                  <a:gd name="T4" fmla="*/ 59 w 319"/>
                  <a:gd name="T5" fmla="*/ 0 h 344"/>
                  <a:gd name="T6" fmla="*/ 0 w 319"/>
                  <a:gd name="T7" fmla="*/ 14 h 344"/>
                  <a:gd name="T8" fmla="*/ 0 w 319"/>
                  <a:gd name="T9" fmla="*/ 17 h 344"/>
                  <a:gd name="T10" fmla="*/ 236 w 319"/>
                  <a:gd name="T11" fmla="*/ 339 h 344"/>
                  <a:gd name="T12" fmla="*/ 270 w 319"/>
                  <a:gd name="T13" fmla="*/ 344 h 344"/>
                  <a:gd name="T14" fmla="*/ 319 w 319"/>
                  <a:gd name="T15" fmla="*/ 333 h 344"/>
                  <a:gd name="T16" fmla="*/ 244 w 319"/>
                  <a:gd name="T17" fmla="*/ 4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9" h="344">
                    <a:moveTo>
                      <a:pt x="244" y="45"/>
                    </a:moveTo>
                    <a:cubicBezTo>
                      <a:pt x="235" y="47"/>
                      <a:pt x="224" y="48"/>
                      <a:pt x="212" y="48"/>
                    </a:cubicBezTo>
                    <a:cubicBezTo>
                      <a:pt x="135" y="48"/>
                      <a:pt x="135" y="0"/>
                      <a:pt x="59" y="0"/>
                    </a:cubicBezTo>
                    <a:cubicBezTo>
                      <a:pt x="32" y="0"/>
                      <a:pt x="14" y="6"/>
                      <a:pt x="0" y="14"/>
                    </a:cubicBezTo>
                    <a:cubicBezTo>
                      <a:pt x="0" y="17"/>
                      <a:pt x="0" y="17"/>
                      <a:pt x="0" y="17"/>
                    </a:cubicBezTo>
                    <a:cubicBezTo>
                      <a:pt x="236" y="339"/>
                      <a:pt x="236" y="339"/>
                      <a:pt x="236" y="339"/>
                    </a:cubicBezTo>
                    <a:cubicBezTo>
                      <a:pt x="246" y="342"/>
                      <a:pt x="258" y="344"/>
                      <a:pt x="270" y="344"/>
                    </a:cubicBezTo>
                    <a:cubicBezTo>
                      <a:pt x="289" y="344"/>
                      <a:pt x="306" y="340"/>
                      <a:pt x="319" y="333"/>
                    </a:cubicBezTo>
                    <a:lnTo>
                      <a:pt x="244" y="45"/>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p>
            </p:txBody>
          </p:sp>
          <p:sp>
            <p:nvSpPr>
              <p:cNvPr id="97" name="Freeform 46">
                <a:extLst>
                  <a:ext uri="{FF2B5EF4-FFF2-40B4-BE49-F238E27FC236}">
                    <a16:creationId xmlns:a16="http://schemas.microsoft.com/office/drawing/2014/main" id="{C3E81A07-8EE9-4DB6-B429-8BD08760AF2B}"/>
                  </a:ext>
                </a:extLst>
              </p:cNvPr>
              <p:cNvSpPr>
                <a:spLocks/>
              </p:cNvSpPr>
              <p:nvPr/>
            </p:nvSpPr>
            <p:spPr bwMode="auto">
              <a:xfrm>
                <a:off x="6147313" y="6067713"/>
                <a:ext cx="349941" cy="375829"/>
              </a:xfrm>
              <a:custGeom>
                <a:avLst/>
                <a:gdLst>
                  <a:gd name="T0" fmla="*/ 260 w 319"/>
                  <a:gd name="T1" fmla="*/ 0 h 344"/>
                  <a:gd name="T2" fmla="*/ 106 w 319"/>
                  <a:gd name="T3" fmla="*/ 48 h 344"/>
                  <a:gd name="T4" fmla="*/ 75 w 319"/>
                  <a:gd name="T5" fmla="*/ 45 h 344"/>
                  <a:gd name="T6" fmla="*/ 0 w 319"/>
                  <a:gd name="T7" fmla="*/ 332 h 344"/>
                  <a:gd name="T8" fmla="*/ 49 w 319"/>
                  <a:gd name="T9" fmla="*/ 344 h 344"/>
                  <a:gd name="T10" fmla="*/ 82 w 319"/>
                  <a:gd name="T11" fmla="*/ 339 h 344"/>
                  <a:gd name="T12" fmla="*/ 319 w 319"/>
                  <a:gd name="T13" fmla="*/ 17 h 344"/>
                  <a:gd name="T14" fmla="*/ 319 w 319"/>
                  <a:gd name="T15" fmla="*/ 12 h 344"/>
                  <a:gd name="T16" fmla="*/ 260 w 319"/>
                  <a:gd name="T1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9" h="344">
                    <a:moveTo>
                      <a:pt x="260" y="0"/>
                    </a:moveTo>
                    <a:cubicBezTo>
                      <a:pt x="183" y="0"/>
                      <a:pt x="183" y="48"/>
                      <a:pt x="106" y="48"/>
                    </a:cubicBezTo>
                    <a:cubicBezTo>
                      <a:pt x="94" y="48"/>
                      <a:pt x="84" y="47"/>
                      <a:pt x="75" y="45"/>
                    </a:cubicBezTo>
                    <a:cubicBezTo>
                      <a:pt x="0" y="332"/>
                      <a:pt x="0" y="332"/>
                      <a:pt x="0" y="332"/>
                    </a:cubicBezTo>
                    <a:cubicBezTo>
                      <a:pt x="12" y="339"/>
                      <a:pt x="30" y="344"/>
                      <a:pt x="49" y="344"/>
                    </a:cubicBezTo>
                    <a:cubicBezTo>
                      <a:pt x="61" y="344"/>
                      <a:pt x="72" y="342"/>
                      <a:pt x="82" y="339"/>
                    </a:cubicBezTo>
                    <a:cubicBezTo>
                      <a:pt x="319" y="17"/>
                      <a:pt x="319" y="17"/>
                      <a:pt x="319" y="17"/>
                    </a:cubicBezTo>
                    <a:cubicBezTo>
                      <a:pt x="319" y="12"/>
                      <a:pt x="319" y="12"/>
                      <a:pt x="319" y="12"/>
                    </a:cubicBezTo>
                    <a:cubicBezTo>
                      <a:pt x="304" y="5"/>
                      <a:pt x="287" y="0"/>
                      <a:pt x="260" y="0"/>
                    </a:cubicBezTo>
                    <a:close/>
                  </a:path>
                </a:pathLst>
              </a:custGeom>
              <a:solidFill>
                <a:srgbClr val="A6A8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p>
            </p:txBody>
          </p:sp>
          <p:sp>
            <p:nvSpPr>
              <p:cNvPr id="98" name="Freeform 47">
                <a:extLst>
                  <a:ext uri="{FF2B5EF4-FFF2-40B4-BE49-F238E27FC236}">
                    <a16:creationId xmlns:a16="http://schemas.microsoft.com/office/drawing/2014/main" id="{52E0AB7E-2B54-473E-8CB8-D60EDD1D0991}"/>
                  </a:ext>
                </a:extLst>
              </p:cNvPr>
              <p:cNvSpPr>
                <a:spLocks/>
              </p:cNvSpPr>
              <p:nvPr/>
            </p:nvSpPr>
            <p:spPr bwMode="auto">
              <a:xfrm>
                <a:off x="5961941" y="6067713"/>
                <a:ext cx="267656" cy="375829"/>
              </a:xfrm>
              <a:custGeom>
                <a:avLst/>
                <a:gdLst>
                  <a:gd name="T0" fmla="*/ 0 w 244"/>
                  <a:gd name="T1" fmla="*/ 45 h 344"/>
                  <a:gd name="T2" fmla="*/ 75 w 244"/>
                  <a:gd name="T3" fmla="*/ 333 h 344"/>
                  <a:gd name="T4" fmla="*/ 75 w 244"/>
                  <a:gd name="T5" fmla="*/ 333 h 344"/>
                  <a:gd name="T6" fmla="*/ 122 w 244"/>
                  <a:gd name="T7" fmla="*/ 344 h 344"/>
                  <a:gd name="T8" fmla="*/ 169 w 244"/>
                  <a:gd name="T9" fmla="*/ 332 h 344"/>
                  <a:gd name="T10" fmla="*/ 169 w 244"/>
                  <a:gd name="T11" fmla="*/ 332 h 344"/>
                  <a:gd name="T12" fmla="*/ 244 w 244"/>
                  <a:gd name="T13" fmla="*/ 45 h 344"/>
                  <a:gd name="T14" fmla="*/ 122 w 244"/>
                  <a:gd name="T15" fmla="*/ 0 h 344"/>
                  <a:gd name="T16" fmla="*/ 0 w 244"/>
                  <a:gd name="T17" fmla="*/ 4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344">
                    <a:moveTo>
                      <a:pt x="0" y="45"/>
                    </a:moveTo>
                    <a:cubicBezTo>
                      <a:pt x="75" y="333"/>
                      <a:pt x="75" y="333"/>
                      <a:pt x="75" y="333"/>
                    </a:cubicBezTo>
                    <a:cubicBezTo>
                      <a:pt x="75" y="333"/>
                      <a:pt x="75" y="333"/>
                      <a:pt x="75" y="333"/>
                    </a:cubicBezTo>
                    <a:cubicBezTo>
                      <a:pt x="87" y="340"/>
                      <a:pt x="103" y="344"/>
                      <a:pt x="122" y="344"/>
                    </a:cubicBezTo>
                    <a:cubicBezTo>
                      <a:pt x="140" y="344"/>
                      <a:pt x="157" y="339"/>
                      <a:pt x="169" y="332"/>
                    </a:cubicBezTo>
                    <a:cubicBezTo>
                      <a:pt x="169" y="332"/>
                      <a:pt x="169" y="332"/>
                      <a:pt x="169" y="332"/>
                    </a:cubicBezTo>
                    <a:cubicBezTo>
                      <a:pt x="244" y="45"/>
                      <a:pt x="244" y="45"/>
                      <a:pt x="244" y="45"/>
                    </a:cubicBezTo>
                    <a:cubicBezTo>
                      <a:pt x="197" y="34"/>
                      <a:pt x="186" y="0"/>
                      <a:pt x="122" y="0"/>
                    </a:cubicBezTo>
                    <a:cubicBezTo>
                      <a:pt x="57" y="0"/>
                      <a:pt x="47" y="34"/>
                      <a:pt x="0" y="45"/>
                    </a:cubicBez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p>
            </p:txBody>
          </p:sp>
          <p:sp>
            <p:nvSpPr>
              <p:cNvPr id="100" name="Freeform 48">
                <a:extLst>
                  <a:ext uri="{FF2B5EF4-FFF2-40B4-BE49-F238E27FC236}">
                    <a16:creationId xmlns:a16="http://schemas.microsoft.com/office/drawing/2014/main" id="{515131C6-ABD8-4085-A06B-A88FBAE31F84}"/>
                  </a:ext>
                </a:extLst>
              </p:cNvPr>
              <p:cNvSpPr>
                <a:spLocks/>
              </p:cNvSpPr>
              <p:nvPr/>
            </p:nvSpPr>
            <p:spPr bwMode="auto">
              <a:xfrm>
                <a:off x="6096001" y="6430598"/>
                <a:ext cx="141456" cy="198778"/>
              </a:xfrm>
              <a:custGeom>
                <a:avLst/>
                <a:gdLst>
                  <a:gd name="T0" fmla="*/ 47 w 129"/>
                  <a:gd name="T1" fmla="*/ 0 h 182"/>
                  <a:gd name="T2" fmla="*/ 0 w 129"/>
                  <a:gd name="T3" fmla="*/ 182 h 182"/>
                  <a:gd name="T4" fmla="*/ 129 w 129"/>
                  <a:gd name="T5" fmla="*/ 7 h 182"/>
                  <a:gd name="T6" fmla="*/ 96 w 129"/>
                  <a:gd name="T7" fmla="*/ 12 h 182"/>
                  <a:gd name="T8" fmla="*/ 47 w 129"/>
                  <a:gd name="T9" fmla="*/ 0 h 182"/>
                </a:gdLst>
                <a:ahLst/>
                <a:cxnLst>
                  <a:cxn ang="0">
                    <a:pos x="T0" y="T1"/>
                  </a:cxn>
                  <a:cxn ang="0">
                    <a:pos x="T2" y="T3"/>
                  </a:cxn>
                  <a:cxn ang="0">
                    <a:pos x="T4" y="T5"/>
                  </a:cxn>
                  <a:cxn ang="0">
                    <a:pos x="T6" y="T7"/>
                  </a:cxn>
                  <a:cxn ang="0">
                    <a:pos x="T8" y="T9"/>
                  </a:cxn>
                </a:cxnLst>
                <a:rect l="0" t="0" r="r" b="b"/>
                <a:pathLst>
                  <a:path w="129" h="182">
                    <a:moveTo>
                      <a:pt x="47" y="0"/>
                    </a:moveTo>
                    <a:cubicBezTo>
                      <a:pt x="0" y="182"/>
                      <a:pt x="0" y="182"/>
                      <a:pt x="0" y="182"/>
                    </a:cubicBezTo>
                    <a:cubicBezTo>
                      <a:pt x="129" y="7"/>
                      <a:pt x="129" y="7"/>
                      <a:pt x="129" y="7"/>
                    </a:cubicBezTo>
                    <a:cubicBezTo>
                      <a:pt x="119" y="10"/>
                      <a:pt x="108" y="12"/>
                      <a:pt x="96" y="12"/>
                    </a:cubicBezTo>
                    <a:cubicBezTo>
                      <a:pt x="77" y="12"/>
                      <a:pt x="59" y="7"/>
                      <a:pt x="47" y="0"/>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p>
            </p:txBody>
          </p:sp>
          <p:sp>
            <p:nvSpPr>
              <p:cNvPr id="101" name="Freeform 49">
                <a:extLst>
                  <a:ext uri="{FF2B5EF4-FFF2-40B4-BE49-F238E27FC236}">
                    <a16:creationId xmlns:a16="http://schemas.microsoft.com/office/drawing/2014/main" id="{84C79A76-6CDE-4FA7-B0AD-156727547253}"/>
                  </a:ext>
                </a:extLst>
              </p:cNvPr>
              <p:cNvSpPr>
                <a:spLocks/>
              </p:cNvSpPr>
              <p:nvPr/>
            </p:nvSpPr>
            <p:spPr bwMode="auto">
              <a:xfrm>
                <a:off x="5953158" y="6431523"/>
                <a:ext cx="142843" cy="197853"/>
              </a:xfrm>
              <a:custGeom>
                <a:avLst/>
                <a:gdLst>
                  <a:gd name="T0" fmla="*/ 83 w 130"/>
                  <a:gd name="T1" fmla="*/ 0 h 181"/>
                  <a:gd name="T2" fmla="*/ 34 w 130"/>
                  <a:gd name="T3" fmla="*/ 11 h 181"/>
                  <a:gd name="T4" fmla="*/ 0 w 130"/>
                  <a:gd name="T5" fmla="*/ 6 h 181"/>
                  <a:gd name="T6" fmla="*/ 130 w 130"/>
                  <a:gd name="T7" fmla="*/ 181 h 181"/>
                  <a:gd name="T8" fmla="*/ 83 w 130"/>
                  <a:gd name="T9" fmla="*/ 0 h 181"/>
                </a:gdLst>
                <a:ahLst/>
                <a:cxnLst>
                  <a:cxn ang="0">
                    <a:pos x="T0" y="T1"/>
                  </a:cxn>
                  <a:cxn ang="0">
                    <a:pos x="T2" y="T3"/>
                  </a:cxn>
                  <a:cxn ang="0">
                    <a:pos x="T4" y="T5"/>
                  </a:cxn>
                  <a:cxn ang="0">
                    <a:pos x="T6" y="T7"/>
                  </a:cxn>
                  <a:cxn ang="0">
                    <a:pos x="T8" y="T9"/>
                  </a:cxn>
                </a:cxnLst>
                <a:rect l="0" t="0" r="r" b="b"/>
                <a:pathLst>
                  <a:path w="130" h="181">
                    <a:moveTo>
                      <a:pt x="83" y="0"/>
                    </a:moveTo>
                    <a:cubicBezTo>
                      <a:pt x="70" y="7"/>
                      <a:pt x="53" y="11"/>
                      <a:pt x="34" y="11"/>
                    </a:cubicBezTo>
                    <a:cubicBezTo>
                      <a:pt x="22" y="11"/>
                      <a:pt x="10" y="9"/>
                      <a:pt x="0" y="6"/>
                    </a:cubicBezTo>
                    <a:cubicBezTo>
                      <a:pt x="130" y="181"/>
                      <a:pt x="130" y="181"/>
                      <a:pt x="130" y="181"/>
                    </a:cubicBezTo>
                    <a:lnTo>
                      <a:pt x="83"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p>
            </p:txBody>
          </p:sp>
          <p:sp>
            <p:nvSpPr>
              <p:cNvPr id="102" name="Freeform 50">
                <a:extLst>
                  <a:ext uri="{FF2B5EF4-FFF2-40B4-BE49-F238E27FC236}">
                    <a16:creationId xmlns:a16="http://schemas.microsoft.com/office/drawing/2014/main" id="{76ED9D0E-9066-40EF-9E5E-61E5EE6DC446}"/>
                  </a:ext>
                </a:extLst>
              </p:cNvPr>
              <p:cNvSpPr>
                <a:spLocks/>
              </p:cNvSpPr>
              <p:nvPr/>
            </p:nvSpPr>
            <p:spPr bwMode="auto">
              <a:xfrm>
                <a:off x="6044226" y="6430598"/>
                <a:ext cx="103087" cy="198778"/>
              </a:xfrm>
              <a:custGeom>
                <a:avLst/>
                <a:gdLst>
                  <a:gd name="T0" fmla="*/ 47 w 94"/>
                  <a:gd name="T1" fmla="*/ 12 h 182"/>
                  <a:gd name="T2" fmla="*/ 0 w 94"/>
                  <a:gd name="T3" fmla="*/ 1 h 182"/>
                  <a:gd name="T4" fmla="*/ 0 w 94"/>
                  <a:gd name="T5" fmla="*/ 1 h 182"/>
                  <a:gd name="T6" fmla="*/ 47 w 94"/>
                  <a:gd name="T7" fmla="*/ 182 h 182"/>
                  <a:gd name="T8" fmla="*/ 94 w 94"/>
                  <a:gd name="T9" fmla="*/ 0 h 182"/>
                  <a:gd name="T10" fmla="*/ 94 w 94"/>
                  <a:gd name="T11" fmla="*/ 0 h 182"/>
                  <a:gd name="T12" fmla="*/ 47 w 94"/>
                  <a:gd name="T13" fmla="*/ 12 h 182"/>
                </a:gdLst>
                <a:ahLst/>
                <a:cxnLst>
                  <a:cxn ang="0">
                    <a:pos x="T0" y="T1"/>
                  </a:cxn>
                  <a:cxn ang="0">
                    <a:pos x="T2" y="T3"/>
                  </a:cxn>
                  <a:cxn ang="0">
                    <a:pos x="T4" y="T5"/>
                  </a:cxn>
                  <a:cxn ang="0">
                    <a:pos x="T6" y="T7"/>
                  </a:cxn>
                  <a:cxn ang="0">
                    <a:pos x="T8" y="T9"/>
                  </a:cxn>
                  <a:cxn ang="0">
                    <a:pos x="T10" y="T11"/>
                  </a:cxn>
                  <a:cxn ang="0">
                    <a:pos x="T12" y="T13"/>
                  </a:cxn>
                </a:cxnLst>
                <a:rect l="0" t="0" r="r" b="b"/>
                <a:pathLst>
                  <a:path w="94" h="182">
                    <a:moveTo>
                      <a:pt x="47" y="12"/>
                    </a:moveTo>
                    <a:cubicBezTo>
                      <a:pt x="28" y="12"/>
                      <a:pt x="12" y="8"/>
                      <a:pt x="0" y="1"/>
                    </a:cubicBezTo>
                    <a:cubicBezTo>
                      <a:pt x="0" y="1"/>
                      <a:pt x="0" y="1"/>
                      <a:pt x="0" y="1"/>
                    </a:cubicBezTo>
                    <a:cubicBezTo>
                      <a:pt x="47" y="182"/>
                      <a:pt x="47" y="182"/>
                      <a:pt x="47" y="182"/>
                    </a:cubicBezTo>
                    <a:cubicBezTo>
                      <a:pt x="94" y="0"/>
                      <a:pt x="94" y="0"/>
                      <a:pt x="94" y="0"/>
                    </a:cubicBezTo>
                    <a:cubicBezTo>
                      <a:pt x="94" y="0"/>
                      <a:pt x="94" y="0"/>
                      <a:pt x="94" y="0"/>
                    </a:cubicBezTo>
                    <a:cubicBezTo>
                      <a:pt x="82" y="7"/>
                      <a:pt x="65" y="12"/>
                      <a:pt x="47" y="12"/>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p>
            </p:txBody>
          </p:sp>
        </p:grpSp>
        <p:sp>
          <p:nvSpPr>
            <p:cNvPr id="90" name="Freeform 39">
              <a:extLst>
                <a:ext uri="{FF2B5EF4-FFF2-40B4-BE49-F238E27FC236}">
                  <a16:creationId xmlns:a16="http://schemas.microsoft.com/office/drawing/2014/main" id="{95163E8C-A912-493F-9BDB-BDE782D88AF3}"/>
                </a:ext>
              </a:extLst>
            </p:cNvPr>
            <p:cNvSpPr>
              <a:spLocks noChangeArrowheads="1"/>
            </p:cNvSpPr>
            <p:nvPr/>
          </p:nvSpPr>
          <p:spPr bwMode="auto">
            <a:xfrm rot="5400000" flipV="1">
              <a:off x="10230206" y="2120717"/>
              <a:ext cx="713641" cy="1179260"/>
            </a:xfrm>
            <a:custGeom>
              <a:avLst/>
              <a:gdLst>
                <a:gd name="connsiteX0" fmla="*/ 0 w 802507"/>
                <a:gd name="connsiteY0" fmla="*/ 0 h 1179260"/>
                <a:gd name="connsiteX1" fmla="*/ 16628 w 802507"/>
                <a:gd name="connsiteY1" fmla="*/ 0 h 1179260"/>
                <a:gd name="connsiteX2" fmla="*/ 763468 w 802507"/>
                <a:gd name="connsiteY2" fmla="*/ 0 h 1179260"/>
                <a:gd name="connsiteX3" fmla="*/ 802507 w 802507"/>
                <a:gd name="connsiteY3" fmla="*/ 0 h 1179260"/>
                <a:gd name="connsiteX4" fmla="*/ 802507 w 802507"/>
                <a:gd name="connsiteY4" fmla="*/ 1139915 h 1179260"/>
                <a:gd name="connsiteX5" fmla="*/ 737787 w 802507"/>
                <a:gd name="connsiteY5" fmla="*/ 1126800 h 1179260"/>
                <a:gd name="connsiteX6" fmla="*/ 568857 w 802507"/>
                <a:gd name="connsiteY6" fmla="*/ 1179260 h 1179260"/>
                <a:gd name="connsiteX7" fmla="*/ 534851 w 802507"/>
                <a:gd name="connsiteY7" fmla="*/ 1175981 h 1179260"/>
                <a:gd name="connsiteX8" fmla="*/ 534850 w 802507"/>
                <a:gd name="connsiteY8" fmla="*/ 1176024 h 1179260"/>
                <a:gd name="connsiteX9" fmla="*/ 401022 w 802507"/>
                <a:gd name="connsiteY9" fmla="*/ 1126841 h 1179260"/>
                <a:gd name="connsiteX10" fmla="*/ 267194 w 802507"/>
                <a:gd name="connsiteY10" fmla="*/ 1176024 h 1179260"/>
                <a:gd name="connsiteX11" fmla="*/ 267194 w 802507"/>
                <a:gd name="connsiteY11" fmla="*/ 1175981 h 1179260"/>
                <a:gd name="connsiteX12" fmla="*/ 232152 w 802507"/>
                <a:gd name="connsiteY12" fmla="*/ 1179260 h 1179260"/>
                <a:gd name="connsiteX13" fmla="*/ 64609 w 802507"/>
                <a:gd name="connsiteY13" fmla="*/ 1126800 h 1179260"/>
                <a:gd name="connsiteX14" fmla="*/ 0 w 802507"/>
                <a:gd name="connsiteY14" fmla="*/ 1142101 h 1179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2507" h="1179260">
                  <a:moveTo>
                    <a:pt x="0" y="0"/>
                  </a:moveTo>
                  <a:lnTo>
                    <a:pt x="16628" y="0"/>
                  </a:lnTo>
                  <a:cubicBezTo>
                    <a:pt x="135059" y="0"/>
                    <a:pt x="355002" y="0"/>
                    <a:pt x="763468" y="0"/>
                  </a:cubicBezTo>
                  <a:lnTo>
                    <a:pt x="802507" y="0"/>
                  </a:lnTo>
                  <a:lnTo>
                    <a:pt x="802507" y="1139915"/>
                  </a:lnTo>
                  <a:cubicBezTo>
                    <a:pt x="786053" y="1132265"/>
                    <a:pt x="767405" y="1126800"/>
                    <a:pt x="737787" y="1126800"/>
                  </a:cubicBezTo>
                  <a:cubicBezTo>
                    <a:pt x="653322" y="1126800"/>
                    <a:pt x="653322" y="1179260"/>
                    <a:pt x="568857" y="1179260"/>
                  </a:cubicBezTo>
                  <a:cubicBezTo>
                    <a:pt x="555693" y="1179260"/>
                    <a:pt x="544724" y="1178167"/>
                    <a:pt x="534851" y="1175981"/>
                  </a:cubicBezTo>
                  <a:cubicBezTo>
                    <a:pt x="534851" y="1175995"/>
                    <a:pt x="534850" y="1176010"/>
                    <a:pt x="534850" y="1176024"/>
                  </a:cubicBezTo>
                  <a:cubicBezTo>
                    <a:pt x="483294" y="1164002"/>
                    <a:pt x="471227" y="1126841"/>
                    <a:pt x="401022" y="1126841"/>
                  </a:cubicBezTo>
                  <a:cubicBezTo>
                    <a:pt x="329720" y="1126841"/>
                    <a:pt x="318751" y="1164002"/>
                    <a:pt x="267194" y="1176024"/>
                  </a:cubicBezTo>
                  <a:lnTo>
                    <a:pt x="267194" y="1175981"/>
                  </a:lnTo>
                  <a:cubicBezTo>
                    <a:pt x="257339" y="1178167"/>
                    <a:pt x="245293" y="1179260"/>
                    <a:pt x="232152" y="1179260"/>
                  </a:cubicBezTo>
                  <a:cubicBezTo>
                    <a:pt x="147833" y="1179260"/>
                    <a:pt x="147833" y="1126800"/>
                    <a:pt x="64609" y="1126800"/>
                  </a:cubicBezTo>
                  <a:cubicBezTo>
                    <a:pt x="35042" y="1126800"/>
                    <a:pt x="15331" y="1133358"/>
                    <a:pt x="0" y="1142101"/>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noAutofit/>
            </a:bodyPr>
            <a:lstStyle/>
            <a:p>
              <a:endParaRPr lang="en-US" sz="1351"/>
            </a:p>
          </p:txBody>
        </p:sp>
        <p:sp>
          <p:nvSpPr>
            <p:cNvPr id="91" name="Freeform 40">
              <a:extLst>
                <a:ext uri="{FF2B5EF4-FFF2-40B4-BE49-F238E27FC236}">
                  <a16:creationId xmlns:a16="http://schemas.microsoft.com/office/drawing/2014/main" id="{C17BC316-9B2A-462F-806A-9D949729B6AB}"/>
                </a:ext>
              </a:extLst>
            </p:cNvPr>
            <p:cNvSpPr>
              <a:spLocks/>
            </p:cNvSpPr>
            <p:nvPr/>
          </p:nvSpPr>
          <p:spPr bwMode="auto">
            <a:xfrm rot="5400000" flipV="1">
              <a:off x="10468018" y="2358529"/>
              <a:ext cx="238017" cy="1179260"/>
            </a:xfrm>
            <a:custGeom>
              <a:avLst/>
              <a:gdLst>
                <a:gd name="T0" fmla="*/ 0 w 244"/>
                <a:gd name="T1" fmla="*/ 0 h 1079"/>
                <a:gd name="T2" fmla="*/ 0 w 244"/>
                <a:gd name="T3" fmla="*/ 1076 h 1079"/>
                <a:gd name="T4" fmla="*/ 31 w 244"/>
                <a:gd name="T5" fmla="*/ 1079 h 1079"/>
                <a:gd name="T6" fmla="*/ 185 w 244"/>
                <a:gd name="T7" fmla="*/ 1031 h 1079"/>
                <a:gd name="T8" fmla="*/ 244 w 244"/>
                <a:gd name="T9" fmla="*/ 1043 h 1079"/>
                <a:gd name="T10" fmla="*/ 244 w 244"/>
                <a:gd name="T11" fmla="*/ 0 h 1079"/>
                <a:gd name="T12" fmla="*/ 0 w 244"/>
                <a:gd name="T13" fmla="*/ 0 h 1079"/>
              </a:gdLst>
              <a:ahLst/>
              <a:cxnLst>
                <a:cxn ang="0">
                  <a:pos x="T0" y="T1"/>
                </a:cxn>
                <a:cxn ang="0">
                  <a:pos x="T2" y="T3"/>
                </a:cxn>
                <a:cxn ang="0">
                  <a:pos x="T4" y="T5"/>
                </a:cxn>
                <a:cxn ang="0">
                  <a:pos x="T6" y="T7"/>
                </a:cxn>
                <a:cxn ang="0">
                  <a:pos x="T8" y="T9"/>
                </a:cxn>
                <a:cxn ang="0">
                  <a:pos x="T10" y="T11"/>
                </a:cxn>
                <a:cxn ang="0">
                  <a:pos x="T12" y="T13"/>
                </a:cxn>
              </a:cxnLst>
              <a:rect l="0" t="0" r="r" b="b"/>
              <a:pathLst>
                <a:path w="244" h="1079">
                  <a:moveTo>
                    <a:pt x="0" y="0"/>
                  </a:moveTo>
                  <a:cubicBezTo>
                    <a:pt x="0" y="1076"/>
                    <a:pt x="0" y="1076"/>
                    <a:pt x="0" y="1076"/>
                  </a:cubicBezTo>
                  <a:cubicBezTo>
                    <a:pt x="9" y="1078"/>
                    <a:pt x="19" y="1079"/>
                    <a:pt x="31" y="1079"/>
                  </a:cubicBezTo>
                  <a:cubicBezTo>
                    <a:pt x="108" y="1079"/>
                    <a:pt x="108" y="1031"/>
                    <a:pt x="185" y="1031"/>
                  </a:cubicBezTo>
                  <a:cubicBezTo>
                    <a:pt x="212" y="1031"/>
                    <a:pt x="229" y="1036"/>
                    <a:pt x="244" y="1043"/>
                  </a:cubicBezTo>
                  <a:cubicBezTo>
                    <a:pt x="244" y="0"/>
                    <a:pt x="244" y="0"/>
                    <a:pt x="244" y="0"/>
                  </a:cubicBezTo>
                  <a:lnTo>
                    <a:pt x="0"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p>
          </p:txBody>
        </p:sp>
        <p:sp>
          <p:nvSpPr>
            <p:cNvPr id="92" name="Freeform 41">
              <a:extLst>
                <a:ext uri="{FF2B5EF4-FFF2-40B4-BE49-F238E27FC236}">
                  <a16:creationId xmlns:a16="http://schemas.microsoft.com/office/drawing/2014/main" id="{52F998C4-E45B-49E7-B0F3-D75F86C0D241}"/>
                </a:ext>
              </a:extLst>
            </p:cNvPr>
            <p:cNvSpPr>
              <a:spLocks/>
            </p:cNvSpPr>
            <p:nvPr/>
          </p:nvSpPr>
          <p:spPr bwMode="auto">
            <a:xfrm rot="5400000" flipV="1">
              <a:off x="10466400" y="2122129"/>
              <a:ext cx="238017" cy="1176024"/>
            </a:xfrm>
            <a:custGeom>
              <a:avLst/>
              <a:gdLst>
                <a:gd name="T0" fmla="*/ 244 w 244"/>
                <a:gd name="T1" fmla="*/ 0 h 1076"/>
                <a:gd name="T2" fmla="*/ 0 w 244"/>
                <a:gd name="T3" fmla="*/ 0 h 1076"/>
                <a:gd name="T4" fmla="*/ 0 w 244"/>
                <a:gd name="T5" fmla="*/ 1076 h 1076"/>
                <a:gd name="T6" fmla="*/ 122 w 244"/>
                <a:gd name="T7" fmla="*/ 1031 h 1076"/>
                <a:gd name="T8" fmla="*/ 244 w 244"/>
                <a:gd name="T9" fmla="*/ 1076 h 1076"/>
                <a:gd name="T10" fmla="*/ 244 w 244"/>
                <a:gd name="T11" fmla="*/ 0 h 1076"/>
              </a:gdLst>
              <a:ahLst/>
              <a:cxnLst>
                <a:cxn ang="0">
                  <a:pos x="T0" y="T1"/>
                </a:cxn>
                <a:cxn ang="0">
                  <a:pos x="T2" y="T3"/>
                </a:cxn>
                <a:cxn ang="0">
                  <a:pos x="T4" y="T5"/>
                </a:cxn>
                <a:cxn ang="0">
                  <a:pos x="T6" y="T7"/>
                </a:cxn>
                <a:cxn ang="0">
                  <a:pos x="T8" y="T9"/>
                </a:cxn>
                <a:cxn ang="0">
                  <a:pos x="T10" y="T11"/>
                </a:cxn>
              </a:cxnLst>
              <a:rect l="0" t="0" r="r" b="b"/>
              <a:pathLst>
                <a:path w="244" h="1076">
                  <a:moveTo>
                    <a:pt x="244" y="0"/>
                  </a:moveTo>
                  <a:cubicBezTo>
                    <a:pt x="0" y="0"/>
                    <a:pt x="0" y="0"/>
                    <a:pt x="0" y="0"/>
                  </a:cubicBezTo>
                  <a:cubicBezTo>
                    <a:pt x="0" y="1076"/>
                    <a:pt x="0" y="1076"/>
                    <a:pt x="0" y="1076"/>
                  </a:cubicBezTo>
                  <a:cubicBezTo>
                    <a:pt x="47" y="1065"/>
                    <a:pt x="57" y="1031"/>
                    <a:pt x="122" y="1031"/>
                  </a:cubicBezTo>
                  <a:cubicBezTo>
                    <a:pt x="186" y="1031"/>
                    <a:pt x="197" y="1065"/>
                    <a:pt x="244" y="1076"/>
                  </a:cubicBezTo>
                  <a:lnTo>
                    <a:pt x="244"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p>
          </p:txBody>
        </p:sp>
        <p:sp>
          <p:nvSpPr>
            <p:cNvPr id="93" name="Freeform 42">
              <a:extLst>
                <a:ext uri="{FF2B5EF4-FFF2-40B4-BE49-F238E27FC236}">
                  <a16:creationId xmlns:a16="http://schemas.microsoft.com/office/drawing/2014/main" id="{468C138E-56E1-4027-85B9-F91F0F674620}"/>
                </a:ext>
              </a:extLst>
            </p:cNvPr>
            <p:cNvSpPr>
              <a:spLocks noChangeArrowheads="1"/>
            </p:cNvSpPr>
            <p:nvPr/>
          </p:nvSpPr>
          <p:spPr bwMode="auto">
            <a:xfrm rot="5400000" flipV="1">
              <a:off x="4895070" y="-2035160"/>
              <a:ext cx="713641" cy="9491017"/>
            </a:xfrm>
            <a:custGeom>
              <a:avLst/>
              <a:gdLst>
                <a:gd name="connsiteX0" fmla="*/ 0 w 802507"/>
                <a:gd name="connsiteY0" fmla="*/ 0 h 1137193"/>
                <a:gd name="connsiteX1" fmla="*/ 802507 w 802507"/>
                <a:gd name="connsiteY1" fmla="*/ 0 h 1137193"/>
                <a:gd name="connsiteX2" fmla="*/ 802507 w 802507"/>
                <a:gd name="connsiteY2" fmla="*/ 1137193 h 1137193"/>
                <a:gd name="connsiteX3" fmla="*/ 0 w 802507"/>
                <a:gd name="connsiteY3" fmla="*/ 1137193 h 1137193"/>
              </a:gdLst>
              <a:ahLst/>
              <a:cxnLst>
                <a:cxn ang="0">
                  <a:pos x="connsiteX0" y="connsiteY0"/>
                </a:cxn>
                <a:cxn ang="0">
                  <a:pos x="connsiteX1" y="connsiteY1"/>
                </a:cxn>
                <a:cxn ang="0">
                  <a:pos x="connsiteX2" y="connsiteY2"/>
                </a:cxn>
                <a:cxn ang="0">
                  <a:pos x="connsiteX3" y="connsiteY3"/>
                </a:cxn>
              </a:cxnLst>
              <a:rect l="l" t="t" r="r" b="b"/>
              <a:pathLst>
                <a:path w="802507" h="1137193">
                  <a:moveTo>
                    <a:pt x="0" y="0"/>
                  </a:moveTo>
                  <a:lnTo>
                    <a:pt x="802507" y="0"/>
                  </a:lnTo>
                  <a:lnTo>
                    <a:pt x="802507" y="1137193"/>
                  </a:lnTo>
                  <a:lnTo>
                    <a:pt x="0" y="1137193"/>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noAutofit/>
            </a:bodyPr>
            <a:lstStyle/>
            <a:p>
              <a:endParaRPr lang="en-US" sz="1351"/>
            </a:p>
          </p:txBody>
        </p:sp>
        <p:sp>
          <p:nvSpPr>
            <p:cNvPr id="94" name="Rectangle 93">
              <a:extLst>
                <a:ext uri="{FF2B5EF4-FFF2-40B4-BE49-F238E27FC236}">
                  <a16:creationId xmlns:a16="http://schemas.microsoft.com/office/drawing/2014/main" id="{6F3C4A06-98AF-4FFC-A504-EE4B67F94F46}"/>
                </a:ext>
              </a:extLst>
            </p:cNvPr>
            <p:cNvSpPr>
              <a:spLocks noChangeArrowheads="1"/>
            </p:cNvSpPr>
            <p:nvPr/>
          </p:nvSpPr>
          <p:spPr bwMode="auto">
            <a:xfrm rot="5400000" flipV="1">
              <a:off x="5132883" y="-1797354"/>
              <a:ext cx="238017" cy="9491025"/>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1"/>
            </a:p>
          </p:txBody>
        </p:sp>
        <p:sp>
          <p:nvSpPr>
            <p:cNvPr id="95" name="Rectangle 94">
              <a:extLst>
                <a:ext uri="{FF2B5EF4-FFF2-40B4-BE49-F238E27FC236}">
                  <a16:creationId xmlns:a16="http://schemas.microsoft.com/office/drawing/2014/main" id="{4D0D901F-0E83-47DC-A99C-A11AB588655A}"/>
                </a:ext>
              </a:extLst>
            </p:cNvPr>
            <p:cNvSpPr>
              <a:spLocks noChangeArrowheads="1"/>
            </p:cNvSpPr>
            <p:nvPr/>
          </p:nvSpPr>
          <p:spPr bwMode="auto">
            <a:xfrm rot="5400000" flipV="1">
              <a:off x="5132883" y="-2035369"/>
              <a:ext cx="238017" cy="94910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1"/>
            </a:p>
          </p:txBody>
        </p:sp>
      </p:grpSp>
      <p:grpSp>
        <p:nvGrpSpPr>
          <p:cNvPr id="104" name="Group 103">
            <a:extLst>
              <a:ext uri="{FF2B5EF4-FFF2-40B4-BE49-F238E27FC236}">
                <a16:creationId xmlns:a16="http://schemas.microsoft.com/office/drawing/2014/main" id="{9FA80D45-060B-4105-BDA8-036683E20C03}"/>
              </a:ext>
            </a:extLst>
          </p:cNvPr>
          <p:cNvGrpSpPr/>
          <p:nvPr/>
        </p:nvGrpSpPr>
        <p:grpSpPr>
          <a:xfrm>
            <a:off x="1745396" y="3952148"/>
            <a:ext cx="1628263" cy="1115267"/>
            <a:chOff x="1238672" y="2215209"/>
            <a:chExt cx="1628262" cy="1115266"/>
          </a:xfrm>
        </p:grpSpPr>
        <p:sp>
          <p:nvSpPr>
            <p:cNvPr id="105" name="Freeform 5">
              <a:extLst>
                <a:ext uri="{FF2B5EF4-FFF2-40B4-BE49-F238E27FC236}">
                  <a16:creationId xmlns:a16="http://schemas.microsoft.com/office/drawing/2014/main" id="{1F3BD440-8F3B-477D-8B7E-3D141C397A47}"/>
                </a:ext>
              </a:extLst>
            </p:cNvPr>
            <p:cNvSpPr>
              <a:spLocks/>
            </p:cNvSpPr>
            <p:nvPr/>
          </p:nvSpPr>
          <p:spPr bwMode="auto">
            <a:xfrm>
              <a:off x="1238672" y="2215209"/>
              <a:ext cx="203626" cy="200798"/>
            </a:xfrm>
            <a:custGeom>
              <a:avLst/>
              <a:gdLst>
                <a:gd name="T0" fmla="*/ 0 w 720"/>
                <a:gd name="T1" fmla="*/ 710 h 710"/>
                <a:gd name="T2" fmla="*/ 720 w 720"/>
                <a:gd name="T3" fmla="*/ 710 h 710"/>
                <a:gd name="T4" fmla="*/ 361 w 720"/>
                <a:gd name="T5" fmla="*/ 0 h 710"/>
                <a:gd name="T6" fmla="*/ 0 w 720"/>
                <a:gd name="T7" fmla="*/ 710 h 710"/>
              </a:gdLst>
              <a:ahLst/>
              <a:cxnLst>
                <a:cxn ang="0">
                  <a:pos x="T0" y="T1"/>
                </a:cxn>
                <a:cxn ang="0">
                  <a:pos x="T2" y="T3"/>
                </a:cxn>
                <a:cxn ang="0">
                  <a:pos x="T4" y="T5"/>
                </a:cxn>
                <a:cxn ang="0">
                  <a:pos x="T6" y="T7"/>
                </a:cxn>
              </a:cxnLst>
              <a:rect l="0" t="0" r="r" b="b"/>
              <a:pathLst>
                <a:path w="720" h="710">
                  <a:moveTo>
                    <a:pt x="0" y="710"/>
                  </a:moveTo>
                  <a:lnTo>
                    <a:pt x="720" y="710"/>
                  </a:lnTo>
                  <a:lnTo>
                    <a:pt x="361" y="0"/>
                  </a:lnTo>
                  <a:lnTo>
                    <a:pt x="0" y="710"/>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p>
          </p:txBody>
        </p:sp>
        <p:sp>
          <p:nvSpPr>
            <p:cNvPr id="106" name="Freeform 6">
              <a:extLst>
                <a:ext uri="{FF2B5EF4-FFF2-40B4-BE49-F238E27FC236}">
                  <a16:creationId xmlns:a16="http://schemas.microsoft.com/office/drawing/2014/main" id="{65BCB1C4-D82D-445A-AF45-17952EBB2B7C}"/>
                </a:ext>
              </a:extLst>
            </p:cNvPr>
            <p:cNvSpPr>
              <a:spLocks/>
            </p:cNvSpPr>
            <p:nvPr/>
          </p:nvSpPr>
          <p:spPr bwMode="auto">
            <a:xfrm>
              <a:off x="2662708" y="3129646"/>
              <a:ext cx="204226" cy="200827"/>
            </a:xfrm>
            <a:custGeom>
              <a:avLst/>
              <a:gdLst>
                <a:gd name="T0" fmla="*/ 721 w 721"/>
                <a:gd name="T1" fmla="*/ 0 h 709"/>
                <a:gd name="T2" fmla="*/ 0 w 721"/>
                <a:gd name="T3" fmla="*/ 0 h 709"/>
                <a:gd name="T4" fmla="*/ 362 w 721"/>
                <a:gd name="T5" fmla="*/ 709 h 709"/>
                <a:gd name="T6" fmla="*/ 721 w 721"/>
                <a:gd name="T7" fmla="*/ 0 h 709"/>
              </a:gdLst>
              <a:ahLst/>
              <a:cxnLst>
                <a:cxn ang="0">
                  <a:pos x="T0" y="T1"/>
                </a:cxn>
                <a:cxn ang="0">
                  <a:pos x="T2" y="T3"/>
                </a:cxn>
                <a:cxn ang="0">
                  <a:pos x="T4" y="T5"/>
                </a:cxn>
                <a:cxn ang="0">
                  <a:pos x="T6" y="T7"/>
                </a:cxn>
              </a:cxnLst>
              <a:rect l="0" t="0" r="r" b="b"/>
              <a:pathLst>
                <a:path w="721" h="709">
                  <a:moveTo>
                    <a:pt x="721" y="0"/>
                  </a:moveTo>
                  <a:lnTo>
                    <a:pt x="0" y="0"/>
                  </a:lnTo>
                  <a:lnTo>
                    <a:pt x="362" y="709"/>
                  </a:lnTo>
                  <a:lnTo>
                    <a:pt x="721" y="0"/>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p>
          </p:txBody>
        </p:sp>
        <p:sp>
          <p:nvSpPr>
            <p:cNvPr id="107" name="Freeform 16">
              <a:extLst>
                <a:ext uri="{FF2B5EF4-FFF2-40B4-BE49-F238E27FC236}">
                  <a16:creationId xmlns:a16="http://schemas.microsoft.com/office/drawing/2014/main" id="{6A3FA71E-E710-4821-ACA0-8F130935C772}"/>
                </a:ext>
              </a:extLst>
            </p:cNvPr>
            <p:cNvSpPr>
              <a:spLocks/>
            </p:cNvSpPr>
            <p:nvPr/>
          </p:nvSpPr>
          <p:spPr bwMode="auto">
            <a:xfrm>
              <a:off x="1332870" y="2215209"/>
              <a:ext cx="1439866" cy="1115266"/>
            </a:xfrm>
            <a:custGeom>
              <a:avLst/>
              <a:gdLst>
                <a:gd name="T0" fmla="*/ 721 w 1832"/>
                <a:gd name="T1" fmla="*/ 1419 h 1419"/>
                <a:gd name="T2" fmla="*/ 1832 w 1832"/>
                <a:gd name="T3" fmla="*/ 1419 h 1419"/>
                <a:gd name="T4" fmla="*/ 1111 w 1832"/>
                <a:gd name="T5" fmla="*/ 0 h 1419"/>
                <a:gd name="T6" fmla="*/ 0 w 1832"/>
                <a:gd name="T7" fmla="*/ 0 h 1419"/>
                <a:gd name="T8" fmla="*/ 721 w 1832"/>
                <a:gd name="T9" fmla="*/ 1419 h 1419"/>
              </a:gdLst>
              <a:ahLst/>
              <a:cxnLst>
                <a:cxn ang="0">
                  <a:pos x="T0" y="T1"/>
                </a:cxn>
                <a:cxn ang="0">
                  <a:pos x="T2" y="T3"/>
                </a:cxn>
                <a:cxn ang="0">
                  <a:pos x="T4" y="T5"/>
                </a:cxn>
                <a:cxn ang="0">
                  <a:pos x="T6" y="T7"/>
                </a:cxn>
                <a:cxn ang="0">
                  <a:pos x="T8" y="T9"/>
                </a:cxn>
              </a:cxnLst>
              <a:rect l="0" t="0" r="r" b="b"/>
              <a:pathLst>
                <a:path w="1832" h="1419">
                  <a:moveTo>
                    <a:pt x="721" y="1419"/>
                  </a:moveTo>
                  <a:lnTo>
                    <a:pt x="1832" y="1419"/>
                  </a:lnTo>
                  <a:lnTo>
                    <a:pt x="1111" y="0"/>
                  </a:lnTo>
                  <a:lnTo>
                    <a:pt x="0" y="0"/>
                  </a:lnTo>
                  <a:lnTo>
                    <a:pt x="721" y="14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dirty="0"/>
            </a:p>
          </p:txBody>
        </p:sp>
      </p:grpSp>
      <p:grpSp>
        <p:nvGrpSpPr>
          <p:cNvPr id="108" name="Group 107">
            <a:extLst>
              <a:ext uri="{FF2B5EF4-FFF2-40B4-BE49-F238E27FC236}">
                <a16:creationId xmlns:a16="http://schemas.microsoft.com/office/drawing/2014/main" id="{CB7092C6-EB2D-4768-9EB9-F9AA6D1D298C}"/>
              </a:ext>
            </a:extLst>
          </p:cNvPr>
          <p:cNvGrpSpPr/>
          <p:nvPr/>
        </p:nvGrpSpPr>
        <p:grpSpPr>
          <a:xfrm>
            <a:off x="3868937" y="3953141"/>
            <a:ext cx="1628263" cy="1115267"/>
            <a:chOff x="1238672" y="2215209"/>
            <a:chExt cx="1628262" cy="1115266"/>
          </a:xfrm>
        </p:grpSpPr>
        <p:sp>
          <p:nvSpPr>
            <p:cNvPr id="109" name="Freeform 5">
              <a:extLst>
                <a:ext uri="{FF2B5EF4-FFF2-40B4-BE49-F238E27FC236}">
                  <a16:creationId xmlns:a16="http://schemas.microsoft.com/office/drawing/2014/main" id="{EAED01FC-12DF-4C29-AC32-56B9922FFD3B}"/>
                </a:ext>
              </a:extLst>
            </p:cNvPr>
            <p:cNvSpPr>
              <a:spLocks/>
            </p:cNvSpPr>
            <p:nvPr/>
          </p:nvSpPr>
          <p:spPr bwMode="auto">
            <a:xfrm>
              <a:off x="1238672" y="2215209"/>
              <a:ext cx="203626" cy="200798"/>
            </a:xfrm>
            <a:custGeom>
              <a:avLst/>
              <a:gdLst>
                <a:gd name="T0" fmla="*/ 0 w 720"/>
                <a:gd name="T1" fmla="*/ 710 h 710"/>
                <a:gd name="T2" fmla="*/ 720 w 720"/>
                <a:gd name="T3" fmla="*/ 710 h 710"/>
                <a:gd name="T4" fmla="*/ 361 w 720"/>
                <a:gd name="T5" fmla="*/ 0 h 710"/>
                <a:gd name="T6" fmla="*/ 0 w 720"/>
                <a:gd name="T7" fmla="*/ 710 h 710"/>
              </a:gdLst>
              <a:ahLst/>
              <a:cxnLst>
                <a:cxn ang="0">
                  <a:pos x="T0" y="T1"/>
                </a:cxn>
                <a:cxn ang="0">
                  <a:pos x="T2" y="T3"/>
                </a:cxn>
                <a:cxn ang="0">
                  <a:pos x="T4" y="T5"/>
                </a:cxn>
                <a:cxn ang="0">
                  <a:pos x="T6" y="T7"/>
                </a:cxn>
              </a:cxnLst>
              <a:rect l="0" t="0" r="r" b="b"/>
              <a:pathLst>
                <a:path w="720" h="710">
                  <a:moveTo>
                    <a:pt x="0" y="710"/>
                  </a:moveTo>
                  <a:lnTo>
                    <a:pt x="720" y="710"/>
                  </a:lnTo>
                  <a:lnTo>
                    <a:pt x="361" y="0"/>
                  </a:lnTo>
                  <a:lnTo>
                    <a:pt x="0" y="710"/>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p>
          </p:txBody>
        </p:sp>
        <p:sp>
          <p:nvSpPr>
            <p:cNvPr id="110" name="Freeform 6">
              <a:extLst>
                <a:ext uri="{FF2B5EF4-FFF2-40B4-BE49-F238E27FC236}">
                  <a16:creationId xmlns:a16="http://schemas.microsoft.com/office/drawing/2014/main" id="{1248C897-93E1-4120-AD87-1C2704A4D34C}"/>
                </a:ext>
              </a:extLst>
            </p:cNvPr>
            <p:cNvSpPr>
              <a:spLocks/>
            </p:cNvSpPr>
            <p:nvPr/>
          </p:nvSpPr>
          <p:spPr bwMode="auto">
            <a:xfrm>
              <a:off x="2662708" y="3129646"/>
              <a:ext cx="204226" cy="200827"/>
            </a:xfrm>
            <a:custGeom>
              <a:avLst/>
              <a:gdLst>
                <a:gd name="T0" fmla="*/ 721 w 721"/>
                <a:gd name="T1" fmla="*/ 0 h 709"/>
                <a:gd name="T2" fmla="*/ 0 w 721"/>
                <a:gd name="T3" fmla="*/ 0 h 709"/>
                <a:gd name="T4" fmla="*/ 362 w 721"/>
                <a:gd name="T5" fmla="*/ 709 h 709"/>
                <a:gd name="T6" fmla="*/ 721 w 721"/>
                <a:gd name="T7" fmla="*/ 0 h 709"/>
              </a:gdLst>
              <a:ahLst/>
              <a:cxnLst>
                <a:cxn ang="0">
                  <a:pos x="T0" y="T1"/>
                </a:cxn>
                <a:cxn ang="0">
                  <a:pos x="T2" y="T3"/>
                </a:cxn>
                <a:cxn ang="0">
                  <a:pos x="T4" y="T5"/>
                </a:cxn>
                <a:cxn ang="0">
                  <a:pos x="T6" y="T7"/>
                </a:cxn>
              </a:cxnLst>
              <a:rect l="0" t="0" r="r" b="b"/>
              <a:pathLst>
                <a:path w="721" h="709">
                  <a:moveTo>
                    <a:pt x="721" y="0"/>
                  </a:moveTo>
                  <a:lnTo>
                    <a:pt x="0" y="0"/>
                  </a:lnTo>
                  <a:lnTo>
                    <a:pt x="362" y="709"/>
                  </a:lnTo>
                  <a:lnTo>
                    <a:pt x="721" y="0"/>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p>
          </p:txBody>
        </p:sp>
        <p:sp>
          <p:nvSpPr>
            <p:cNvPr id="116" name="Freeform 16">
              <a:extLst>
                <a:ext uri="{FF2B5EF4-FFF2-40B4-BE49-F238E27FC236}">
                  <a16:creationId xmlns:a16="http://schemas.microsoft.com/office/drawing/2014/main" id="{12F672CF-9EF9-41C4-950B-ECE38AD584EE}"/>
                </a:ext>
              </a:extLst>
            </p:cNvPr>
            <p:cNvSpPr>
              <a:spLocks/>
            </p:cNvSpPr>
            <p:nvPr/>
          </p:nvSpPr>
          <p:spPr bwMode="auto">
            <a:xfrm>
              <a:off x="1332870" y="2215209"/>
              <a:ext cx="1439866" cy="1115266"/>
            </a:xfrm>
            <a:custGeom>
              <a:avLst/>
              <a:gdLst>
                <a:gd name="T0" fmla="*/ 721 w 1832"/>
                <a:gd name="T1" fmla="*/ 1419 h 1419"/>
                <a:gd name="T2" fmla="*/ 1832 w 1832"/>
                <a:gd name="T3" fmla="*/ 1419 h 1419"/>
                <a:gd name="T4" fmla="*/ 1111 w 1832"/>
                <a:gd name="T5" fmla="*/ 0 h 1419"/>
                <a:gd name="T6" fmla="*/ 0 w 1832"/>
                <a:gd name="T7" fmla="*/ 0 h 1419"/>
                <a:gd name="T8" fmla="*/ 721 w 1832"/>
                <a:gd name="T9" fmla="*/ 1419 h 1419"/>
              </a:gdLst>
              <a:ahLst/>
              <a:cxnLst>
                <a:cxn ang="0">
                  <a:pos x="T0" y="T1"/>
                </a:cxn>
                <a:cxn ang="0">
                  <a:pos x="T2" y="T3"/>
                </a:cxn>
                <a:cxn ang="0">
                  <a:pos x="T4" y="T5"/>
                </a:cxn>
                <a:cxn ang="0">
                  <a:pos x="T6" y="T7"/>
                </a:cxn>
                <a:cxn ang="0">
                  <a:pos x="T8" y="T9"/>
                </a:cxn>
              </a:cxnLst>
              <a:rect l="0" t="0" r="r" b="b"/>
              <a:pathLst>
                <a:path w="1832" h="1419">
                  <a:moveTo>
                    <a:pt x="721" y="1419"/>
                  </a:moveTo>
                  <a:lnTo>
                    <a:pt x="1832" y="1419"/>
                  </a:lnTo>
                  <a:lnTo>
                    <a:pt x="1111" y="0"/>
                  </a:lnTo>
                  <a:lnTo>
                    <a:pt x="0" y="0"/>
                  </a:lnTo>
                  <a:lnTo>
                    <a:pt x="721" y="141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p>
          </p:txBody>
        </p:sp>
      </p:grpSp>
      <p:grpSp>
        <p:nvGrpSpPr>
          <p:cNvPr id="117" name="Group 116">
            <a:extLst>
              <a:ext uri="{FF2B5EF4-FFF2-40B4-BE49-F238E27FC236}">
                <a16:creationId xmlns:a16="http://schemas.microsoft.com/office/drawing/2014/main" id="{57FC8741-BFCE-49D0-B2A8-EB3470C3168F}"/>
              </a:ext>
            </a:extLst>
          </p:cNvPr>
          <p:cNvGrpSpPr/>
          <p:nvPr/>
        </p:nvGrpSpPr>
        <p:grpSpPr>
          <a:xfrm>
            <a:off x="6228658" y="3951145"/>
            <a:ext cx="1628263" cy="1115267"/>
            <a:chOff x="3876941" y="3103958"/>
            <a:chExt cx="1221197" cy="836450"/>
          </a:xfrm>
        </p:grpSpPr>
        <p:grpSp>
          <p:nvGrpSpPr>
            <p:cNvPr id="118" name="Group 117">
              <a:extLst>
                <a:ext uri="{FF2B5EF4-FFF2-40B4-BE49-F238E27FC236}">
                  <a16:creationId xmlns:a16="http://schemas.microsoft.com/office/drawing/2014/main" id="{EC531B1F-ADFF-4005-8121-D35C7B8661D8}"/>
                </a:ext>
              </a:extLst>
            </p:cNvPr>
            <p:cNvGrpSpPr/>
            <p:nvPr/>
          </p:nvGrpSpPr>
          <p:grpSpPr>
            <a:xfrm>
              <a:off x="3876941" y="3103958"/>
              <a:ext cx="1221197" cy="836450"/>
              <a:chOff x="1238672" y="2215209"/>
              <a:chExt cx="1628262" cy="1115266"/>
            </a:xfrm>
          </p:grpSpPr>
          <p:sp>
            <p:nvSpPr>
              <p:cNvPr id="120" name="Freeform 5">
                <a:extLst>
                  <a:ext uri="{FF2B5EF4-FFF2-40B4-BE49-F238E27FC236}">
                    <a16:creationId xmlns:a16="http://schemas.microsoft.com/office/drawing/2014/main" id="{00122A86-AC1F-44AD-84D0-A4AE5DADDBFC}"/>
                  </a:ext>
                </a:extLst>
              </p:cNvPr>
              <p:cNvSpPr>
                <a:spLocks/>
              </p:cNvSpPr>
              <p:nvPr/>
            </p:nvSpPr>
            <p:spPr bwMode="auto">
              <a:xfrm>
                <a:off x="1238672" y="2215209"/>
                <a:ext cx="203626" cy="200798"/>
              </a:xfrm>
              <a:custGeom>
                <a:avLst/>
                <a:gdLst>
                  <a:gd name="T0" fmla="*/ 0 w 720"/>
                  <a:gd name="T1" fmla="*/ 710 h 710"/>
                  <a:gd name="T2" fmla="*/ 720 w 720"/>
                  <a:gd name="T3" fmla="*/ 710 h 710"/>
                  <a:gd name="T4" fmla="*/ 361 w 720"/>
                  <a:gd name="T5" fmla="*/ 0 h 710"/>
                  <a:gd name="T6" fmla="*/ 0 w 720"/>
                  <a:gd name="T7" fmla="*/ 710 h 710"/>
                </a:gdLst>
                <a:ahLst/>
                <a:cxnLst>
                  <a:cxn ang="0">
                    <a:pos x="T0" y="T1"/>
                  </a:cxn>
                  <a:cxn ang="0">
                    <a:pos x="T2" y="T3"/>
                  </a:cxn>
                  <a:cxn ang="0">
                    <a:pos x="T4" y="T5"/>
                  </a:cxn>
                  <a:cxn ang="0">
                    <a:pos x="T6" y="T7"/>
                  </a:cxn>
                </a:cxnLst>
                <a:rect l="0" t="0" r="r" b="b"/>
                <a:pathLst>
                  <a:path w="720" h="710">
                    <a:moveTo>
                      <a:pt x="0" y="710"/>
                    </a:moveTo>
                    <a:lnTo>
                      <a:pt x="720" y="710"/>
                    </a:lnTo>
                    <a:lnTo>
                      <a:pt x="361" y="0"/>
                    </a:lnTo>
                    <a:lnTo>
                      <a:pt x="0" y="710"/>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p>
            </p:txBody>
          </p:sp>
          <p:sp>
            <p:nvSpPr>
              <p:cNvPr id="121" name="Freeform 6">
                <a:extLst>
                  <a:ext uri="{FF2B5EF4-FFF2-40B4-BE49-F238E27FC236}">
                    <a16:creationId xmlns:a16="http://schemas.microsoft.com/office/drawing/2014/main" id="{8C7351E0-012A-4B11-B700-DBD8BDAA2BFA}"/>
                  </a:ext>
                </a:extLst>
              </p:cNvPr>
              <p:cNvSpPr>
                <a:spLocks/>
              </p:cNvSpPr>
              <p:nvPr/>
            </p:nvSpPr>
            <p:spPr bwMode="auto">
              <a:xfrm>
                <a:off x="2662708" y="3129646"/>
                <a:ext cx="204226" cy="200827"/>
              </a:xfrm>
              <a:custGeom>
                <a:avLst/>
                <a:gdLst>
                  <a:gd name="T0" fmla="*/ 721 w 721"/>
                  <a:gd name="T1" fmla="*/ 0 h 709"/>
                  <a:gd name="T2" fmla="*/ 0 w 721"/>
                  <a:gd name="T3" fmla="*/ 0 h 709"/>
                  <a:gd name="T4" fmla="*/ 362 w 721"/>
                  <a:gd name="T5" fmla="*/ 709 h 709"/>
                  <a:gd name="T6" fmla="*/ 721 w 721"/>
                  <a:gd name="T7" fmla="*/ 0 h 709"/>
                </a:gdLst>
                <a:ahLst/>
                <a:cxnLst>
                  <a:cxn ang="0">
                    <a:pos x="T0" y="T1"/>
                  </a:cxn>
                  <a:cxn ang="0">
                    <a:pos x="T2" y="T3"/>
                  </a:cxn>
                  <a:cxn ang="0">
                    <a:pos x="T4" y="T5"/>
                  </a:cxn>
                  <a:cxn ang="0">
                    <a:pos x="T6" y="T7"/>
                  </a:cxn>
                </a:cxnLst>
                <a:rect l="0" t="0" r="r" b="b"/>
                <a:pathLst>
                  <a:path w="721" h="709">
                    <a:moveTo>
                      <a:pt x="721" y="0"/>
                    </a:moveTo>
                    <a:lnTo>
                      <a:pt x="0" y="0"/>
                    </a:lnTo>
                    <a:lnTo>
                      <a:pt x="362" y="709"/>
                    </a:lnTo>
                    <a:lnTo>
                      <a:pt x="721" y="0"/>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p>
            </p:txBody>
          </p:sp>
          <p:sp>
            <p:nvSpPr>
              <p:cNvPr id="122" name="Freeform 16">
                <a:extLst>
                  <a:ext uri="{FF2B5EF4-FFF2-40B4-BE49-F238E27FC236}">
                    <a16:creationId xmlns:a16="http://schemas.microsoft.com/office/drawing/2014/main" id="{BFDCC55E-ED10-442A-955C-ABF41F262221}"/>
                  </a:ext>
                </a:extLst>
              </p:cNvPr>
              <p:cNvSpPr>
                <a:spLocks/>
              </p:cNvSpPr>
              <p:nvPr/>
            </p:nvSpPr>
            <p:spPr bwMode="auto">
              <a:xfrm>
                <a:off x="1332870" y="2215209"/>
                <a:ext cx="1439866" cy="1115266"/>
              </a:xfrm>
              <a:custGeom>
                <a:avLst/>
                <a:gdLst>
                  <a:gd name="T0" fmla="*/ 721 w 1832"/>
                  <a:gd name="T1" fmla="*/ 1419 h 1419"/>
                  <a:gd name="T2" fmla="*/ 1832 w 1832"/>
                  <a:gd name="T3" fmla="*/ 1419 h 1419"/>
                  <a:gd name="T4" fmla="*/ 1111 w 1832"/>
                  <a:gd name="T5" fmla="*/ 0 h 1419"/>
                  <a:gd name="T6" fmla="*/ 0 w 1832"/>
                  <a:gd name="T7" fmla="*/ 0 h 1419"/>
                  <a:gd name="T8" fmla="*/ 721 w 1832"/>
                  <a:gd name="T9" fmla="*/ 1419 h 1419"/>
                </a:gdLst>
                <a:ahLst/>
                <a:cxnLst>
                  <a:cxn ang="0">
                    <a:pos x="T0" y="T1"/>
                  </a:cxn>
                  <a:cxn ang="0">
                    <a:pos x="T2" y="T3"/>
                  </a:cxn>
                  <a:cxn ang="0">
                    <a:pos x="T4" y="T5"/>
                  </a:cxn>
                  <a:cxn ang="0">
                    <a:pos x="T6" y="T7"/>
                  </a:cxn>
                  <a:cxn ang="0">
                    <a:pos x="T8" y="T9"/>
                  </a:cxn>
                </a:cxnLst>
                <a:rect l="0" t="0" r="r" b="b"/>
                <a:pathLst>
                  <a:path w="1832" h="1419">
                    <a:moveTo>
                      <a:pt x="721" y="1419"/>
                    </a:moveTo>
                    <a:lnTo>
                      <a:pt x="1832" y="1419"/>
                    </a:lnTo>
                    <a:lnTo>
                      <a:pt x="1111" y="0"/>
                    </a:lnTo>
                    <a:lnTo>
                      <a:pt x="0" y="0"/>
                    </a:lnTo>
                    <a:lnTo>
                      <a:pt x="721" y="141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p>
            </p:txBody>
          </p:sp>
        </p:grpSp>
        <p:sp>
          <p:nvSpPr>
            <p:cNvPr id="119" name="Freeform 78">
              <a:extLst>
                <a:ext uri="{FF2B5EF4-FFF2-40B4-BE49-F238E27FC236}">
                  <a16:creationId xmlns:a16="http://schemas.microsoft.com/office/drawing/2014/main" id="{D355CAA8-D15C-4FB7-989F-C0D873D00A9C}"/>
                </a:ext>
              </a:extLst>
            </p:cNvPr>
            <p:cNvSpPr>
              <a:spLocks noChangeAspect="1" noEditPoints="1"/>
            </p:cNvSpPr>
            <p:nvPr/>
          </p:nvSpPr>
          <p:spPr bwMode="auto">
            <a:xfrm>
              <a:off x="4343366" y="3401245"/>
              <a:ext cx="288347" cy="241877"/>
            </a:xfrm>
            <a:custGeom>
              <a:avLst/>
              <a:gdLst>
                <a:gd name="T0" fmla="*/ 138 w 202"/>
                <a:gd name="T1" fmla="*/ 142 h 169"/>
                <a:gd name="T2" fmla="*/ 142 w 202"/>
                <a:gd name="T3" fmla="*/ 153 h 169"/>
                <a:gd name="T4" fmla="*/ 126 w 202"/>
                <a:gd name="T5" fmla="*/ 153 h 169"/>
                <a:gd name="T6" fmla="*/ 97 w 202"/>
                <a:gd name="T7" fmla="*/ 148 h 169"/>
                <a:gd name="T8" fmla="*/ 86 w 202"/>
                <a:gd name="T9" fmla="*/ 151 h 169"/>
                <a:gd name="T10" fmla="*/ 71 w 202"/>
                <a:gd name="T11" fmla="*/ 147 h 169"/>
                <a:gd name="T12" fmla="*/ 60 w 202"/>
                <a:gd name="T13" fmla="*/ 147 h 169"/>
                <a:gd name="T14" fmla="*/ 60 w 202"/>
                <a:gd name="T15" fmla="*/ 73 h 169"/>
                <a:gd name="T16" fmla="*/ 80 w 202"/>
                <a:gd name="T17" fmla="*/ 70 h 169"/>
                <a:gd name="T18" fmla="*/ 101 w 202"/>
                <a:gd name="T19" fmla="*/ 48 h 169"/>
                <a:gd name="T20" fmla="*/ 122 w 202"/>
                <a:gd name="T21" fmla="*/ 21 h 169"/>
                <a:gd name="T22" fmla="*/ 133 w 202"/>
                <a:gd name="T23" fmla="*/ 3 h 169"/>
                <a:gd name="T24" fmla="*/ 144 w 202"/>
                <a:gd name="T25" fmla="*/ 29 h 169"/>
                <a:gd name="T26" fmla="*/ 131 w 202"/>
                <a:gd name="T27" fmla="*/ 67 h 169"/>
                <a:gd name="T28" fmla="*/ 131 w 202"/>
                <a:gd name="T29" fmla="*/ 91 h 169"/>
                <a:gd name="T30" fmla="*/ 122 w 202"/>
                <a:gd name="T31" fmla="*/ 113 h 169"/>
                <a:gd name="T32" fmla="*/ 135 w 202"/>
                <a:gd name="T33" fmla="*/ 98 h 169"/>
                <a:gd name="T34" fmla="*/ 140 w 202"/>
                <a:gd name="T35" fmla="*/ 70 h 169"/>
                <a:gd name="T36" fmla="*/ 145 w 202"/>
                <a:gd name="T37" fmla="*/ 66 h 169"/>
                <a:gd name="T38" fmla="*/ 142 w 202"/>
                <a:gd name="T39" fmla="*/ 76 h 169"/>
                <a:gd name="T40" fmla="*/ 148 w 202"/>
                <a:gd name="T41" fmla="*/ 90 h 169"/>
                <a:gd name="T42" fmla="*/ 146 w 202"/>
                <a:gd name="T43" fmla="*/ 98 h 169"/>
                <a:gd name="T44" fmla="*/ 148 w 202"/>
                <a:gd name="T45" fmla="*/ 107 h 169"/>
                <a:gd name="T46" fmla="*/ 142 w 202"/>
                <a:gd name="T47" fmla="*/ 120 h 169"/>
                <a:gd name="T48" fmla="*/ 144 w 202"/>
                <a:gd name="T49" fmla="*/ 129 h 169"/>
                <a:gd name="T50" fmla="*/ 138 w 202"/>
                <a:gd name="T51" fmla="*/ 142 h 169"/>
                <a:gd name="T52" fmla="*/ 202 w 202"/>
                <a:gd name="T53" fmla="*/ 98 h 169"/>
                <a:gd name="T54" fmla="*/ 190 w 202"/>
                <a:gd name="T55" fmla="*/ 87 h 169"/>
                <a:gd name="T56" fmla="*/ 184 w 202"/>
                <a:gd name="T57" fmla="*/ 87 h 169"/>
                <a:gd name="T58" fmla="*/ 194 w 202"/>
                <a:gd name="T59" fmla="*/ 76 h 169"/>
                <a:gd name="T60" fmla="*/ 182 w 202"/>
                <a:gd name="T61" fmla="*/ 65 h 169"/>
                <a:gd name="T62" fmla="*/ 159 w 202"/>
                <a:gd name="T63" fmla="*/ 65 h 169"/>
                <a:gd name="T64" fmla="*/ 148 w 202"/>
                <a:gd name="T65" fmla="*/ 76 h 169"/>
                <a:gd name="T66" fmla="*/ 160 w 202"/>
                <a:gd name="T67" fmla="*/ 87 h 169"/>
                <a:gd name="T68" fmla="*/ 161 w 202"/>
                <a:gd name="T69" fmla="*/ 87 h 169"/>
                <a:gd name="T70" fmla="*/ 152 w 202"/>
                <a:gd name="T71" fmla="*/ 98 h 169"/>
                <a:gd name="T72" fmla="*/ 161 w 202"/>
                <a:gd name="T73" fmla="*/ 109 h 169"/>
                <a:gd name="T74" fmla="*/ 160 w 202"/>
                <a:gd name="T75" fmla="*/ 109 h 169"/>
                <a:gd name="T76" fmla="*/ 148 w 202"/>
                <a:gd name="T77" fmla="*/ 120 h 169"/>
                <a:gd name="T78" fmla="*/ 157 w 202"/>
                <a:gd name="T79" fmla="*/ 131 h 169"/>
                <a:gd name="T80" fmla="*/ 156 w 202"/>
                <a:gd name="T81" fmla="*/ 131 h 169"/>
                <a:gd name="T82" fmla="*/ 144 w 202"/>
                <a:gd name="T83" fmla="*/ 142 h 169"/>
                <a:gd name="T84" fmla="*/ 156 w 202"/>
                <a:gd name="T85" fmla="*/ 153 h 169"/>
                <a:gd name="T86" fmla="*/ 167 w 202"/>
                <a:gd name="T87" fmla="*/ 153 h 169"/>
                <a:gd name="T88" fmla="*/ 179 w 202"/>
                <a:gd name="T89" fmla="*/ 153 h 169"/>
                <a:gd name="T90" fmla="*/ 191 w 202"/>
                <a:gd name="T91" fmla="*/ 142 h 169"/>
                <a:gd name="T92" fmla="*/ 181 w 202"/>
                <a:gd name="T93" fmla="*/ 131 h 169"/>
                <a:gd name="T94" fmla="*/ 186 w 202"/>
                <a:gd name="T95" fmla="*/ 131 h 169"/>
                <a:gd name="T96" fmla="*/ 198 w 202"/>
                <a:gd name="T97" fmla="*/ 120 h 169"/>
                <a:gd name="T98" fmla="*/ 189 w 202"/>
                <a:gd name="T99" fmla="*/ 109 h 169"/>
                <a:gd name="T100" fmla="*/ 190 w 202"/>
                <a:gd name="T101" fmla="*/ 109 h 169"/>
                <a:gd name="T102" fmla="*/ 202 w 202"/>
                <a:gd name="T103" fmla="*/ 98 h 169"/>
                <a:gd name="T104" fmla="*/ 0 w 202"/>
                <a:gd name="T105" fmla="*/ 66 h 169"/>
                <a:gd name="T106" fmla="*/ 53 w 202"/>
                <a:gd name="T107" fmla="*/ 66 h 169"/>
                <a:gd name="T108" fmla="*/ 53 w 202"/>
                <a:gd name="T109" fmla="*/ 169 h 169"/>
                <a:gd name="T110" fmla="*/ 0 w 202"/>
                <a:gd name="T111" fmla="*/ 169 h 169"/>
                <a:gd name="T112" fmla="*/ 0 w 202"/>
                <a:gd name="T113" fmla="*/ 66 h 169"/>
                <a:gd name="T114" fmla="*/ 32 w 202"/>
                <a:gd name="T115" fmla="*/ 152 h 169"/>
                <a:gd name="T116" fmla="*/ 38 w 202"/>
                <a:gd name="T117" fmla="*/ 159 h 169"/>
                <a:gd name="T118" fmla="*/ 45 w 202"/>
                <a:gd name="T119" fmla="*/ 152 h 169"/>
                <a:gd name="T120" fmla="*/ 38 w 202"/>
                <a:gd name="T121" fmla="*/ 146 h 169"/>
                <a:gd name="T122" fmla="*/ 32 w 202"/>
                <a:gd name="T123" fmla="*/ 152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2" h="169">
                  <a:moveTo>
                    <a:pt x="138" y="142"/>
                  </a:moveTo>
                  <a:cubicBezTo>
                    <a:pt x="138" y="146"/>
                    <a:pt x="139" y="150"/>
                    <a:pt x="142" y="153"/>
                  </a:cubicBezTo>
                  <a:cubicBezTo>
                    <a:pt x="126" y="153"/>
                    <a:pt x="126" y="153"/>
                    <a:pt x="126" y="153"/>
                  </a:cubicBezTo>
                  <a:cubicBezTo>
                    <a:pt x="119" y="153"/>
                    <a:pt x="102" y="148"/>
                    <a:pt x="97" y="148"/>
                  </a:cubicBezTo>
                  <a:cubicBezTo>
                    <a:pt x="92" y="148"/>
                    <a:pt x="90" y="151"/>
                    <a:pt x="86" y="151"/>
                  </a:cubicBezTo>
                  <a:cubicBezTo>
                    <a:pt x="82" y="151"/>
                    <a:pt x="75" y="147"/>
                    <a:pt x="71" y="147"/>
                  </a:cubicBezTo>
                  <a:cubicBezTo>
                    <a:pt x="60" y="147"/>
                    <a:pt x="60" y="147"/>
                    <a:pt x="60" y="147"/>
                  </a:cubicBezTo>
                  <a:cubicBezTo>
                    <a:pt x="60" y="73"/>
                    <a:pt x="60" y="73"/>
                    <a:pt x="60" y="73"/>
                  </a:cubicBezTo>
                  <a:cubicBezTo>
                    <a:pt x="64" y="73"/>
                    <a:pt x="73" y="74"/>
                    <a:pt x="80" y="70"/>
                  </a:cubicBezTo>
                  <a:cubicBezTo>
                    <a:pt x="89" y="64"/>
                    <a:pt x="96" y="54"/>
                    <a:pt x="101" y="48"/>
                  </a:cubicBezTo>
                  <a:cubicBezTo>
                    <a:pt x="106" y="41"/>
                    <a:pt x="116" y="35"/>
                    <a:pt x="122" y="21"/>
                  </a:cubicBezTo>
                  <a:cubicBezTo>
                    <a:pt x="125" y="14"/>
                    <a:pt x="123" y="0"/>
                    <a:pt x="133" y="3"/>
                  </a:cubicBezTo>
                  <a:cubicBezTo>
                    <a:pt x="144" y="7"/>
                    <a:pt x="144" y="17"/>
                    <a:pt x="144" y="29"/>
                  </a:cubicBezTo>
                  <a:cubicBezTo>
                    <a:pt x="143" y="40"/>
                    <a:pt x="132" y="63"/>
                    <a:pt x="131" y="67"/>
                  </a:cubicBezTo>
                  <a:cubicBezTo>
                    <a:pt x="129" y="76"/>
                    <a:pt x="131" y="82"/>
                    <a:pt x="131" y="91"/>
                  </a:cubicBezTo>
                  <a:cubicBezTo>
                    <a:pt x="130" y="104"/>
                    <a:pt x="122" y="113"/>
                    <a:pt x="122" y="113"/>
                  </a:cubicBezTo>
                  <a:cubicBezTo>
                    <a:pt x="122" y="113"/>
                    <a:pt x="133" y="106"/>
                    <a:pt x="135" y="98"/>
                  </a:cubicBezTo>
                  <a:cubicBezTo>
                    <a:pt x="137" y="89"/>
                    <a:pt x="135" y="80"/>
                    <a:pt x="140" y="70"/>
                  </a:cubicBezTo>
                  <a:cubicBezTo>
                    <a:pt x="142" y="68"/>
                    <a:pt x="143" y="67"/>
                    <a:pt x="145" y="66"/>
                  </a:cubicBezTo>
                  <a:cubicBezTo>
                    <a:pt x="143" y="69"/>
                    <a:pt x="142" y="72"/>
                    <a:pt x="142" y="76"/>
                  </a:cubicBezTo>
                  <a:cubicBezTo>
                    <a:pt x="142" y="82"/>
                    <a:pt x="144" y="86"/>
                    <a:pt x="148" y="90"/>
                  </a:cubicBezTo>
                  <a:cubicBezTo>
                    <a:pt x="147" y="92"/>
                    <a:pt x="146" y="95"/>
                    <a:pt x="146" y="98"/>
                  </a:cubicBezTo>
                  <a:cubicBezTo>
                    <a:pt x="146" y="101"/>
                    <a:pt x="147" y="104"/>
                    <a:pt x="148" y="107"/>
                  </a:cubicBezTo>
                  <a:cubicBezTo>
                    <a:pt x="144" y="110"/>
                    <a:pt x="142" y="115"/>
                    <a:pt x="142" y="120"/>
                  </a:cubicBezTo>
                  <a:cubicBezTo>
                    <a:pt x="142" y="123"/>
                    <a:pt x="143" y="126"/>
                    <a:pt x="144" y="129"/>
                  </a:cubicBezTo>
                  <a:cubicBezTo>
                    <a:pt x="140" y="132"/>
                    <a:pt x="138" y="137"/>
                    <a:pt x="138" y="142"/>
                  </a:cubicBezTo>
                  <a:moveTo>
                    <a:pt x="202" y="98"/>
                  </a:moveTo>
                  <a:cubicBezTo>
                    <a:pt x="202" y="92"/>
                    <a:pt x="197" y="87"/>
                    <a:pt x="190" y="87"/>
                  </a:cubicBezTo>
                  <a:cubicBezTo>
                    <a:pt x="184" y="87"/>
                    <a:pt x="184" y="87"/>
                    <a:pt x="184" y="87"/>
                  </a:cubicBezTo>
                  <a:cubicBezTo>
                    <a:pt x="190" y="86"/>
                    <a:pt x="194" y="82"/>
                    <a:pt x="194" y="76"/>
                  </a:cubicBezTo>
                  <a:cubicBezTo>
                    <a:pt x="194" y="70"/>
                    <a:pt x="188" y="65"/>
                    <a:pt x="182" y="65"/>
                  </a:cubicBezTo>
                  <a:cubicBezTo>
                    <a:pt x="159" y="65"/>
                    <a:pt x="159" y="65"/>
                    <a:pt x="159" y="65"/>
                  </a:cubicBezTo>
                  <a:cubicBezTo>
                    <a:pt x="152" y="65"/>
                    <a:pt x="148" y="70"/>
                    <a:pt x="148" y="76"/>
                  </a:cubicBezTo>
                  <a:cubicBezTo>
                    <a:pt x="148" y="82"/>
                    <a:pt x="153" y="87"/>
                    <a:pt x="160" y="87"/>
                  </a:cubicBezTo>
                  <a:cubicBezTo>
                    <a:pt x="161" y="87"/>
                    <a:pt x="161" y="87"/>
                    <a:pt x="161" y="87"/>
                  </a:cubicBezTo>
                  <a:cubicBezTo>
                    <a:pt x="156" y="89"/>
                    <a:pt x="152" y="93"/>
                    <a:pt x="152" y="98"/>
                  </a:cubicBezTo>
                  <a:cubicBezTo>
                    <a:pt x="152" y="104"/>
                    <a:pt x="156" y="108"/>
                    <a:pt x="161" y="109"/>
                  </a:cubicBezTo>
                  <a:cubicBezTo>
                    <a:pt x="160" y="109"/>
                    <a:pt x="160" y="109"/>
                    <a:pt x="160" y="109"/>
                  </a:cubicBezTo>
                  <a:cubicBezTo>
                    <a:pt x="153" y="109"/>
                    <a:pt x="148" y="114"/>
                    <a:pt x="148" y="120"/>
                  </a:cubicBezTo>
                  <a:cubicBezTo>
                    <a:pt x="148" y="126"/>
                    <a:pt x="152" y="130"/>
                    <a:pt x="157" y="131"/>
                  </a:cubicBezTo>
                  <a:cubicBezTo>
                    <a:pt x="156" y="131"/>
                    <a:pt x="156" y="131"/>
                    <a:pt x="156" y="131"/>
                  </a:cubicBezTo>
                  <a:cubicBezTo>
                    <a:pt x="149" y="131"/>
                    <a:pt x="144" y="136"/>
                    <a:pt x="144" y="142"/>
                  </a:cubicBezTo>
                  <a:cubicBezTo>
                    <a:pt x="144" y="148"/>
                    <a:pt x="149" y="153"/>
                    <a:pt x="156" y="153"/>
                  </a:cubicBezTo>
                  <a:cubicBezTo>
                    <a:pt x="167" y="153"/>
                    <a:pt x="167" y="153"/>
                    <a:pt x="167" y="153"/>
                  </a:cubicBezTo>
                  <a:cubicBezTo>
                    <a:pt x="179" y="153"/>
                    <a:pt x="179" y="153"/>
                    <a:pt x="179" y="153"/>
                  </a:cubicBezTo>
                  <a:cubicBezTo>
                    <a:pt x="185" y="153"/>
                    <a:pt x="191" y="148"/>
                    <a:pt x="191" y="142"/>
                  </a:cubicBezTo>
                  <a:cubicBezTo>
                    <a:pt x="191" y="137"/>
                    <a:pt x="186" y="132"/>
                    <a:pt x="181" y="131"/>
                  </a:cubicBezTo>
                  <a:cubicBezTo>
                    <a:pt x="186" y="131"/>
                    <a:pt x="186" y="131"/>
                    <a:pt x="186" y="131"/>
                  </a:cubicBezTo>
                  <a:cubicBezTo>
                    <a:pt x="193" y="131"/>
                    <a:pt x="198" y="126"/>
                    <a:pt x="198" y="120"/>
                  </a:cubicBezTo>
                  <a:cubicBezTo>
                    <a:pt x="198" y="115"/>
                    <a:pt x="194" y="111"/>
                    <a:pt x="189" y="109"/>
                  </a:cubicBezTo>
                  <a:cubicBezTo>
                    <a:pt x="190" y="109"/>
                    <a:pt x="190" y="109"/>
                    <a:pt x="190" y="109"/>
                  </a:cubicBezTo>
                  <a:cubicBezTo>
                    <a:pt x="197" y="109"/>
                    <a:pt x="202" y="104"/>
                    <a:pt x="202" y="98"/>
                  </a:cubicBezTo>
                  <a:moveTo>
                    <a:pt x="0" y="66"/>
                  </a:moveTo>
                  <a:cubicBezTo>
                    <a:pt x="53" y="66"/>
                    <a:pt x="53" y="66"/>
                    <a:pt x="53" y="66"/>
                  </a:cubicBezTo>
                  <a:cubicBezTo>
                    <a:pt x="53" y="169"/>
                    <a:pt x="53" y="169"/>
                    <a:pt x="53" y="169"/>
                  </a:cubicBezTo>
                  <a:cubicBezTo>
                    <a:pt x="0" y="169"/>
                    <a:pt x="0" y="169"/>
                    <a:pt x="0" y="169"/>
                  </a:cubicBezTo>
                  <a:lnTo>
                    <a:pt x="0" y="66"/>
                  </a:lnTo>
                  <a:close/>
                  <a:moveTo>
                    <a:pt x="32" y="152"/>
                  </a:moveTo>
                  <a:cubicBezTo>
                    <a:pt x="32" y="156"/>
                    <a:pt x="35" y="159"/>
                    <a:pt x="38" y="159"/>
                  </a:cubicBezTo>
                  <a:cubicBezTo>
                    <a:pt x="42" y="159"/>
                    <a:pt x="45" y="156"/>
                    <a:pt x="45" y="152"/>
                  </a:cubicBezTo>
                  <a:cubicBezTo>
                    <a:pt x="45" y="149"/>
                    <a:pt x="42" y="146"/>
                    <a:pt x="38" y="146"/>
                  </a:cubicBezTo>
                  <a:cubicBezTo>
                    <a:pt x="35" y="146"/>
                    <a:pt x="32" y="149"/>
                    <a:pt x="32" y="15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351"/>
            </a:p>
          </p:txBody>
        </p:sp>
      </p:grpSp>
      <p:grpSp>
        <p:nvGrpSpPr>
          <p:cNvPr id="123" name="Group 122">
            <a:extLst>
              <a:ext uri="{FF2B5EF4-FFF2-40B4-BE49-F238E27FC236}">
                <a16:creationId xmlns:a16="http://schemas.microsoft.com/office/drawing/2014/main" id="{1CF6E30A-5913-4542-99BB-DF5F1BD544C0}"/>
              </a:ext>
            </a:extLst>
          </p:cNvPr>
          <p:cNvGrpSpPr/>
          <p:nvPr/>
        </p:nvGrpSpPr>
        <p:grpSpPr>
          <a:xfrm>
            <a:off x="8879030" y="3953141"/>
            <a:ext cx="1628263" cy="1115267"/>
            <a:chOff x="1238672" y="2215209"/>
            <a:chExt cx="1628262" cy="1115266"/>
          </a:xfrm>
        </p:grpSpPr>
        <p:sp>
          <p:nvSpPr>
            <p:cNvPr id="124" name="Freeform 5">
              <a:extLst>
                <a:ext uri="{FF2B5EF4-FFF2-40B4-BE49-F238E27FC236}">
                  <a16:creationId xmlns:a16="http://schemas.microsoft.com/office/drawing/2014/main" id="{1677D5BF-F0D9-42CE-B5CD-B9C40B10F870}"/>
                </a:ext>
              </a:extLst>
            </p:cNvPr>
            <p:cNvSpPr>
              <a:spLocks/>
            </p:cNvSpPr>
            <p:nvPr/>
          </p:nvSpPr>
          <p:spPr bwMode="auto">
            <a:xfrm>
              <a:off x="1238672" y="2215209"/>
              <a:ext cx="203626" cy="200798"/>
            </a:xfrm>
            <a:custGeom>
              <a:avLst/>
              <a:gdLst>
                <a:gd name="T0" fmla="*/ 0 w 720"/>
                <a:gd name="T1" fmla="*/ 710 h 710"/>
                <a:gd name="T2" fmla="*/ 720 w 720"/>
                <a:gd name="T3" fmla="*/ 710 h 710"/>
                <a:gd name="T4" fmla="*/ 361 w 720"/>
                <a:gd name="T5" fmla="*/ 0 h 710"/>
                <a:gd name="T6" fmla="*/ 0 w 720"/>
                <a:gd name="T7" fmla="*/ 710 h 710"/>
              </a:gdLst>
              <a:ahLst/>
              <a:cxnLst>
                <a:cxn ang="0">
                  <a:pos x="T0" y="T1"/>
                </a:cxn>
                <a:cxn ang="0">
                  <a:pos x="T2" y="T3"/>
                </a:cxn>
                <a:cxn ang="0">
                  <a:pos x="T4" y="T5"/>
                </a:cxn>
                <a:cxn ang="0">
                  <a:pos x="T6" y="T7"/>
                </a:cxn>
              </a:cxnLst>
              <a:rect l="0" t="0" r="r" b="b"/>
              <a:pathLst>
                <a:path w="720" h="710">
                  <a:moveTo>
                    <a:pt x="0" y="710"/>
                  </a:moveTo>
                  <a:lnTo>
                    <a:pt x="720" y="710"/>
                  </a:lnTo>
                  <a:lnTo>
                    <a:pt x="361" y="0"/>
                  </a:lnTo>
                  <a:lnTo>
                    <a:pt x="0" y="710"/>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p>
          </p:txBody>
        </p:sp>
        <p:sp>
          <p:nvSpPr>
            <p:cNvPr id="125" name="Freeform 6">
              <a:extLst>
                <a:ext uri="{FF2B5EF4-FFF2-40B4-BE49-F238E27FC236}">
                  <a16:creationId xmlns:a16="http://schemas.microsoft.com/office/drawing/2014/main" id="{EA29C0C8-407C-4D72-8611-5802198A1351}"/>
                </a:ext>
              </a:extLst>
            </p:cNvPr>
            <p:cNvSpPr>
              <a:spLocks/>
            </p:cNvSpPr>
            <p:nvPr/>
          </p:nvSpPr>
          <p:spPr bwMode="auto">
            <a:xfrm>
              <a:off x="2662708" y="3129646"/>
              <a:ext cx="204226" cy="200827"/>
            </a:xfrm>
            <a:custGeom>
              <a:avLst/>
              <a:gdLst>
                <a:gd name="T0" fmla="*/ 721 w 721"/>
                <a:gd name="T1" fmla="*/ 0 h 709"/>
                <a:gd name="T2" fmla="*/ 0 w 721"/>
                <a:gd name="T3" fmla="*/ 0 h 709"/>
                <a:gd name="T4" fmla="*/ 362 w 721"/>
                <a:gd name="T5" fmla="*/ 709 h 709"/>
                <a:gd name="T6" fmla="*/ 721 w 721"/>
                <a:gd name="T7" fmla="*/ 0 h 709"/>
              </a:gdLst>
              <a:ahLst/>
              <a:cxnLst>
                <a:cxn ang="0">
                  <a:pos x="T0" y="T1"/>
                </a:cxn>
                <a:cxn ang="0">
                  <a:pos x="T2" y="T3"/>
                </a:cxn>
                <a:cxn ang="0">
                  <a:pos x="T4" y="T5"/>
                </a:cxn>
                <a:cxn ang="0">
                  <a:pos x="T6" y="T7"/>
                </a:cxn>
              </a:cxnLst>
              <a:rect l="0" t="0" r="r" b="b"/>
              <a:pathLst>
                <a:path w="721" h="709">
                  <a:moveTo>
                    <a:pt x="721" y="0"/>
                  </a:moveTo>
                  <a:lnTo>
                    <a:pt x="0" y="0"/>
                  </a:lnTo>
                  <a:lnTo>
                    <a:pt x="362" y="709"/>
                  </a:lnTo>
                  <a:lnTo>
                    <a:pt x="721" y="0"/>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p>
          </p:txBody>
        </p:sp>
        <p:sp>
          <p:nvSpPr>
            <p:cNvPr id="126" name="Freeform 16">
              <a:extLst>
                <a:ext uri="{FF2B5EF4-FFF2-40B4-BE49-F238E27FC236}">
                  <a16:creationId xmlns:a16="http://schemas.microsoft.com/office/drawing/2014/main" id="{21A12A8E-5BA3-4E45-97B6-0DC9C16EFD96}"/>
                </a:ext>
              </a:extLst>
            </p:cNvPr>
            <p:cNvSpPr>
              <a:spLocks/>
            </p:cNvSpPr>
            <p:nvPr/>
          </p:nvSpPr>
          <p:spPr bwMode="auto">
            <a:xfrm>
              <a:off x="1332870" y="2215209"/>
              <a:ext cx="1439866" cy="1115266"/>
            </a:xfrm>
            <a:custGeom>
              <a:avLst/>
              <a:gdLst>
                <a:gd name="T0" fmla="*/ 721 w 1832"/>
                <a:gd name="T1" fmla="*/ 1419 h 1419"/>
                <a:gd name="T2" fmla="*/ 1832 w 1832"/>
                <a:gd name="T3" fmla="*/ 1419 h 1419"/>
                <a:gd name="T4" fmla="*/ 1111 w 1832"/>
                <a:gd name="T5" fmla="*/ 0 h 1419"/>
                <a:gd name="T6" fmla="*/ 0 w 1832"/>
                <a:gd name="T7" fmla="*/ 0 h 1419"/>
                <a:gd name="T8" fmla="*/ 721 w 1832"/>
                <a:gd name="T9" fmla="*/ 1419 h 1419"/>
              </a:gdLst>
              <a:ahLst/>
              <a:cxnLst>
                <a:cxn ang="0">
                  <a:pos x="T0" y="T1"/>
                </a:cxn>
                <a:cxn ang="0">
                  <a:pos x="T2" y="T3"/>
                </a:cxn>
                <a:cxn ang="0">
                  <a:pos x="T4" y="T5"/>
                </a:cxn>
                <a:cxn ang="0">
                  <a:pos x="T6" y="T7"/>
                </a:cxn>
                <a:cxn ang="0">
                  <a:pos x="T8" y="T9"/>
                </a:cxn>
              </a:cxnLst>
              <a:rect l="0" t="0" r="r" b="b"/>
              <a:pathLst>
                <a:path w="1832" h="1419">
                  <a:moveTo>
                    <a:pt x="721" y="1419"/>
                  </a:moveTo>
                  <a:lnTo>
                    <a:pt x="1832" y="1419"/>
                  </a:lnTo>
                  <a:lnTo>
                    <a:pt x="1111" y="0"/>
                  </a:lnTo>
                  <a:lnTo>
                    <a:pt x="0" y="0"/>
                  </a:lnTo>
                  <a:lnTo>
                    <a:pt x="721" y="1419"/>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dirty="0"/>
            </a:p>
          </p:txBody>
        </p:sp>
      </p:grpSp>
      <p:cxnSp>
        <p:nvCxnSpPr>
          <p:cNvPr id="127" name="Straight Connector 126">
            <a:extLst>
              <a:ext uri="{FF2B5EF4-FFF2-40B4-BE49-F238E27FC236}">
                <a16:creationId xmlns:a16="http://schemas.microsoft.com/office/drawing/2014/main" id="{48D6C468-DC15-456D-98F3-F96099234E4E}"/>
              </a:ext>
            </a:extLst>
          </p:cNvPr>
          <p:cNvCxnSpPr/>
          <p:nvPr/>
        </p:nvCxnSpPr>
        <p:spPr>
          <a:xfrm flipV="1">
            <a:off x="2306884" y="3428112"/>
            <a:ext cx="0" cy="624435"/>
          </a:xfrm>
          <a:prstGeom prst="line">
            <a:avLst/>
          </a:prstGeom>
          <a:ln w="12700">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765B40AB-1706-4C7C-B9D2-24EFD5725468}"/>
              </a:ext>
            </a:extLst>
          </p:cNvPr>
          <p:cNvCxnSpPr/>
          <p:nvPr/>
        </p:nvCxnSpPr>
        <p:spPr>
          <a:xfrm flipH="1" flipV="1">
            <a:off x="4436188" y="3648296"/>
            <a:ext cx="2031" cy="332765"/>
          </a:xfrm>
          <a:prstGeom prst="line">
            <a:avLst/>
          </a:prstGeom>
          <a:ln w="12700">
            <a:solidFill>
              <a:schemeClr val="accent3"/>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5F66ADD4-4FD5-41CD-BD08-D9290220CB06}"/>
              </a:ext>
            </a:extLst>
          </p:cNvPr>
          <p:cNvCxnSpPr/>
          <p:nvPr/>
        </p:nvCxnSpPr>
        <p:spPr>
          <a:xfrm flipV="1">
            <a:off x="6765602" y="3319413"/>
            <a:ext cx="0" cy="624435"/>
          </a:xfrm>
          <a:prstGeom prst="line">
            <a:avLst/>
          </a:prstGeom>
          <a:ln w="12700">
            <a:solidFill>
              <a:schemeClr val="accent4"/>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A2796FDD-06B4-4781-AD57-5557EF2ACEBE}"/>
              </a:ext>
            </a:extLst>
          </p:cNvPr>
          <p:cNvCxnSpPr/>
          <p:nvPr/>
        </p:nvCxnSpPr>
        <p:spPr>
          <a:xfrm flipH="1" flipV="1">
            <a:off x="9382263" y="3631630"/>
            <a:ext cx="2031" cy="332765"/>
          </a:xfrm>
          <a:prstGeom prst="line">
            <a:avLst/>
          </a:prstGeom>
          <a:ln w="12700">
            <a:solidFill>
              <a:schemeClr val="accent5"/>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31" name="Freeform 9">
            <a:extLst>
              <a:ext uri="{FF2B5EF4-FFF2-40B4-BE49-F238E27FC236}">
                <a16:creationId xmlns:a16="http://schemas.microsoft.com/office/drawing/2014/main" id="{6568A726-1729-4B0D-B5A7-1118C7D8EFFB}"/>
              </a:ext>
            </a:extLst>
          </p:cNvPr>
          <p:cNvSpPr>
            <a:spLocks noChangeAspect="1" noEditPoints="1"/>
          </p:cNvSpPr>
          <p:nvPr/>
        </p:nvSpPr>
        <p:spPr bwMode="auto">
          <a:xfrm>
            <a:off x="4489966" y="4296236"/>
            <a:ext cx="464091" cy="322504"/>
          </a:xfrm>
          <a:custGeom>
            <a:avLst/>
            <a:gdLst>
              <a:gd name="T0" fmla="*/ 99 w 199"/>
              <a:gd name="T1" fmla="*/ 101 h 136"/>
              <a:gd name="T2" fmla="*/ 0 w 199"/>
              <a:gd name="T3" fmla="*/ 50 h 136"/>
              <a:gd name="T4" fmla="*/ 99 w 199"/>
              <a:gd name="T5" fmla="*/ 0 h 136"/>
              <a:gd name="T6" fmla="*/ 199 w 199"/>
              <a:gd name="T7" fmla="*/ 50 h 136"/>
              <a:gd name="T8" fmla="*/ 157 w 199"/>
              <a:gd name="T9" fmla="*/ 72 h 136"/>
              <a:gd name="T10" fmla="*/ 157 w 199"/>
              <a:gd name="T11" fmla="*/ 71 h 136"/>
              <a:gd name="T12" fmla="*/ 107 w 199"/>
              <a:gd name="T13" fmla="*/ 45 h 136"/>
              <a:gd name="T14" fmla="*/ 101 w 199"/>
              <a:gd name="T15" fmla="*/ 44 h 136"/>
              <a:gd name="T16" fmla="*/ 95 w 199"/>
              <a:gd name="T17" fmla="*/ 46 h 136"/>
              <a:gd name="T18" fmla="*/ 93 w 199"/>
              <a:gd name="T19" fmla="*/ 52 h 136"/>
              <a:gd name="T20" fmla="*/ 98 w 199"/>
              <a:gd name="T21" fmla="*/ 59 h 136"/>
              <a:gd name="T22" fmla="*/ 140 w 199"/>
              <a:gd name="T23" fmla="*/ 80 h 136"/>
              <a:gd name="T24" fmla="*/ 99 w 199"/>
              <a:gd name="T25" fmla="*/ 101 h 136"/>
              <a:gd name="T26" fmla="*/ 153 w 199"/>
              <a:gd name="T27" fmla="*/ 117 h 136"/>
              <a:gd name="T28" fmla="*/ 155 w 199"/>
              <a:gd name="T29" fmla="*/ 114 h 136"/>
              <a:gd name="T30" fmla="*/ 153 w 199"/>
              <a:gd name="T31" fmla="*/ 111 h 136"/>
              <a:gd name="T32" fmla="*/ 153 w 199"/>
              <a:gd name="T33" fmla="*/ 73 h 136"/>
              <a:gd name="T34" fmla="*/ 105 w 199"/>
              <a:gd name="T35" fmla="*/ 49 h 136"/>
              <a:gd name="T36" fmla="*/ 98 w 199"/>
              <a:gd name="T37" fmla="*/ 49 h 136"/>
              <a:gd name="T38" fmla="*/ 99 w 199"/>
              <a:gd name="T39" fmla="*/ 55 h 136"/>
              <a:gd name="T40" fmla="*/ 145 w 199"/>
              <a:gd name="T41" fmla="*/ 78 h 136"/>
              <a:gd name="T42" fmla="*/ 145 w 199"/>
              <a:gd name="T43" fmla="*/ 111 h 136"/>
              <a:gd name="T44" fmla="*/ 143 w 199"/>
              <a:gd name="T45" fmla="*/ 114 h 136"/>
              <a:gd name="T46" fmla="*/ 145 w 199"/>
              <a:gd name="T47" fmla="*/ 117 h 136"/>
              <a:gd name="T48" fmla="*/ 142 w 199"/>
              <a:gd name="T49" fmla="*/ 124 h 136"/>
              <a:gd name="T50" fmla="*/ 147 w 199"/>
              <a:gd name="T51" fmla="*/ 131 h 136"/>
              <a:gd name="T52" fmla="*/ 146 w 199"/>
              <a:gd name="T53" fmla="*/ 136 h 136"/>
              <a:gd name="T54" fmla="*/ 157 w 199"/>
              <a:gd name="T55" fmla="*/ 124 h 136"/>
              <a:gd name="T56" fmla="*/ 153 w 199"/>
              <a:gd name="T57" fmla="*/ 117 h 136"/>
              <a:gd name="T58" fmla="*/ 34 w 199"/>
              <a:gd name="T59" fmla="*/ 75 h 136"/>
              <a:gd name="T60" fmla="*/ 34 w 199"/>
              <a:gd name="T61" fmla="*/ 116 h 136"/>
              <a:gd name="T62" fmla="*/ 35 w 199"/>
              <a:gd name="T63" fmla="*/ 117 h 136"/>
              <a:gd name="T64" fmla="*/ 100 w 199"/>
              <a:gd name="T65" fmla="*/ 135 h 136"/>
              <a:gd name="T66" fmla="*/ 139 w 199"/>
              <a:gd name="T67" fmla="*/ 129 h 136"/>
              <a:gd name="T68" fmla="*/ 138 w 199"/>
              <a:gd name="T69" fmla="*/ 124 h 136"/>
              <a:gd name="T70" fmla="*/ 140 w 199"/>
              <a:gd name="T71" fmla="*/ 117 h 136"/>
              <a:gd name="T72" fmla="*/ 139 w 199"/>
              <a:gd name="T73" fmla="*/ 114 h 136"/>
              <a:gd name="T74" fmla="*/ 141 w 199"/>
              <a:gd name="T75" fmla="*/ 109 h 136"/>
              <a:gd name="T76" fmla="*/ 141 w 199"/>
              <a:gd name="T77" fmla="*/ 87 h 136"/>
              <a:gd name="T78" fmla="*/ 99 w 199"/>
              <a:gd name="T79" fmla="*/ 108 h 136"/>
              <a:gd name="T80" fmla="*/ 34 w 199"/>
              <a:gd name="T81" fmla="*/ 75 h 136"/>
              <a:gd name="T82" fmla="*/ 157 w 199"/>
              <a:gd name="T83" fmla="*/ 109 h 136"/>
              <a:gd name="T84" fmla="*/ 159 w 199"/>
              <a:gd name="T85" fmla="*/ 114 h 136"/>
              <a:gd name="T86" fmla="*/ 158 w 199"/>
              <a:gd name="T87" fmla="*/ 117 h 136"/>
              <a:gd name="T88" fmla="*/ 160 w 199"/>
              <a:gd name="T89" fmla="*/ 119 h 136"/>
              <a:gd name="T90" fmla="*/ 164 w 199"/>
              <a:gd name="T91" fmla="*/ 117 h 136"/>
              <a:gd name="T92" fmla="*/ 165 w 199"/>
              <a:gd name="T93" fmla="*/ 116 h 136"/>
              <a:gd name="T94" fmla="*/ 165 w 199"/>
              <a:gd name="T95" fmla="*/ 74 h 136"/>
              <a:gd name="T96" fmla="*/ 157 w 199"/>
              <a:gd name="T97" fmla="*/ 78 h 136"/>
              <a:gd name="T98" fmla="*/ 157 w 199"/>
              <a:gd name="T99" fmla="*/ 10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9" h="136">
                <a:moveTo>
                  <a:pt x="99" y="101"/>
                </a:moveTo>
                <a:cubicBezTo>
                  <a:pt x="0" y="50"/>
                  <a:pt x="0" y="50"/>
                  <a:pt x="0" y="50"/>
                </a:cubicBezTo>
                <a:cubicBezTo>
                  <a:pt x="99" y="0"/>
                  <a:pt x="99" y="0"/>
                  <a:pt x="99" y="0"/>
                </a:cubicBezTo>
                <a:cubicBezTo>
                  <a:pt x="199" y="50"/>
                  <a:pt x="199" y="50"/>
                  <a:pt x="199" y="50"/>
                </a:cubicBezTo>
                <a:cubicBezTo>
                  <a:pt x="157" y="72"/>
                  <a:pt x="157" y="72"/>
                  <a:pt x="157" y="72"/>
                </a:cubicBezTo>
                <a:cubicBezTo>
                  <a:pt x="157" y="71"/>
                  <a:pt x="157" y="71"/>
                  <a:pt x="157" y="71"/>
                </a:cubicBezTo>
                <a:cubicBezTo>
                  <a:pt x="107" y="45"/>
                  <a:pt x="107" y="45"/>
                  <a:pt x="107" y="45"/>
                </a:cubicBezTo>
                <a:cubicBezTo>
                  <a:pt x="106" y="45"/>
                  <a:pt x="104" y="44"/>
                  <a:pt x="101" y="44"/>
                </a:cubicBezTo>
                <a:cubicBezTo>
                  <a:pt x="99" y="44"/>
                  <a:pt x="97" y="44"/>
                  <a:pt x="95" y="46"/>
                </a:cubicBezTo>
                <a:cubicBezTo>
                  <a:pt x="93" y="48"/>
                  <a:pt x="93" y="50"/>
                  <a:pt x="93" y="52"/>
                </a:cubicBezTo>
                <a:cubicBezTo>
                  <a:pt x="93" y="56"/>
                  <a:pt x="97" y="58"/>
                  <a:pt x="98" y="59"/>
                </a:cubicBezTo>
                <a:cubicBezTo>
                  <a:pt x="140" y="80"/>
                  <a:pt x="140" y="80"/>
                  <a:pt x="140" y="80"/>
                </a:cubicBezTo>
                <a:lnTo>
                  <a:pt x="99" y="101"/>
                </a:lnTo>
                <a:close/>
                <a:moveTo>
                  <a:pt x="153" y="117"/>
                </a:moveTo>
                <a:cubicBezTo>
                  <a:pt x="154" y="116"/>
                  <a:pt x="155" y="115"/>
                  <a:pt x="155" y="114"/>
                </a:cubicBezTo>
                <a:cubicBezTo>
                  <a:pt x="155" y="113"/>
                  <a:pt x="154" y="111"/>
                  <a:pt x="153" y="111"/>
                </a:cubicBezTo>
                <a:cubicBezTo>
                  <a:pt x="153" y="73"/>
                  <a:pt x="153" y="73"/>
                  <a:pt x="153" y="73"/>
                </a:cubicBezTo>
                <a:cubicBezTo>
                  <a:pt x="105" y="49"/>
                  <a:pt x="105" y="49"/>
                  <a:pt x="105" y="49"/>
                </a:cubicBezTo>
                <a:cubicBezTo>
                  <a:pt x="105" y="49"/>
                  <a:pt x="101" y="46"/>
                  <a:pt x="98" y="49"/>
                </a:cubicBezTo>
                <a:cubicBezTo>
                  <a:pt x="94" y="52"/>
                  <a:pt x="99" y="55"/>
                  <a:pt x="99" y="55"/>
                </a:cubicBezTo>
                <a:cubicBezTo>
                  <a:pt x="145" y="78"/>
                  <a:pt x="145" y="78"/>
                  <a:pt x="145" y="78"/>
                </a:cubicBezTo>
                <a:cubicBezTo>
                  <a:pt x="145" y="111"/>
                  <a:pt x="145" y="111"/>
                  <a:pt x="145" y="111"/>
                </a:cubicBezTo>
                <a:cubicBezTo>
                  <a:pt x="144" y="111"/>
                  <a:pt x="143" y="113"/>
                  <a:pt x="143" y="114"/>
                </a:cubicBezTo>
                <a:cubicBezTo>
                  <a:pt x="143" y="115"/>
                  <a:pt x="144" y="116"/>
                  <a:pt x="145" y="117"/>
                </a:cubicBezTo>
                <a:cubicBezTo>
                  <a:pt x="144" y="118"/>
                  <a:pt x="142" y="121"/>
                  <a:pt x="142" y="124"/>
                </a:cubicBezTo>
                <a:cubicBezTo>
                  <a:pt x="142" y="129"/>
                  <a:pt x="147" y="129"/>
                  <a:pt x="147" y="131"/>
                </a:cubicBezTo>
                <a:cubicBezTo>
                  <a:pt x="147" y="134"/>
                  <a:pt x="146" y="136"/>
                  <a:pt x="146" y="136"/>
                </a:cubicBezTo>
                <a:cubicBezTo>
                  <a:pt x="146" y="136"/>
                  <a:pt x="157" y="131"/>
                  <a:pt x="157" y="124"/>
                </a:cubicBezTo>
                <a:cubicBezTo>
                  <a:pt x="157" y="120"/>
                  <a:pt x="154" y="117"/>
                  <a:pt x="153" y="117"/>
                </a:cubicBezTo>
                <a:close/>
                <a:moveTo>
                  <a:pt x="34" y="75"/>
                </a:moveTo>
                <a:cubicBezTo>
                  <a:pt x="34" y="116"/>
                  <a:pt x="34" y="116"/>
                  <a:pt x="34" y="116"/>
                </a:cubicBezTo>
                <a:cubicBezTo>
                  <a:pt x="35" y="117"/>
                  <a:pt x="35" y="117"/>
                  <a:pt x="35" y="117"/>
                </a:cubicBezTo>
                <a:cubicBezTo>
                  <a:pt x="53" y="128"/>
                  <a:pt x="76" y="135"/>
                  <a:pt x="100" y="135"/>
                </a:cubicBezTo>
                <a:cubicBezTo>
                  <a:pt x="113" y="135"/>
                  <a:pt x="127" y="133"/>
                  <a:pt x="139" y="129"/>
                </a:cubicBezTo>
                <a:cubicBezTo>
                  <a:pt x="138" y="128"/>
                  <a:pt x="138" y="126"/>
                  <a:pt x="138" y="124"/>
                </a:cubicBezTo>
                <a:cubicBezTo>
                  <a:pt x="138" y="122"/>
                  <a:pt x="139" y="119"/>
                  <a:pt x="140" y="117"/>
                </a:cubicBezTo>
                <a:cubicBezTo>
                  <a:pt x="139" y="116"/>
                  <a:pt x="139" y="115"/>
                  <a:pt x="139" y="114"/>
                </a:cubicBezTo>
                <a:cubicBezTo>
                  <a:pt x="139" y="112"/>
                  <a:pt x="140" y="110"/>
                  <a:pt x="141" y="109"/>
                </a:cubicBezTo>
                <a:cubicBezTo>
                  <a:pt x="141" y="87"/>
                  <a:pt x="141" y="87"/>
                  <a:pt x="141" y="87"/>
                </a:cubicBezTo>
                <a:cubicBezTo>
                  <a:pt x="99" y="108"/>
                  <a:pt x="99" y="108"/>
                  <a:pt x="99" y="108"/>
                </a:cubicBezTo>
                <a:lnTo>
                  <a:pt x="34" y="75"/>
                </a:lnTo>
                <a:close/>
                <a:moveTo>
                  <a:pt x="157" y="109"/>
                </a:moveTo>
                <a:cubicBezTo>
                  <a:pt x="158" y="110"/>
                  <a:pt x="159" y="112"/>
                  <a:pt x="159" y="114"/>
                </a:cubicBezTo>
                <a:cubicBezTo>
                  <a:pt x="159" y="115"/>
                  <a:pt x="159" y="116"/>
                  <a:pt x="158" y="117"/>
                </a:cubicBezTo>
                <a:cubicBezTo>
                  <a:pt x="159" y="117"/>
                  <a:pt x="160" y="118"/>
                  <a:pt x="160" y="119"/>
                </a:cubicBezTo>
                <a:cubicBezTo>
                  <a:pt x="161" y="119"/>
                  <a:pt x="163" y="118"/>
                  <a:pt x="164" y="117"/>
                </a:cubicBezTo>
                <a:cubicBezTo>
                  <a:pt x="165" y="116"/>
                  <a:pt x="165" y="116"/>
                  <a:pt x="165" y="116"/>
                </a:cubicBezTo>
                <a:cubicBezTo>
                  <a:pt x="165" y="74"/>
                  <a:pt x="165" y="74"/>
                  <a:pt x="165" y="74"/>
                </a:cubicBezTo>
                <a:cubicBezTo>
                  <a:pt x="157" y="78"/>
                  <a:pt x="157" y="78"/>
                  <a:pt x="157" y="78"/>
                </a:cubicBezTo>
                <a:lnTo>
                  <a:pt x="157" y="10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32" name="Freeform 41">
            <a:extLst>
              <a:ext uri="{FF2B5EF4-FFF2-40B4-BE49-F238E27FC236}">
                <a16:creationId xmlns:a16="http://schemas.microsoft.com/office/drawing/2014/main" id="{540A0F12-32AE-40D1-B7D1-18F903274DC7}"/>
              </a:ext>
            </a:extLst>
          </p:cNvPr>
          <p:cNvSpPr>
            <a:spLocks noChangeAspect="1" noEditPoints="1"/>
          </p:cNvSpPr>
          <p:nvPr/>
        </p:nvSpPr>
        <p:spPr bwMode="auto">
          <a:xfrm>
            <a:off x="9531908" y="4342893"/>
            <a:ext cx="322505" cy="322503"/>
          </a:xfrm>
          <a:custGeom>
            <a:avLst/>
            <a:gdLst>
              <a:gd name="T0" fmla="*/ 193 w 198"/>
              <a:gd name="T1" fmla="*/ 19 h 198"/>
              <a:gd name="T2" fmla="*/ 185 w 198"/>
              <a:gd name="T3" fmla="*/ 17 h 198"/>
              <a:gd name="T4" fmla="*/ 190 w 198"/>
              <a:gd name="T5" fmla="*/ 21 h 198"/>
              <a:gd name="T6" fmla="*/ 177 w 198"/>
              <a:gd name="T7" fmla="*/ 25 h 198"/>
              <a:gd name="T8" fmla="*/ 182 w 198"/>
              <a:gd name="T9" fmla="*/ 29 h 198"/>
              <a:gd name="T10" fmla="*/ 169 w 198"/>
              <a:gd name="T11" fmla="*/ 32 h 198"/>
              <a:gd name="T12" fmla="*/ 98 w 198"/>
              <a:gd name="T13" fmla="*/ 104 h 198"/>
              <a:gd name="T14" fmla="*/ 94 w 198"/>
              <a:gd name="T15" fmla="*/ 100 h 198"/>
              <a:gd name="T16" fmla="*/ 165 w 198"/>
              <a:gd name="T17" fmla="*/ 29 h 198"/>
              <a:gd name="T18" fmla="*/ 168 w 198"/>
              <a:gd name="T19" fmla="*/ 15 h 198"/>
              <a:gd name="T20" fmla="*/ 173 w 198"/>
              <a:gd name="T21" fmla="*/ 21 h 198"/>
              <a:gd name="T22" fmla="*/ 176 w 198"/>
              <a:gd name="T23" fmla="*/ 7 h 198"/>
              <a:gd name="T24" fmla="*/ 181 w 198"/>
              <a:gd name="T25" fmla="*/ 14 h 198"/>
              <a:gd name="T26" fmla="*/ 179 w 198"/>
              <a:gd name="T27" fmla="*/ 5 h 198"/>
              <a:gd name="T28" fmla="*/ 187 w 198"/>
              <a:gd name="T29" fmla="*/ 8 h 198"/>
              <a:gd name="T30" fmla="*/ 193 w 198"/>
              <a:gd name="T31" fmla="*/ 9 h 198"/>
              <a:gd name="T32" fmla="*/ 198 w 198"/>
              <a:gd name="T33" fmla="*/ 13 h 198"/>
              <a:gd name="T34" fmla="*/ 105 w 198"/>
              <a:gd name="T35" fmla="*/ 81 h 198"/>
              <a:gd name="T36" fmla="*/ 72 w 198"/>
              <a:gd name="T37" fmla="*/ 103 h 198"/>
              <a:gd name="T38" fmla="*/ 119 w 198"/>
              <a:gd name="T39" fmla="*/ 103 h 198"/>
              <a:gd name="T40" fmla="*/ 102 w 198"/>
              <a:gd name="T41" fmla="*/ 108 h 198"/>
              <a:gd name="T42" fmla="*/ 96 w 198"/>
              <a:gd name="T43" fmla="*/ 110 h 198"/>
              <a:gd name="T44" fmla="*/ 88 w 198"/>
              <a:gd name="T45" fmla="*/ 103 h 198"/>
              <a:gd name="T46" fmla="*/ 90 w 198"/>
              <a:gd name="T47" fmla="*/ 96 h 198"/>
              <a:gd name="T48" fmla="*/ 95 w 198"/>
              <a:gd name="T49" fmla="*/ 44 h 198"/>
              <a:gd name="T50" fmla="*/ 95 w 198"/>
              <a:gd name="T51" fmla="*/ 162 h 198"/>
              <a:gd name="T52" fmla="*/ 143 w 198"/>
              <a:gd name="T53" fmla="*/ 68 h 198"/>
              <a:gd name="T54" fmla="*/ 139 w 198"/>
              <a:gd name="T55" fmla="*/ 103 h 198"/>
              <a:gd name="T56" fmla="*/ 52 w 198"/>
              <a:gd name="T57" fmla="*/ 103 h 198"/>
              <a:gd name="T58" fmla="*/ 119 w 198"/>
              <a:gd name="T59" fmla="*/ 67 h 198"/>
              <a:gd name="T60" fmla="*/ 157 w 198"/>
              <a:gd name="T61" fmla="*/ 54 h 198"/>
              <a:gd name="T62" fmla="*/ 95 w 198"/>
              <a:gd name="T63" fmla="*/ 182 h 198"/>
              <a:gd name="T64" fmla="*/ 95 w 198"/>
              <a:gd name="T65" fmla="*/ 24 h 198"/>
              <a:gd name="T66" fmla="*/ 156 w 198"/>
              <a:gd name="T67" fmla="*/ 30 h 198"/>
              <a:gd name="T68" fmla="*/ 0 w 198"/>
              <a:gd name="T69" fmla="*/ 103 h 198"/>
              <a:gd name="T70" fmla="*/ 190 w 198"/>
              <a:gd name="T71" fmla="*/ 103 h 198"/>
              <a:gd name="T72" fmla="*/ 157 w 198"/>
              <a:gd name="T73" fmla="*/ 54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8" h="198">
                <a:moveTo>
                  <a:pt x="198" y="13"/>
                </a:moveTo>
                <a:cubicBezTo>
                  <a:pt x="193" y="19"/>
                  <a:pt x="193" y="19"/>
                  <a:pt x="193" y="19"/>
                </a:cubicBezTo>
                <a:cubicBezTo>
                  <a:pt x="185" y="17"/>
                  <a:pt x="185" y="17"/>
                  <a:pt x="185" y="17"/>
                </a:cubicBezTo>
                <a:cubicBezTo>
                  <a:pt x="185" y="17"/>
                  <a:pt x="185" y="17"/>
                  <a:pt x="185" y="17"/>
                </a:cubicBezTo>
                <a:cubicBezTo>
                  <a:pt x="183" y="19"/>
                  <a:pt x="183" y="19"/>
                  <a:pt x="183" y="19"/>
                </a:cubicBezTo>
                <a:cubicBezTo>
                  <a:pt x="190" y="21"/>
                  <a:pt x="190" y="21"/>
                  <a:pt x="190" y="21"/>
                </a:cubicBezTo>
                <a:cubicBezTo>
                  <a:pt x="185" y="27"/>
                  <a:pt x="185" y="27"/>
                  <a:pt x="185" y="27"/>
                </a:cubicBezTo>
                <a:cubicBezTo>
                  <a:pt x="177" y="25"/>
                  <a:pt x="177" y="25"/>
                  <a:pt x="177" y="25"/>
                </a:cubicBezTo>
                <a:cubicBezTo>
                  <a:pt x="175" y="27"/>
                  <a:pt x="175" y="27"/>
                  <a:pt x="175" y="27"/>
                </a:cubicBezTo>
                <a:cubicBezTo>
                  <a:pt x="182" y="29"/>
                  <a:pt x="182" y="29"/>
                  <a:pt x="182" y="29"/>
                </a:cubicBezTo>
                <a:cubicBezTo>
                  <a:pt x="177" y="35"/>
                  <a:pt x="177" y="35"/>
                  <a:pt x="177" y="35"/>
                </a:cubicBezTo>
                <a:cubicBezTo>
                  <a:pt x="169" y="32"/>
                  <a:pt x="169" y="32"/>
                  <a:pt x="169" y="32"/>
                </a:cubicBezTo>
                <a:cubicBezTo>
                  <a:pt x="107" y="95"/>
                  <a:pt x="107" y="95"/>
                  <a:pt x="107" y="95"/>
                </a:cubicBezTo>
                <a:cubicBezTo>
                  <a:pt x="98" y="104"/>
                  <a:pt x="98" y="104"/>
                  <a:pt x="98" y="104"/>
                </a:cubicBezTo>
                <a:cubicBezTo>
                  <a:pt x="97" y="105"/>
                  <a:pt x="95" y="105"/>
                  <a:pt x="94" y="104"/>
                </a:cubicBezTo>
                <a:cubicBezTo>
                  <a:pt x="93" y="103"/>
                  <a:pt x="93" y="101"/>
                  <a:pt x="94" y="100"/>
                </a:cubicBezTo>
                <a:cubicBezTo>
                  <a:pt x="103" y="91"/>
                  <a:pt x="103" y="91"/>
                  <a:pt x="103" y="91"/>
                </a:cubicBezTo>
                <a:cubicBezTo>
                  <a:pt x="165" y="29"/>
                  <a:pt x="165" y="29"/>
                  <a:pt x="165" y="29"/>
                </a:cubicBezTo>
                <a:cubicBezTo>
                  <a:pt x="163" y="21"/>
                  <a:pt x="163" y="21"/>
                  <a:pt x="163" y="21"/>
                </a:cubicBezTo>
                <a:cubicBezTo>
                  <a:pt x="168" y="15"/>
                  <a:pt x="168" y="15"/>
                  <a:pt x="168" y="15"/>
                </a:cubicBezTo>
                <a:cubicBezTo>
                  <a:pt x="171" y="24"/>
                  <a:pt x="171" y="24"/>
                  <a:pt x="171" y="24"/>
                </a:cubicBezTo>
                <a:cubicBezTo>
                  <a:pt x="173" y="21"/>
                  <a:pt x="173" y="21"/>
                  <a:pt x="173" y="21"/>
                </a:cubicBezTo>
                <a:cubicBezTo>
                  <a:pt x="171" y="13"/>
                  <a:pt x="171" y="13"/>
                  <a:pt x="171" y="13"/>
                </a:cubicBezTo>
                <a:cubicBezTo>
                  <a:pt x="176" y="7"/>
                  <a:pt x="176" y="7"/>
                  <a:pt x="176" y="7"/>
                </a:cubicBezTo>
                <a:cubicBezTo>
                  <a:pt x="179" y="16"/>
                  <a:pt x="179" y="16"/>
                  <a:pt x="179" y="16"/>
                </a:cubicBezTo>
                <a:cubicBezTo>
                  <a:pt x="181" y="14"/>
                  <a:pt x="181" y="14"/>
                  <a:pt x="181" y="14"/>
                </a:cubicBezTo>
                <a:cubicBezTo>
                  <a:pt x="181" y="13"/>
                  <a:pt x="181" y="13"/>
                  <a:pt x="181" y="13"/>
                </a:cubicBezTo>
                <a:cubicBezTo>
                  <a:pt x="179" y="5"/>
                  <a:pt x="179" y="5"/>
                  <a:pt x="179" y="5"/>
                </a:cubicBezTo>
                <a:cubicBezTo>
                  <a:pt x="184" y="0"/>
                  <a:pt x="184" y="0"/>
                  <a:pt x="184" y="0"/>
                </a:cubicBezTo>
                <a:cubicBezTo>
                  <a:pt x="187" y="8"/>
                  <a:pt x="187" y="8"/>
                  <a:pt x="187" y="8"/>
                </a:cubicBezTo>
                <a:cubicBezTo>
                  <a:pt x="189" y="5"/>
                  <a:pt x="189" y="5"/>
                  <a:pt x="189" y="5"/>
                </a:cubicBezTo>
                <a:cubicBezTo>
                  <a:pt x="193" y="9"/>
                  <a:pt x="193" y="9"/>
                  <a:pt x="193" y="9"/>
                </a:cubicBezTo>
                <a:cubicBezTo>
                  <a:pt x="191" y="11"/>
                  <a:pt x="191" y="11"/>
                  <a:pt x="191" y="11"/>
                </a:cubicBezTo>
                <a:lnTo>
                  <a:pt x="198" y="13"/>
                </a:lnTo>
                <a:close/>
                <a:moveTo>
                  <a:pt x="90" y="96"/>
                </a:moveTo>
                <a:cubicBezTo>
                  <a:pt x="105" y="81"/>
                  <a:pt x="105" y="81"/>
                  <a:pt x="105" y="81"/>
                </a:cubicBezTo>
                <a:cubicBezTo>
                  <a:pt x="102" y="80"/>
                  <a:pt x="99" y="79"/>
                  <a:pt x="95" y="79"/>
                </a:cubicBezTo>
                <a:cubicBezTo>
                  <a:pt x="82" y="79"/>
                  <a:pt x="72" y="90"/>
                  <a:pt x="72" y="103"/>
                </a:cubicBezTo>
                <a:cubicBezTo>
                  <a:pt x="72" y="116"/>
                  <a:pt x="82" y="127"/>
                  <a:pt x="95" y="127"/>
                </a:cubicBezTo>
                <a:cubicBezTo>
                  <a:pt x="108" y="127"/>
                  <a:pt x="119" y="116"/>
                  <a:pt x="119" y="103"/>
                </a:cubicBezTo>
                <a:cubicBezTo>
                  <a:pt x="119" y="99"/>
                  <a:pt x="118" y="96"/>
                  <a:pt x="117" y="93"/>
                </a:cubicBezTo>
                <a:cubicBezTo>
                  <a:pt x="102" y="108"/>
                  <a:pt x="102" y="108"/>
                  <a:pt x="102" y="108"/>
                </a:cubicBezTo>
                <a:cubicBezTo>
                  <a:pt x="101" y="110"/>
                  <a:pt x="99" y="111"/>
                  <a:pt x="96" y="111"/>
                </a:cubicBezTo>
                <a:cubicBezTo>
                  <a:pt x="96" y="111"/>
                  <a:pt x="96" y="110"/>
                  <a:pt x="96" y="110"/>
                </a:cubicBezTo>
                <a:cubicBezTo>
                  <a:pt x="96" y="111"/>
                  <a:pt x="96" y="111"/>
                  <a:pt x="95" y="111"/>
                </a:cubicBezTo>
                <a:cubicBezTo>
                  <a:pt x="91" y="111"/>
                  <a:pt x="88" y="107"/>
                  <a:pt x="88" y="103"/>
                </a:cubicBezTo>
                <a:cubicBezTo>
                  <a:pt x="88" y="103"/>
                  <a:pt x="88" y="103"/>
                  <a:pt x="88" y="103"/>
                </a:cubicBezTo>
                <a:cubicBezTo>
                  <a:pt x="88" y="100"/>
                  <a:pt x="88" y="98"/>
                  <a:pt x="90" y="96"/>
                </a:cubicBezTo>
                <a:close/>
                <a:moveTo>
                  <a:pt x="131" y="55"/>
                </a:moveTo>
                <a:cubicBezTo>
                  <a:pt x="121" y="48"/>
                  <a:pt x="109" y="44"/>
                  <a:pt x="95" y="44"/>
                </a:cubicBezTo>
                <a:cubicBezTo>
                  <a:pt x="63" y="44"/>
                  <a:pt x="36" y="70"/>
                  <a:pt x="36" y="103"/>
                </a:cubicBezTo>
                <a:cubicBezTo>
                  <a:pt x="36" y="136"/>
                  <a:pt x="63" y="162"/>
                  <a:pt x="95" y="162"/>
                </a:cubicBezTo>
                <a:cubicBezTo>
                  <a:pt x="128" y="162"/>
                  <a:pt x="155" y="136"/>
                  <a:pt x="155" y="103"/>
                </a:cubicBezTo>
                <a:cubicBezTo>
                  <a:pt x="155" y="90"/>
                  <a:pt x="150" y="77"/>
                  <a:pt x="143" y="68"/>
                </a:cubicBezTo>
                <a:cubicBezTo>
                  <a:pt x="131" y="79"/>
                  <a:pt x="131" y="79"/>
                  <a:pt x="131" y="79"/>
                </a:cubicBezTo>
                <a:cubicBezTo>
                  <a:pt x="136" y="86"/>
                  <a:pt x="139" y="94"/>
                  <a:pt x="139" y="103"/>
                </a:cubicBezTo>
                <a:cubicBezTo>
                  <a:pt x="139" y="127"/>
                  <a:pt x="119" y="146"/>
                  <a:pt x="95" y="146"/>
                </a:cubicBezTo>
                <a:cubicBezTo>
                  <a:pt x="71" y="146"/>
                  <a:pt x="52" y="127"/>
                  <a:pt x="52" y="103"/>
                </a:cubicBezTo>
                <a:cubicBezTo>
                  <a:pt x="52" y="79"/>
                  <a:pt x="71" y="60"/>
                  <a:pt x="95" y="60"/>
                </a:cubicBezTo>
                <a:cubicBezTo>
                  <a:pt x="104" y="60"/>
                  <a:pt x="112" y="62"/>
                  <a:pt x="119" y="67"/>
                </a:cubicBezTo>
                <a:lnTo>
                  <a:pt x="131" y="55"/>
                </a:lnTo>
                <a:close/>
                <a:moveTo>
                  <a:pt x="157" y="54"/>
                </a:moveTo>
                <a:cubicBezTo>
                  <a:pt x="168" y="67"/>
                  <a:pt x="174" y="84"/>
                  <a:pt x="174" y="103"/>
                </a:cubicBezTo>
                <a:cubicBezTo>
                  <a:pt x="174" y="146"/>
                  <a:pt x="139" y="182"/>
                  <a:pt x="95" y="182"/>
                </a:cubicBezTo>
                <a:cubicBezTo>
                  <a:pt x="52" y="182"/>
                  <a:pt x="16" y="146"/>
                  <a:pt x="16" y="103"/>
                </a:cubicBezTo>
                <a:cubicBezTo>
                  <a:pt x="16" y="59"/>
                  <a:pt x="52" y="24"/>
                  <a:pt x="95" y="24"/>
                </a:cubicBezTo>
                <a:cubicBezTo>
                  <a:pt x="114" y="24"/>
                  <a:pt x="131" y="30"/>
                  <a:pt x="145" y="41"/>
                </a:cubicBezTo>
                <a:cubicBezTo>
                  <a:pt x="156" y="30"/>
                  <a:pt x="156" y="30"/>
                  <a:pt x="156" y="30"/>
                </a:cubicBezTo>
                <a:cubicBezTo>
                  <a:pt x="140" y="16"/>
                  <a:pt x="118" y="8"/>
                  <a:pt x="95" y="8"/>
                </a:cubicBezTo>
                <a:cubicBezTo>
                  <a:pt x="43" y="8"/>
                  <a:pt x="0" y="50"/>
                  <a:pt x="0" y="103"/>
                </a:cubicBezTo>
                <a:cubicBezTo>
                  <a:pt x="0" y="155"/>
                  <a:pt x="43" y="198"/>
                  <a:pt x="95" y="198"/>
                </a:cubicBezTo>
                <a:cubicBezTo>
                  <a:pt x="148" y="198"/>
                  <a:pt x="190" y="155"/>
                  <a:pt x="190" y="103"/>
                </a:cubicBezTo>
                <a:cubicBezTo>
                  <a:pt x="190" y="80"/>
                  <a:pt x="182" y="59"/>
                  <a:pt x="168" y="42"/>
                </a:cubicBezTo>
                <a:lnTo>
                  <a:pt x="157"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351" dirty="0"/>
          </a:p>
        </p:txBody>
      </p:sp>
      <p:sp>
        <p:nvSpPr>
          <p:cNvPr id="133" name="TextBox 132">
            <a:extLst>
              <a:ext uri="{FF2B5EF4-FFF2-40B4-BE49-F238E27FC236}">
                <a16:creationId xmlns:a16="http://schemas.microsoft.com/office/drawing/2014/main" id="{30BF71AF-110F-475D-9F36-03D98B250E6C}"/>
              </a:ext>
            </a:extLst>
          </p:cNvPr>
          <p:cNvSpPr txBox="1"/>
          <p:nvPr/>
        </p:nvSpPr>
        <p:spPr>
          <a:xfrm>
            <a:off x="2306884" y="4692409"/>
            <a:ext cx="826052" cy="307777"/>
          </a:xfrm>
          <a:prstGeom prst="rect">
            <a:avLst/>
          </a:prstGeom>
          <a:noFill/>
        </p:spPr>
        <p:txBody>
          <a:bodyPr wrap="square" rtlCol="0">
            <a:spAutoFit/>
          </a:bodyPr>
          <a:lstStyle/>
          <a:p>
            <a:pPr algn="ctr"/>
            <a:r>
              <a:rPr lang="en-US" sz="1400" dirty="0">
                <a:solidFill>
                  <a:schemeClr val="bg1"/>
                </a:solidFill>
              </a:rPr>
              <a:t>Plan</a:t>
            </a:r>
            <a:endParaRPr lang="en-CA" sz="1400" dirty="0">
              <a:solidFill>
                <a:schemeClr val="bg1"/>
              </a:solidFill>
            </a:endParaRPr>
          </a:p>
        </p:txBody>
      </p:sp>
      <p:sp>
        <p:nvSpPr>
          <p:cNvPr id="134" name="TextBox 133">
            <a:extLst>
              <a:ext uri="{FF2B5EF4-FFF2-40B4-BE49-F238E27FC236}">
                <a16:creationId xmlns:a16="http://schemas.microsoft.com/office/drawing/2014/main" id="{E145C5B6-ADAA-4852-9ED5-711A92F868C3}"/>
              </a:ext>
            </a:extLst>
          </p:cNvPr>
          <p:cNvSpPr txBox="1"/>
          <p:nvPr/>
        </p:nvSpPr>
        <p:spPr>
          <a:xfrm>
            <a:off x="4463086" y="4702592"/>
            <a:ext cx="826052" cy="307777"/>
          </a:xfrm>
          <a:prstGeom prst="rect">
            <a:avLst/>
          </a:prstGeom>
          <a:noFill/>
        </p:spPr>
        <p:txBody>
          <a:bodyPr wrap="square" rtlCol="0">
            <a:spAutoFit/>
          </a:bodyPr>
          <a:lstStyle/>
          <a:p>
            <a:pPr algn="ctr"/>
            <a:r>
              <a:rPr lang="en-US" sz="1400" dirty="0">
                <a:solidFill>
                  <a:schemeClr val="bg1"/>
                </a:solidFill>
              </a:rPr>
              <a:t>IP</a:t>
            </a:r>
            <a:endParaRPr lang="en-CA" sz="1400" dirty="0">
              <a:solidFill>
                <a:schemeClr val="bg1"/>
              </a:solidFill>
            </a:endParaRPr>
          </a:p>
        </p:txBody>
      </p:sp>
      <p:sp>
        <p:nvSpPr>
          <p:cNvPr id="135" name="TextBox 134">
            <a:extLst>
              <a:ext uri="{FF2B5EF4-FFF2-40B4-BE49-F238E27FC236}">
                <a16:creationId xmlns:a16="http://schemas.microsoft.com/office/drawing/2014/main" id="{D96DA740-6E5F-46E2-94D2-70799D080F23}"/>
              </a:ext>
            </a:extLst>
          </p:cNvPr>
          <p:cNvSpPr txBox="1"/>
          <p:nvPr/>
        </p:nvSpPr>
        <p:spPr>
          <a:xfrm>
            <a:off x="6807063" y="4731717"/>
            <a:ext cx="826052" cy="307777"/>
          </a:xfrm>
          <a:prstGeom prst="rect">
            <a:avLst/>
          </a:prstGeom>
          <a:noFill/>
        </p:spPr>
        <p:txBody>
          <a:bodyPr wrap="square" rtlCol="0">
            <a:spAutoFit/>
          </a:bodyPr>
          <a:lstStyle/>
          <a:p>
            <a:pPr algn="ctr"/>
            <a:r>
              <a:rPr lang="en-US" sz="1400" dirty="0">
                <a:solidFill>
                  <a:schemeClr val="bg1"/>
                </a:solidFill>
              </a:rPr>
              <a:t>Team</a:t>
            </a:r>
            <a:endParaRPr lang="en-CA" sz="1400" dirty="0">
              <a:solidFill>
                <a:schemeClr val="bg1"/>
              </a:solidFill>
            </a:endParaRPr>
          </a:p>
        </p:txBody>
      </p:sp>
      <p:sp>
        <p:nvSpPr>
          <p:cNvPr id="136" name="TextBox 135">
            <a:extLst>
              <a:ext uri="{FF2B5EF4-FFF2-40B4-BE49-F238E27FC236}">
                <a16:creationId xmlns:a16="http://schemas.microsoft.com/office/drawing/2014/main" id="{0DC90B02-52F1-4EC4-8CD3-3F0F9A2C65E6}"/>
              </a:ext>
            </a:extLst>
          </p:cNvPr>
          <p:cNvSpPr txBox="1"/>
          <p:nvPr/>
        </p:nvSpPr>
        <p:spPr>
          <a:xfrm>
            <a:off x="9481885" y="4702592"/>
            <a:ext cx="826052" cy="307777"/>
          </a:xfrm>
          <a:prstGeom prst="rect">
            <a:avLst/>
          </a:prstGeom>
          <a:noFill/>
        </p:spPr>
        <p:txBody>
          <a:bodyPr wrap="square" rtlCol="0">
            <a:spAutoFit/>
          </a:bodyPr>
          <a:lstStyle/>
          <a:p>
            <a:pPr algn="ctr"/>
            <a:r>
              <a:rPr lang="en-US" sz="1400" dirty="0">
                <a:solidFill>
                  <a:schemeClr val="bg1"/>
                </a:solidFill>
              </a:rPr>
              <a:t>Deals</a:t>
            </a:r>
            <a:endParaRPr lang="en-CA" sz="1400" dirty="0">
              <a:solidFill>
                <a:schemeClr val="bg1"/>
              </a:solidFill>
            </a:endParaRPr>
          </a:p>
        </p:txBody>
      </p:sp>
      <p:grpSp>
        <p:nvGrpSpPr>
          <p:cNvPr id="137" name="Group 136">
            <a:extLst>
              <a:ext uri="{FF2B5EF4-FFF2-40B4-BE49-F238E27FC236}">
                <a16:creationId xmlns:a16="http://schemas.microsoft.com/office/drawing/2014/main" id="{98BB7079-2316-4636-A5F8-F1A857CC56F5}"/>
              </a:ext>
            </a:extLst>
          </p:cNvPr>
          <p:cNvGrpSpPr/>
          <p:nvPr/>
        </p:nvGrpSpPr>
        <p:grpSpPr>
          <a:xfrm>
            <a:off x="2424601" y="4277312"/>
            <a:ext cx="332545" cy="336973"/>
            <a:chOff x="4913313" y="1749426"/>
            <a:chExt cx="558800" cy="546100"/>
          </a:xfrm>
          <a:solidFill>
            <a:schemeClr val="bg1"/>
          </a:solidFill>
        </p:grpSpPr>
        <p:sp>
          <p:nvSpPr>
            <p:cNvPr id="138" name="Freeform 80">
              <a:extLst>
                <a:ext uri="{FF2B5EF4-FFF2-40B4-BE49-F238E27FC236}">
                  <a16:creationId xmlns:a16="http://schemas.microsoft.com/office/drawing/2014/main" id="{4F0A5245-C5BF-464C-9586-00F3B9F9BE44}"/>
                </a:ext>
              </a:extLst>
            </p:cNvPr>
            <p:cNvSpPr>
              <a:spLocks/>
            </p:cNvSpPr>
            <p:nvPr/>
          </p:nvSpPr>
          <p:spPr bwMode="auto">
            <a:xfrm>
              <a:off x="4913313" y="1795463"/>
              <a:ext cx="463550" cy="500063"/>
            </a:xfrm>
            <a:custGeom>
              <a:avLst/>
              <a:gdLst>
                <a:gd name="T0" fmla="*/ 200 w 208"/>
                <a:gd name="T1" fmla="*/ 224 h 224"/>
                <a:gd name="T2" fmla="*/ 8 w 208"/>
                <a:gd name="T3" fmla="*/ 224 h 224"/>
                <a:gd name="T4" fmla="*/ 0 w 208"/>
                <a:gd name="T5" fmla="*/ 216 h 224"/>
                <a:gd name="T6" fmla="*/ 0 w 208"/>
                <a:gd name="T7" fmla="*/ 8 h 224"/>
                <a:gd name="T8" fmla="*/ 8 w 208"/>
                <a:gd name="T9" fmla="*/ 0 h 224"/>
                <a:gd name="T10" fmla="*/ 169 w 208"/>
                <a:gd name="T11" fmla="*/ 0 h 224"/>
                <a:gd name="T12" fmla="*/ 177 w 208"/>
                <a:gd name="T13" fmla="*/ 8 h 224"/>
                <a:gd name="T14" fmla="*/ 169 w 208"/>
                <a:gd name="T15" fmla="*/ 16 h 224"/>
                <a:gd name="T16" fmla="*/ 16 w 208"/>
                <a:gd name="T17" fmla="*/ 16 h 224"/>
                <a:gd name="T18" fmla="*/ 16 w 208"/>
                <a:gd name="T19" fmla="*/ 208 h 224"/>
                <a:gd name="T20" fmla="*/ 192 w 208"/>
                <a:gd name="T21" fmla="*/ 208 h 224"/>
                <a:gd name="T22" fmla="*/ 192 w 208"/>
                <a:gd name="T23" fmla="*/ 90 h 224"/>
                <a:gd name="T24" fmla="*/ 200 w 208"/>
                <a:gd name="T25" fmla="*/ 82 h 224"/>
                <a:gd name="T26" fmla="*/ 208 w 208"/>
                <a:gd name="T27" fmla="*/ 90 h 224"/>
                <a:gd name="T28" fmla="*/ 208 w 208"/>
                <a:gd name="T29" fmla="*/ 216 h 224"/>
                <a:gd name="T30" fmla="*/ 200 w 208"/>
                <a:gd name="T31"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8" h="224">
                  <a:moveTo>
                    <a:pt x="200" y="224"/>
                  </a:moveTo>
                  <a:cubicBezTo>
                    <a:pt x="8" y="224"/>
                    <a:pt x="8" y="224"/>
                    <a:pt x="8" y="224"/>
                  </a:cubicBezTo>
                  <a:cubicBezTo>
                    <a:pt x="4" y="224"/>
                    <a:pt x="0" y="220"/>
                    <a:pt x="0" y="216"/>
                  </a:cubicBezTo>
                  <a:cubicBezTo>
                    <a:pt x="0" y="8"/>
                    <a:pt x="0" y="8"/>
                    <a:pt x="0" y="8"/>
                  </a:cubicBezTo>
                  <a:cubicBezTo>
                    <a:pt x="0" y="4"/>
                    <a:pt x="4" y="0"/>
                    <a:pt x="8" y="0"/>
                  </a:cubicBezTo>
                  <a:cubicBezTo>
                    <a:pt x="169" y="0"/>
                    <a:pt x="169" y="0"/>
                    <a:pt x="169" y="0"/>
                  </a:cubicBezTo>
                  <a:cubicBezTo>
                    <a:pt x="174" y="0"/>
                    <a:pt x="177" y="4"/>
                    <a:pt x="177" y="8"/>
                  </a:cubicBezTo>
                  <a:cubicBezTo>
                    <a:pt x="177" y="12"/>
                    <a:pt x="174" y="16"/>
                    <a:pt x="169" y="16"/>
                  </a:cubicBezTo>
                  <a:cubicBezTo>
                    <a:pt x="16" y="16"/>
                    <a:pt x="16" y="16"/>
                    <a:pt x="16" y="16"/>
                  </a:cubicBezTo>
                  <a:cubicBezTo>
                    <a:pt x="16" y="208"/>
                    <a:pt x="16" y="208"/>
                    <a:pt x="16" y="208"/>
                  </a:cubicBezTo>
                  <a:cubicBezTo>
                    <a:pt x="192" y="208"/>
                    <a:pt x="192" y="208"/>
                    <a:pt x="192" y="208"/>
                  </a:cubicBezTo>
                  <a:cubicBezTo>
                    <a:pt x="192" y="90"/>
                    <a:pt x="192" y="90"/>
                    <a:pt x="192" y="90"/>
                  </a:cubicBezTo>
                  <a:cubicBezTo>
                    <a:pt x="192" y="85"/>
                    <a:pt x="196" y="82"/>
                    <a:pt x="200" y="82"/>
                  </a:cubicBezTo>
                  <a:cubicBezTo>
                    <a:pt x="204" y="82"/>
                    <a:pt x="208" y="85"/>
                    <a:pt x="208" y="90"/>
                  </a:cubicBezTo>
                  <a:cubicBezTo>
                    <a:pt x="208" y="216"/>
                    <a:pt x="208" y="216"/>
                    <a:pt x="208" y="216"/>
                  </a:cubicBezTo>
                  <a:cubicBezTo>
                    <a:pt x="208" y="220"/>
                    <a:pt x="204" y="224"/>
                    <a:pt x="200" y="2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39" name="Freeform 81">
              <a:extLst>
                <a:ext uri="{FF2B5EF4-FFF2-40B4-BE49-F238E27FC236}">
                  <a16:creationId xmlns:a16="http://schemas.microsoft.com/office/drawing/2014/main" id="{37422EA5-0543-4358-91A3-5CA5800080AD}"/>
                </a:ext>
              </a:extLst>
            </p:cNvPr>
            <p:cNvSpPr>
              <a:spLocks noEditPoints="1"/>
            </p:cNvSpPr>
            <p:nvPr/>
          </p:nvSpPr>
          <p:spPr bwMode="auto">
            <a:xfrm>
              <a:off x="5114925" y="1749426"/>
              <a:ext cx="357188" cy="354013"/>
            </a:xfrm>
            <a:custGeom>
              <a:avLst/>
              <a:gdLst>
                <a:gd name="T0" fmla="*/ 6 w 160"/>
                <a:gd name="T1" fmla="*/ 159 h 159"/>
                <a:gd name="T2" fmla="*/ 2 w 160"/>
                <a:gd name="T3" fmla="*/ 157 h 159"/>
                <a:gd name="T4" fmla="*/ 1 w 160"/>
                <a:gd name="T5" fmla="*/ 151 h 159"/>
                <a:gd name="T6" fmla="*/ 14 w 160"/>
                <a:gd name="T7" fmla="*/ 118 h 159"/>
                <a:gd name="T8" fmla="*/ 16 w 160"/>
                <a:gd name="T9" fmla="*/ 116 h 159"/>
                <a:gd name="T10" fmla="*/ 127 w 160"/>
                <a:gd name="T11" fmla="*/ 5 h 159"/>
                <a:gd name="T12" fmla="*/ 139 w 160"/>
                <a:gd name="T13" fmla="*/ 0 h 159"/>
                <a:gd name="T14" fmla="*/ 158 w 160"/>
                <a:gd name="T15" fmla="*/ 13 h 159"/>
                <a:gd name="T16" fmla="*/ 154 w 160"/>
                <a:gd name="T17" fmla="*/ 32 h 159"/>
                <a:gd name="T18" fmla="*/ 43 w 160"/>
                <a:gd name="T19" fmla="*/ 143 h 159"/>
                <a:gd name="T20" fmla="*/ 41 w 160"/>
                <a:gd name="T21" fmla="*/ 145 h 159"/>
                <a:gd name="T22" fmla="*/ 8 w 160"/>
                <a:gd name="T23" fmla="*/ 159 h 159"/>
                <a:gd name="T24" fmla="*/ 6 w 160"/>
                <a:gd name="T25" fmla="*/ 159 h 159"/>
                <a:gd name="T26" fmla="*/ 25 w 160"/>
                <a:gd name="T27" fmla="*/ 124 h 159"/>
                <a:gd name="T28" fmla="*/ 18 w 160"/>
                <a:gd name="T29" fmla="*/ 142 h 159"/>
                <a:gd name="T30" fmla="*/ 35 w 160"/>
                <a:gd name="T31" fmla="*/ 134 h 159"/>
                <a:gd name="T32" fmla="*/ 145 w 160"/>
                <a:gd name="T33" fmla="*/ 24 h 159"/>
                <a:gd name="T34" fmla="*/ 146 w 160"/>
                <a:gd name="T35" fmla="*/ 18 h 159"/>
                <a:gd name="T36" fmla="*/ 139 w 160"/>
                <a:gd name="T37" fmla="*/ 12 h 159"/>
                <a:gd name="T38" fmla="*/ 135 w 160"/>
                <a:gd name="T39" fmla="*/ 14 h 159"/>
                <a:gd name="T40" fmla="*/ 25 w 160"/>
                <a:gd name="T41" fmla="*/ 12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0" h="159">
                  <a:moveTo>
                    <a:pt x="6" y="159"/>
                  </a:moveTo>
                  <a:cubicBezTo>
                    <a:pt x="5" y="159"/>
                    <a:pt x="3" y="158"/>
                    <a:pt x="2" y="157"/>
                  </a:cubicBezTo>
                  <a:cubicBezTo>
                    <a:pt x="0" y="156"/>
                    <a:pt x="0" y="153"/>
                    <a:pt x="1" y="151"/>
                  </a:cubicBezTo>
                  <a:cubicBezTo>
                    <a:pt x="14" y="118"/>
                    <a:pt x="14" y="118"/>
                    <a:pt x="14" y="118"/>
                  </a:cubicBezTo>
                  <a:cubicBezTo>
                    <a:pt x="15" y="118"/>
                    <a:pt x="15" y="117"/>
                    <a:pt x="16" y="116"/>
                  </a:cubicBezTo>
                  <a:cubicBezTo>
                    <a:pt x="127" y="5"/>
                    <a:pt x="127" y="5"/>
                    <a:pt x="127" y="5"/>
                  </a:cubicBezTo>
                  <a:cubicBezTo>
                    <a:pt x="130" y="2"/>
                    <a:pt x="134" y="0"/>
                    <a:pt x="139" y="0"/>
                  </a:cubicBezTo>
                  <a:cubicBezTo>
                    <a:pt x="147" y="0"/>
                    <a:pt x="154" y="6"/>
                    <a:pt x="158" y="13"/>
                  </a:cubicBezTo>
                  <a:cubicBezTo>
                    <a:pt x="160" y="20"/>
                    <a:pt x="159" y="27"/>
                    <a:pt x="154" y="32"/>
                  </a:cubicBezTo>
                  <a:cubicBezTo>
                    <a:pt x="43" y="143"/>
                    <a:pt x="43" y="143"/>
                    <a:pt x="43" y="143"/>
                  </a:cubicBezTo>
                  <a:cubicBezTo>
                    <a:pt x="42" y="144"/>
                    <a:pt x="42" y="144"/>
                    <a:pt x="41" y="145"/>
                  </a:cubicBezTo>
                  <a:cubicBezTo>
                    <a:pt x="8" y="159"/>
                    <a:pt x="8" y="159"/>
                    <a:pt x="8" y="159"/>
                  </a:cubicBezTo>
                  <a:cubicBezTo>
                    <a:pt x="8" y="159"/>
                    <a:pt x="7" y="159"/>
                    <a:pt x="6" y="159"/>
                  </a:cubicBezTo>
                  <a:close/>
                  <a:moveTo>
                    <a:pt x="25" y="124"/>
                  </a:moveTo>
                  <a:cubicBezTo>
                    <a:pt x="18" y="142"/>
                    <a:pt x="18" y="142"/>
                    <a:pt x="18" y="142"/>
                  </a:cubicBezTo>
                  <a:cubicBezTo>
                    <a:pt x="35" y="134"/>
                    <a:pt x="35" y="134"/>
                    <a:pt x="35" y="134"/>
                  </a:cubicBezTo>
                  <a:cubicBezTo>
                    <a:pt x="145" y="24"/>
                    <a:pt x="145" y="24"/>
                    <a:pt x="145" y="24"/>
                  </a:cubicBezTo>
                  <a:cubicBezTo>
                    <a:pt x="146" y="23"/>
                    <a:pt x="148" y="21"/>
                    <a:pt x="146" y="18"/>
                  </a:cubicBezTo>
                  <a:cubicBezTo>
                    <a:pt x="145" y="15"/>
                    <a:pt x="142" y="12"/>
                    <a:pt x="139" y="12"/>
                  </a:cubicBezTo>
                  <a:cubicBezTo>
                    <a:pt x="138" y="12"/>
                    <a:pt x="136" y="13"/>
                    <a:pt x="135" y="14"/>
                  </a:cubicBezTo>
                  <a:lnTo>
                    <a:pt x="25"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40" name="Freeform 82">
              <a:extLst>
                <a:ext uri="{FF2B5EF4-FFF2-40B4-BE49-F238E27FC236}">
                  <a16:creationId xmlns:a16="http://schemas.microsoft.com/office/drawing/2014/main" id="{9208AA7F-C943-4BDD-A3DC-751E5D6EBD30}"/>
                </a:ext>
              </a:extLst>
            </p:cNvPr>
            <p:cNvSpPr>
              <a:spLocks/>
            </p:cNvSpPr>
            <p:nvPr/>
          </p:nvSpPr>
          <p:spPr bwMode="auto">
            <a:xfrm>
              <a:off x="5367338" y="1790701"/>
              <a:ext cx="60325" cy="60325"/>
            </a:xfrm>
            <a:custGeom>
              <a:avLst/>
              <a:gdLst>
                <a:gd name="T0" fmla="*/ 27 w 38"/>
                <a:gd name="T1" fmla="*/ 38 h 38"/>
                <a:gd name="T2" fmla="*/ 0 w 38"/>
                <a:gd name="T3" fmla="*/ 13 h 38"/>
                <a:gd name="T4" fmla="*/ 12 w 38"/>
                <a:gd name="T5" fmla="*/ 0 h 38"/>
                <a:gd name="T6" fmla="*/ 38 w 38"/>
                <a:gd name="T7" fmla="*/ 27 h 38"/>
                <a:gd name="T8" fmla="*/ 27 w 38"/>
                <a:gd name="T9" fmla="*/ 38 h 38"/>
              </a:gdLst>
              <a:ahLst/>
              <a:cxnLst>
                <a:cxn ang="0">
                  <a:pos x="T0" y="T1"/>
                </a:cxn>
                <a:cxn ang="0">
                  <a:pos x="T2" y="T3"/>
                </a:cxn>
                <a:cxn ang="0">
                  <a:pos x="T4" y="T5"/>
                </a:cxn>
                <a:cxn ang="0">
                  <a:pos x="T6" y="T7"/>
                </a:cxn>
                <a:cxn ang="0">
                  <a:pos x="T8" y="T9"/>
                </a:cxn>
              </a:cxnLst>
              <a:rect l="0" t="0" r="r" b="b"/>
              <a:pathLst>
                <a:path w="38" h="38">
                  <a:moveTo>
                    <a:pt x="27" y="38"/>
                  </a:moveTo>
                  <a:lnTo>
                    <a:pt x="0" y="13"/>
                  </a:lnTo>
                  <a:lnTo>
                    <a:pt x="12" y="0"/>
                  </a:lnTo>
                  <a:lnTo>
                    <a:pt x="38" y="27"/>
                  </a:lnTo>
                  <a:lnTo>
                    <a:pt x="27"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grpSp>
      <p:sp>
        <p:nvSpPr>
          <p:cNvPr id="61" name="TextBox 60">
            <a:extLst>
              <a:ext uri="{FF2B5EF4-FFF2-40B4-BE49-F238E27FC236}">
                <a16:creationId xmlns:a16="http://schemas.microsoft.com/office/drawing/2014/main" id="{AA77E029-BA35-4EC0-9EF3-865BCB986205}"/>
              </a:ext>
            </a:extLst>
          </p:cNvPr>
          <p:cNvSpPr txBox="1"/>
          <p:nvPr/>
        </p:nvSpPr>
        <p:spPr>
          <a:xfrm>
            <a:off x="1448672" y="1891670"/>
            <a:ext cx="1936100" cy="2096984"/>
          </a:xfrm>
          <a:prstGeom prst="rect">
            <a:avLst/>
          </a:prstGeom>
          <a:noFill/>
        </p:spPr>
        <p:txBody>
          <a:bodyPr wrap="square" rtlCol="0">
            <a:spAutoFit/>
          </a:bodyPr>
          <a:lstStyle/>
          <a:p>
            <a:pPr>
              <a:lnSpc>
                <a:spcPct val="150000"/>
              </a:lnSpc>
            </a:pPr>
            <a:r>
              <a:rPr lang="en-US" sz="1100" dirty="0">
                <a:solidFill>
                  <a:schemeClr val="tx1">
                    <a:lumMod val="65000"/>
                    <a:lumOff val="35000"/>
                  </a:schemeClr>
                </a:solidFill>
              </a:rPr>
              <a:t>Help companies identify and strive for product-market fit for their business plan &amp; process (Business Canvas, etc.) by working existing gaps in projects.</a:t>
            </a:r>
            <a:endParaRPr lang="id-ID" sz="1100" dirty="0">
              <a:solidFill>
                <a:schemeClr val="tx1">
                  <a:lumMod val="65000"/>
                  <a:lumOff val="35000"/>
                </a:schemeClr>
              </a:solidFill>
            </a:endParaRPr>
          </a:p>
          <a:p>
            <a:pPr marL="171450" indent="-171450">
              <a:lnSpc>
                <a:spcPct val="150000"/>
              </a:lnSpc>
              <a:buFont typeface="Arial" panose="020B0604020202020204" pitchFamily="34" charset="0"/>
              <a:buChar char="•"/>
            </a:pPr>
            <a:endParaRPr lang="id-ID" sz="1100" dirty="0">
              <a:solidFill>
                <a:schemeClr val="tx1">
                  <a:lumMod val="65000"/>
                  <a:lumOff val="35000"/>
                </a:schemeClr>
              </a:solidFill>
            </a:endParaRPr>
          </a:p>
          <a:p>
            <a:pPr marL="171450" indent="-171450">
              <a:lnSpc>
                <a:spcPct val="150000"/>
              </a:lnSpc>
              <a:buFont typeface="Arial" panose="020B0604020202020204" pitchFamily="34" charset="0"/>
              <a:buChar char="•"/>
            </a:pPr>
            <a:endParaRPr lang="id-ID" sz="1100" dirty="0">
              <a:solidFill>
                <a:schemeClr val="tx1">
                  <a:lumMod val="65000"/>
                  <a:lumOff val="35000"/>
                </a:schemeClr>
              </a:solidFill>
            </a:endParaRPr>
          </a:p>
        </p:txBody>
      </p:sp>
      <p:sp>
        <p:nvSpPr>
          <p:cNvPr id="62" name="TextBox 61">
            <a:extLst>
              <a:ext uri="{FF2B5EF4-FFF2-40B4-BE49-F238E27FC236}">
                <a16:creationId xmlns:a16="http://schemas.microsoft.com/office/drawing/2014/main" id="{7AA0A8C1-9563-4A8E-899F-5B8F46756DBA}"/>
              </a:ext>
            </a:extLst>
          </p:cNvPr>
          <p:cNvSpPr txBox="1"/>
          <p:nvPr/>
        </p:nvSpPr>
        <p:spPr>
          <a:xfrm>
            <a:off x="3702691" y="1867767"/>
            <a:ext cx="1936100" cy="2096984"/>
          </a:xfrm>
          <a:prstGeom prst="rect">
            <a:avLst/>
          </a:prstGeom>
          <a:noFill/>
        </p:spPr>
        <p:txBody>
          <a:bodyPr wrap="square" rtlCol="0">
            <a:spAutoFit/>
          </a:bodyPr>
          <a:lstStyle/>
          <a:p>
            <a:pPr>
              <a:lnSpc>
                <a:spcPct val="150000"/>
              </a:lnSpc>
            </a:pPr>
            <a:r>
              <a:rPr lang="en-US" sz="1100" dirty="0">
                <a:solidFill>
                  <a:schemeClr val="tx1">
                    <a:lumMod val="65000"/>
                    <a:lumOff val="35000"/>
                  </a:schemeClr>
                </a:solidFill>
              </a:rPr>
              <a:t>Create Product &amp; IPR relative to the company with an anchor project &amp; customer leveraging an aspect of digital twin and DIH shared IPR for quick MVP.</a:t>
            </a:r>
            <a:endParaRPr lang="id-ID" sz="1100" dirty="0">
              <a:solidFill>
                <a:schemeClr val="tx1">
                  <a:lumMod val="65000"/>
                  <a:lumOff val="35000"/>
                </a:schemeClr>
              </a:solidFill>
            </a:endParaRPr>
          </a:p>
          <a:p>
            <a:pPr marL="171450" indent="-171450">
              <a:lnSpc>
                <a:spcPct val="150000"/>
              </a:lnSpc>
              <a:buFont typeface="Arial" panose="020B0604020202020204" pitchFamily="34" charset="0"/>
              <a:buChar char="•"/>
            </a:pPr>
            <a:endParaRPr lang="id-ID" sz="1100" dirty="0">
              <a:solidFill>
                <a:schemeClr val="tx1">
                  <a:lumMod val="65000"/>
                  <a:lumOff val="35000"/>
                </a:schemeClr>
              </a:solidFill>
            </a:endParaRPr>
          </a:p>
          <a:p>
            <a:pPr marL="171450" indent="-171450">
              <a:lnSpc>
                <a:spcPct val="150000"/>
              </a:lnSpc>
              <a:buFont typeface="Arial" panose="020B0604020202020204" pitchFamily="34" charset="0"/>
              <a:buChar char="•"/>
            </a:pPr>
            <a:endParaRPr lang="id-ID" sz="1100" dirty="0">
              <a:solidFill>
                <a:schemeClr val="tx1">
                  <a:lumMod val="65000"/>
                  <a:lumOff val="35000"/>
                </a:schemeClr>
              </a:solidFill>
            </a:endParaRPr>
          </a:p>
        </p:txBody>
      </p:sp>
      <p:sp>
        <p:nvSpPr>
          <p:cNvPr id="63" name="TextBox 62">
            <a:extLst>
              <a:ext uri="{FF2B5EF4-FFF2-40B4-BE49-F238E27FC236}">
                <a16:creationId xmlns:a16="http://schemas.microsoft.com/office/drawing/2014/main" id="{D65B55F5-92BF-4C11-9944-A44AAE4538F4}"/>
              </a:ext>
            </a:extLst>
          </p:cNvPr>
          <p:cNvSpPr txBox="1"/>
          <p:nvPr/>
        </p:nvSpPr>
        <p:spPr>
          <a:xfrm>
            <a:off x="6095998" y="1871140"/>
            <a:ext cx="1936100" cy="1843069"/>
          </a:xfrm>
          <a:prstGeom prst="rect">
            <a:avLst/>
          </a:prstGeom>
          <a:noFill/>
        </p:spPr>
        <p:txBody>
          <a:bodyPr wrap="square" rtlCol="0">
            <a:spAutoFit/>
          </a:bodyPr>
          <a:lstStyle/>
          <a:p>
            <a:pPr>
              <a:lnSpc>
                <a:spcPct val="150000"/>
              </a:lnSpc>
            </a:pPr>
            <a:r>
              <a:rPr lang="en-US" sz="1100" dirty="0">
                <a:solidFill>
                  <a:schemeClr val="tx1">
                    <a:lumMod val="65000"/>
                    <a:lumOff val="35000"/>
                  </a:schemeClr>
                </a:solidFill>
              </a:rPr>
              <a:t>Upon successful MVP and product-market fit,  build a strong team of experienced individuals around the  company.</a:t>
            </a:r>
            <a:endParaRPr lang="id-ID" sz="1100" dirty="0">
              <a:solidFill>
                <a:schemeClr val="tx1">
                  <a:lumMod val="65000"/>
                  <a:lumOff val="35000"/>
                </a:schemeClr>
              </a:solidFill>
            </a:endParaRPr>
          </a:p>
          <a:p>
            <a:pPr marL="171450" indent="-171450">
              <a:lnSpc>
                <a:spcPct val="150000"/>
              </a:lnSpc>
              <a:buFont typeface="Arial" panose="020B0604020202020204" pitchFamily="34" charset="0"/>
              <a:buChar char="•"/>
            </a:pPr>
            <a:endParaRPr lang="id-ID" sz="1100" dirty="0">
              <a:solidFill>
                <a:schemeClr val="tx1">
                  <a:lumMod val="65000"/>
                  <a:lumOff val="35000"/>
                </a:schemeClr>
              </a:solidFill>
            </a:endParaRPr>
          </a:p>
          <a:p>
            <a:pPr marL="171450" indent="-171450">
              <a:lnSpc>
                <a:spcPct val="150000"/>
              </a:lnSpc>
              <a:buFont typeface="Arial" panose="020B0604020202020204" pitchFamily="34" charset="0"/>
              <a:buChar char="•"/>
            </a:pPr>
            <a:endParaRPr lang="id-ID" sz="1100" dirty="0">
              <a:solidFill>
                <a:schemeClr val="tx1">
                  <a:lumMod val="65000"/>
                  <a:lumOff val="35000"/>
                </a:schemeClr>
              </a:solidFill>
            </a:endParaRPr>
          </a:p>
        </p:txBody>
      </p:sp>
      <p:sp>
        <p:nvSpPr>
          <p:cNvPr id="64" name="TextBox 63">
            <a:extLst>
              <a:ext uri="{FF2B5EF4-FFF2-40B4-BE49-F238E27FC236}">
                <a16:creationId xmlns:a16="http://schemas.microsoft.com/office/drawing/2014/main" id="{C9AE7C6D-A9B4-48E1-9EE1-170542F1F0CA}"/>
              </a:ext>
            </a:extLst>
          </p:cNvPr>
          <p:cNvSpPr txBox="1"/>
          <p:nvPr/>
        </p:nvSpPr>
        <p:spPr>
          <a:xfrm>
            <a:off x="8523694" y="1848781"/>
            <a:ext cx="1936100" cy="1843069"/>
          </a:xfrm>
          <a:prstGeom prst="rect">
            <a:avLst/>
          </a:prstGeom>
          <a:noFill/>
        </p:spPr>
        <p:txBody>
          <a:bodyPr wrap="square" rtlCol="0">
            <a:spAutoFit/>
          </a:bodyPr>
          <a:lstStyle/>
          <a:p>
            <a:pPr>
              <a:lnSpc>
                <a:spcPct val="150000"/>
              </a:lnSpc>
            </a:pPr>
            <a:r>
              <a:rPr lang="en-US" sz="1100" dirty="0">
                <a:solidFill>
                  <a:schemeClr val="tx1">
                    <a:lumMod val="65000"/>
                    <a:lumOff val="35000"/>
                  </a:schemeClr>
                </a:solidFill>
              </a:rPr>
              <a:t>Close business and deals  &gt; 2M in annual revenue with 3 different customers and a profitable or break-even EBITDA. (No burn rule)</a:t>
            </a:r>
            <a:endParaRPr lang="id-ID" sz="1100" dirty="0">
              <a:solidFill>
                <a:schemeClr val="tx1">
                  <a:lumMod val="65000"/>
                  <a:lumOff val="35000"/>
                </a:schemeClr>
              </a:solidFill>
            </a:endParaRPr>
          </a:p>
          <a:p>
            <a:pPr marL="171450" indent="-171450">
              <a:lnSpc>
                <a:spcPct val="150000"/>
              </a:lnSpc>
              <a:buFont typeface="Arial" panose="020B0604020202020204" pitchFamily="34" charset="0"/>
              <a:buChar char="•"/>
            </a:pPr>
            <a:endParaRPr lang="id-ID" sz="1100" dirty="0">
              <a:solidFill>
                <a:schemeClr val="tx1">
                  <a:lumMod val="65000"/>
                  <a:lumOff val="35000"/>
                </a:schemeClr>
              </a:solidFill>
            </a:endParaRPr>
          </a:p>
          <a:p>
            <a:pPr marL="171450" indent="-171450">
              <a:lnSpc>
                <a:spcPct val="150000"/>
              </a:lnSpc>
              <a:buFont typeface="Arial" panose="020B0604020202020204" pitchFamily="34" charset="0"/>
              <a:buChar char="•"/>
            </a:pPr>
            <a:endParaRPr lang="id-ID" sz="1100" dirty="0">
              <a:solidFill>
                <a:schemeClr val="tx1">
                  <a:lumMod val="65000"/>
                  <a:lumOff val="35000"/>
                </a:schemeClr>
              </a:solidFill>
            </a:endParaRPr>
          </a:p>
        </p:txBody>
      </p:sp>
      <p:sp>
        <p:nvSpPr>
          <p:cNvPr id="65" name="Google Shape;24;p4">
            <a:extLst>
              <a:ext uri="{FF2B5EF4-FFF2-40B4-BE49-F238E27FC236}">
                <a16:creationId xmlns:a16="http://schemas.microsoft.com/office/drawing/2014/main" id="{2A75D504-82A5-4240-948C-1FB155D14665}"/>
              </a:ext>
            </a:extLst>
          </p:cNvPr>
          <p:cNvSpPr txBox="1"/>
          <p:nvPr/>
        </p:nvSpPr>
        <p:spPr>
          <a:xfrm>
            <a:off x="10061435" y="6403891"/>
            <a:ext cx="1494833" cy="328030"/>
          </a:xfrm>
          <a:prstGeom prst="rect">
            <a:avLst/>
          </a:prstGeom>
          <a:noFill/>
          <a:ln>
            <a:noFill/>
          </a:ln>
        </p:spPr>
        <p:txBody>
          <a:bodyPr spcFirstLastPara="1" wrap="square" lIns="91425" tIns="45700" rIns="91425" bIns="45700" anchor="t" anchorCtr="0">
            <a:noAutofit/>
          </a:bodyPr>
          <a:lstStyle/>
          <a:p>
            <a:r>
              <a:rPr lang="en-US" sz="1200" dirty="0">
                <a:sym typeface="Roboto"/>
              </a:rPr>
              <a:t>Strictly Confidential</a:t>
            </a:r>
          </a:p>
        </p:txBody>
      </p:sp>
    </p:spTree>
    <p:extLst>
      <p:ext uri="{BB962C8B-B14F-4D97-AF65-F5344CB8AC3E}">
        <p14:creationId xmlns:p14="http://schemas.microsoft.com/office/powerpoint/2010/main" val="2941788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65"/>
          <p:cNvSpPr txBox="1"/>
          <p:nvPr/>
        </p:nvSpPr>
        <p:spPr>
          <a:xfrm>
            <a:off x="4782211" y="587093"/>
            <a:ext cx="2627643" cy="523220"/>
          </a:xfrm>
          <a:prstGeom prst="rect">
            <a:avLst/>
          </a:prstGeom>
          <a:noFill/>
        </p:spPr>
        <p:txBody>
          <a:bodyPr wrap="none" rtlCol="0">
            <a:spAutoFit/>
          </a:bodyPr>
          <a:lstStyle/>
          <a:p>
            <a:pPr algn="ctr"/>
            <a:r>
              <a:rPr lang="en-ID" sz="2800" dirty="0">
                <a:solidFill>
                  <a:schemeClr val="tx1">
                    <a:lumMod val="65000"/>
                    <a:lumOff val="35000"/>
                  </a:schemeClr>
                </a:solidFill>
                <a:latin typeface="+mj-lt"/>
              </a:rPr>
              <a:t>Current Pipeline</a:t>
            </a:r>
          </a:p>
        </p:txBody>
      </p:sp>
      <p:grpSp>
        <p:nvGrpSpPr>
          <p:cNvPr id="68" name="Group 67"/>
          <p:cNvGrpSpPr/>
          <p:nvPr/>
        </p:nvGrpSpPr>
        <p:grpSpPr>
          <a:xfrm>
            <a:off x="5774025" y="1184553"/>
            <a:ext cx="609111" cy="91929"/>
            <a:chOff x="8921264" y="5631744"/>
            <a:chExt cx="870714" cy="131411"/>
          </a:xfrm>
        </p:grpSpPr>
        <p:sp>
          <p:nvSpPr>
            <p:cNvPr id="69" name="Oval 68"/>
            <p:cNvSpPr/>
            <p:nvPr/>
          </p:nvSpPr>
          <p:spPr>
            <a:xfrm>
              <a:off x="8921264" y="5631744"/>
              <a:ext cx="131411" cy="131411"/>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0" name="Oval 69"/>
            <p:cNvSpPr/>
            <p:nvPr/>
          </p:nvSpPr>
          <p:spPr>
            <a:xfrm>
              <a:off x="9106090" y="5631744"/>
              <a:ext cx="131411" cy="131411"/>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1" name="Oval 70"/>
            <p:cNvSpPr/>
            <p:nvPr/>
          </p:nvSpPr>
          <p:spPr>
            <a:xfrm>
              <a:off x="9290916" y="5631744"/>
              <a:ext cx="131411" cy="13141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2" name="Oval 71"/>
            <p:cNvSpPr/>
            <p:nvPr/>
          </p:nvSpPr>
          <p:spPr>
            <a:xfrm>
              <a:off x="9475741" y="5631744"/>
              <a:ext cx="131411" cy="131411"/>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73" name="Oval 72"/>
            <p:cNvSpPr/>
            <p:nvPr/>
          </p:nvSpPr>
          <p:spPr>
            <a:xfrm>
              <a:off x="9660567" y="5631744"/>
              <a:ext cx="131411" cy="131411"/>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31" name="Freeform 9">
            <a:extLst>
              <a:ext uri="{FF2B5EF4-FFF2-40B4-BE49-F238E27FC236}">
                <a16:creationId xmlns:a16="http://schemas.microsoft.com/office/drawing/2014/main" id="{6568A726-1729-4B0D-B5A7-1118C7D8EFFB}"/>
              </a:ext>
            </a:extLst>
          </p:cNvPr>
          <p:cNvSpPr>
            <a:spLocks noChangeAspect="1" noEditPoints="1"/>
          </p:cNvSpPr>
          <p:nvPr/>
        </p:nvSpPr>
        <p:spPr bwMode="auto">
          <a:xfrm>
            <a:off x="4489966" y="4296236"/>
            <a:ext cx="464091" cy="322504"/>
          </a:xfrm>
          <a:custGeom>
            <a:avLst/>
            <a:gdLst>
              <a:gd name="T0" fmla="*/ 99 w 199"/>
              <a:gd name="T1" fmla="*/ 101 h 136"/>
              <a:gd name="T2" fmla="*/ 0 w 199"/>
              <a:gd name="T3" fmla="*/ 50 h 136"/>
              <a:gd name="T4" fmla="*/ 99 w 199"/>
              <a:gd name="T5" fmla="*/ 0 h 136"/>
              <a:gd name="T6" fmla="*/ 199 w 199"/>
              <a:gd name="T7" fmla="*/ 50 h 136"/>
              <a:gd name="T8" fmla="*/ 157 w 199"/>
              <a:gd name="T9" fmla="*/ 72 h 136"/>
              <a:gd name="T10" fmla="*/ 157 w 199"/>
              <a:gd name="T11" fmla="*/ 71 h 136"/>
              <a:gd name="T12" fmla="*/ 107 w 199"/>
              <a:gd name="T13" fmla="*/ 45 h 136"/>
              <a:gd name="T14" fmla="*/ 101 w 199"/>
              <a:gd name="T15" fmla="*/ 44 h 136"/>
              <a:gd name="T16" fmla="*/ 95 w 199"/>
              <a:gd name="T17" fmla="*/ 46 h 136"/>
              <a:gd name="T18" fmla="*/ 93 w 199"/>
              <a:gd name="T19" fmla="*/ 52 h 136"/>
              <a:gd name="T20" fmla="*/ 98 w 199"/>
              <a:gd name="T21" fmla="*/ 59 h 136"/>
              <a:gd name="T22" fmla="*/ 140 w 199"/>
              <a:gd name="T23" fmla="*/ 80 h 136"/>
              <a:gd name="T24" fmla="*/ 99 w 199"/>
              <a:gd name="T25" fmla="*/ 101 h 136"/>
              <a:gd name="T26" fmla="*/ 153 w 199"/>
              <a:gd name="T27" fmla="*/ 117 h 136"/>
              <a:gd name="T28" fmla="*/ 155 w 199"/>
              <a:gd name="T29" fmla="*/ 114 h 136"/>
              <a:gd name="T30" fmla="*/ 153 w 199"/>
              <a:gd name="T31" fmla="*/ 111 h 136"/>
              <a:gd name="T32" fmla="*/ 153 w 199"/>
              <a:gd name="T33" fmla="*/ 73 h 136"/>
              <a:gd name="T34" fmla="*/ 105 w 199"/>
              <a:gd name="T35" fmla="*/ 49 h 136"/>
              <a:gd name="T36" fmla="*/ 98 w 199"/>
              <a:gd name="T37" fmla="*/ 49 h 136"/>
              <a:gd name="T38" fmla="*/ 99 w 199"/>
              <a:gd name="T39" fmla="*/ 55 h 136"/>
              <a:gd name="T40" fmla="*/ 145 w 199"/>
              <a:gd name="T41" fmla="*/ 78 h 136"/>
              <a:gd name="T42" fmla="*/ 145 w 199"/>
              <a:gd name="T43" fmla="*/ 111 h 136"/>
              <a:gd name="T44" fmla="*/ 143 w 199"/>
              <a:gd name="T45" fmla="*/ 114 h 136"/>
              <a:gd name="T46" fmla="*/ 145 w 199"/>
              <a:gd name="T47" fmla="*/ 117 h 136"/>
              <a:gd name="T48" fmla="*/ 142 w 199"/>
              <a:gd name="T49" fmla="*/ 124 h 136"/>
              <a:gd name="T50" fmla="*/ 147 w 199"/>
              <a:gd name="T51" fmla="*/ 131 h 136"/>
              <a:gd name="T52" fmla="*/ 146 w 199"/>
              <a:gd name="T53" fmla="*/ 136 h 136"/>
              <a:gd name="T54" fmla="*/ 157 w 199"/>
              <a:gd name="T55" fmla="*/ 124 h 136"/>
              <a:gd name="T56" fmla="*/ 153 w 199"/>
              <a:gd name="T57" fmla="*/ 117 h 136"/>
              <a:gd name="T58" fmla="*/ 34 w 199"/>
              <a:gd name="T59" fmla="*/ 75 h 136"/>
              <a:gd name="T60" fmla="*/ 34 w 199"/>
              <a:gd name="T61" fmla="*/ 116 h 136"/>
              <a:gd name="T62" fmla="*/ 35 w 199"/>
              <a:gd name="T63" fmla="*/ 117 h 136"/>
              <a:gd name="T64" fmla="*/ 100 w 199"/>
              <a:gd name="T65" fmla="*/ 135 h 136"/>
              <a:gd name="T66" fmla="*/ 139 w 199"/>
              <a:gd name="T67" fmla="*/ 129 h 136"/>
              <a:gd name="T68" fmla="*/ 138 w 199"/>
              <a:gd name="T69" fmla="*/ 124 h 136"/>
              <a:gd name="T70" fmla="*/ 140 w 199"/>
              <a:gd name="T71" fmla="*/ 117 h 136"/>
              <a:gd name="T72" fmla="*/ 139 w 199"/>
              <a:gd name="T73" fmla="*/ 114 h 136"/>
              <a:gd name="T74" fmla="*/ 141 w 199"/>
              <a:gd name="T75" fmla="*/ 109 h 136"/>
              <a:gd name="T76" fmla="*/ 141 w 199"/>
              <a:gd name="T77" fmla="*/ 87 h 136"/>
              <a:gd name="T78" fmla="*/ 99 w 199"/>
              <a:gd name="T79" fmla="*/ 108 h 136"/>
              <a:gd name="T80" fmla="*/ 34 w 199"/>
              <a:gd name="T81" fmla="*/ 75 h 136"/>
              <a:gd name="T82" fmla="*/ 157 w 199"/>
              <a:gd name="T83" fmla="*/ 109 h 136"/>
              <a:gd name="T84" fmla="*/ 159 w 199"/>
              <a:gd name="T85" fmla="*/ 114 h 136"/>
              <a:gd name="T86" fmla="*/ 158 w 199"/>
              <a:gd name="T87" fmla="*/ 117 h 136"/>
              <a:gd name="T88" fmla="*/ 160 w 199"/>
              <a:gd name="T89" fmla="*/ 119 h 136"/>
              <a:gd name="T90" fmla="*/ 164 w 199"/>
              <a:gd name="T91" fmla="*/ 117 h 136"/>
              <a:gd name="T92" fmla="*/ 165 w 199"/>
              <a:gd name="T93" fmla="*/ 116 h 136"/>
              <a:gd name="T94" fmla="*/ 165 w 199"/>
              <a:gd name="T95" fmla="*/ 74 h 136"/>
              <a:gd name="T96" fmla="*/ 157 w 199"/>
              <a:gd name="T97" fmla="*/ 78 h 136"/>
              <a:gd name="T98" fmla="*/ 157 w 199"/>
              <a:gd name="T99" fmla="*/ 10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9" h="136">
                <a:moveTo>
                  <a:pt x="99" y="101"/>
                </a:moveTo>
                <a:cubicBezTo>
                  <a:pt x="0" y="50"/>
                  <a:pt x="0" y="50"/>
                  <a:pt x="0" y="50"/>
                </a:cubicBezTo>
                <a:cubicBezTo>
                  <a:pt x="99" y="0"/>
                  <a:pt x="99" y="0"/>
                  <a:pt x="99" y="0"/>
                </a:cubicBezTo>
                <a:cubicBezTo>
                  <a:pt x="199" y="50"/>
                  <a:pt x="199" y="50"/>
                  <a:pt x="199" y="50"/>
                </a:cubicBezTo>
                <a:cubicBezTo>
                  <a:pt x="157" y="72"/>
                  <a:pt x="157" y="72"/>
                  <a:pt x="157" y="72"/>
                </a:cubicBezTo>
                <a:cubicBezTo>
                  <a:pt x="157" y="71"/>
                  <a:pt x="157" y="71"/>
                  <a:pt x="157" y="71"/>
                </a:cubicBezTo>
                <a:cubicBezTo>
                  <a:pt x="107" y="45"/>
                  <a:pt x="107" y="45"/>
                  <a:pt x="107" y="45"/>
                </a:cubicBezTo>
                <a:cubicBezTo>
                  <a:pt x="106" y="45"/>
                  <a:pt x="104" y="44"/>
                  <a:pt x="101" y="44"/>
                </a:cubicBezTo>
                <a:cubicBezTo>
                  <a:pt x="99" y="44"/>
                  <a:pt x="97" y="44"/>
                  <a:pt x="95" y="46"/>
                </a:cubicBezTo>
                <a:cubicBezTo>
                  <a:pt x="93" y="48"/>
                  <a:pt x="93" y="50"/>
                  <a:pt x="93" y="52"/>
                </a:cubicBezTo>
                <a:cubicBezTo>
                  <a:pt x="93" y="56"/>
                  <a:pt x="97" y="58"/>
                  <a:pt x="98" y="59"/>
                </a:cubicBezTo>
                <a:cubicBezTo>
                  <a:pt x="140" y="80"/>
                  <a:pt x="140" y="80"/>
                  <a:pt x="140" y="80"/>
                </a:cubicBezTo>
                <a:lnTo>
                  <a:pt x="99" y="101"/>
                </a:lnTo>
                <a:close/>
                <a:moveTo>
                  <a:pt x="153" y="117"/>
                </a:moveTo>
                <a:cubicBezTo>
                  <a:pt x="154" y="116"/>
                  <a:pt x="155" y="115"/>
                  <a:pt x="155" y="114"/>
                </a:cubicBezTo>
                <a:cubicBezTo>
                  <a:pt x="155" y="113"/>
                  <a:pt x="154" y="111"/>
                  <a:pt x="153" y="111"/>
                </a:cubicBezTo>
                <a:cubicBezTo>
                  <a:pt x="153" y="73"/>
                  <a:pt x="153" y="73"/>
                  <a:pt x="153" y="73"/>
                </a:cubicBezTo>
                <a:cubicBezTo>
                  <a:pt x="105" y="49"/>
                  <a:pt x="105" y="49"/>
                  <a:pt x="105" y="49"/>
                </a:cubicBezTo>
                <a:cubicBezTo>
                  <a:pt x="105" y="49"/>
                  <a:pt x="101" y="46"/>
                  <a:pt x="98" y="49"/>
                </a:cubicBezTo>
                <a:cubicBezTo>
                  <a:pt x="94" y="52"/>
                  <a:pt x="99" y="55"/>
                  <a:pt x="99" y="55"/>
                </a:cubicBezTo>
                <a:cubicBezTo>
                  <a:pt x="145" y="78"/>
                  <a:pt x="145" y="78"/>
                  <a:pt x="145" y="78"/>
                </a:cubicBezTo>
                <a:cubicBezTo>
                  <a:pt x="145" y="111"/>
                  <a:pt x="145" y="111"/>
                  <a:pt x="145" y="111"/>
                </a:cubicBezTo>
                <a:cubicBezTo>
                  <a:pt x="144" y="111"/>
                  <a:pt x="143" y="113"/>
                  <a:pt x="143" y="114"/>
                </a:cubicBezTo>
                <a:cubicBezTo>
                  <a:pt x="143" y="115"/>
                  <a:pt x="144" y="116"/>
                  <a:pt x="145" y="117"/>
                </a:cubicBezTo>
                <a:cubicBezTo>
                  <a:pt x="144" y="118"/>
                  <a:pt x="142" y="121"/>
                  <a:pt x="142" y="124"/>
                </a:cubicBezTo>
                <a:cubicBezTo>
                  <a:pt x="142" y="129"/>
                  <a:pt x="147" y="129"/>
                  <a:pt x="147" y="131"/>
                </a:cubicBezTo>
                <a:cubicBezTo>
                  <a:pt x="147" y="134"/>
                  <a:pt x="146" y="136"/>
                  <a:pt x="146" y="136"/>
                </a:cubicBezTo>
                <a:cubicBezTo>
                  <a:pt x="146" y="136"/>
                  <a:pt x="157" y="131"/>
                  <a:pt x="157" y="124"/>
                </a:cubicBezTo>
                <a:cubicBezTo>
                  <a:pt x="157" y="120"/>
                  <a:pt x="154" y="117"/>
                  <a:pt x="153" y="117"/>
                </a:cubicBezTo>
                <a:close/>
                <a:moveTo>
                  <a:pt x="34" y="75"/>
                </a:moveTo>
                <a:cubicBezTo>
                  <a:pt x="34" y="116"/>
                  <a:pt x="34" y="116"/>
                  <a:pt x="34" y="116"/>
                </a:cubicBezTo>
                <a:cubicBezTo>
                  <a:pt x="35" y="117"/>
                  <a:pt x="35" y="117"/>
                  <a:pt x="35" y="117"/>
                </a:cubicBezTo>
                <a:cubicBezTo>
                  <a:pt x="53" y="128"/>
                  <a:pt x="76" y="135"/>
                  <a:pt x="100" y="135"/>
                </a:cubicBezTo>
                <a:cubicBezTo>
                  <a:pt x="113" y="135"/>
                  <a:pt x="127" y="133"/>
                  <a:pt x="139" y="129"/>
                </a:cubicBezTo>
                <a:cubicBezTo>
                  <a:pt x="138" y="128"/>
                  <a:pt x="138" y="126"/>
                  <a:pt x="138" y="124"/>
                </a:cubicBezTo>
                <a:cubicBezTo>
                  <a:pt x="138" y="122"/>
                  <a:pt x="139" y="119"/>
                  <a:pt x="140" y="117"/>
                </a:cubicBezTo>
                <a:cubicBezTo>
                  <a:pt x="139" y="116"/>
                  <a:pt x="139" y="115"/>
                  <a:pt x="139" y="114"/>
                </a:cubicBezTo>
                <a:cubicBezTo>
                  <a:pt x="139" y="112"/>
                  <a:pt x="140" y="110"/>
                  <a:pt x="141" y="109"/>
                </a:cubicBezTo>
                <a:cubicBezTo>
                  <a:pt x="141" y="87"/>
                  <a:pt x="141" y="87"/>
                  <a:pt x="141" y="87"/>
                </a:cubicBezTo>
                <a:cubicBezTo>
                  <a:pt x="99" y="108"/>
                  <a:pt x="99" y="108"/>
                  <a:pt x="99" y="108"/>
                </a:cubicBezTo>
                <a:lnTo>
                  <a:pt x="34" y="75"/>
                </a:lnTo>
                <a:close/>
                <a:moveTo>
                  <a:pt x="157" y="109"/>
                </a:moveTo>
                <a:cubicBezTo>
                  <a:pt x="158" y="110"/>
                  <a:pt x="159" y="112"/>
                  <a:pt x="159" y="114"/>
                </a:cubicBezTo>
                <a:cubicBezTo>
                  <a:pt x="159" y="115"/>
                  <a:pt x="159" y="116"/>
                  <a:pt x="158" y="117"/>
                </a:cubicBezTo>
                <a:cubicBezTo>
                  <a:pt x="159" y="117"/>
                  <a:pt x="160" y="118"/>
                  <a:pt x="160" y="119"/>
                </a:cubicBezTo>
                <a:cubicBezTo>
                  <a:pt x="161" y="119"/>
                  <a:pt x="163" y="118"/>
                  <a:pt x="164" y="117"/>
                </a:cubicBezTo>
                <a:cubicBezTo>
                  <a:pt x="165" y="116"/>
                  <a:pt x="165" y="116"/>
                  <a:pt x="165" y="116"/>
                </a:cubicBezTo>
                <a:cubicBezTo>
                  <a:pt x="165" y="74"/>
                  <a:pt x="165" y="74"/>
                  <a:pt x="165" y="74"/>
                </a:cubicBezTo>
                <a:cubicBezTo>
                  <a:pt x="157" y="78"/>
                  <a:pt x="157" y="78"/>
                  <a:pt x="157" y="78"/>
                </a:cubicBezTo>
                <a:lnTo>
                  <a:pt x="157" y="10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32" name="Freeform 41">
            <a:extLst>
              <a:ext uri="{FF2B5EF4-FFF2-40B4-BE49-F238E27FC236}">
                <a16:creationId xmlns:a16="http://schemas.microsoft.com/office/drawing/2014/main" id="{540A0F12-32AE-40D1-B7D1-18F903274DC7}"/>
              </a:ext>
            </a:extLst>
          </p:cNvPr>
          <p:cNvSpPr>
            <a:spLocks noChangeAspect="1" noEditPoints="1"/>
          </p:cNvSpPr>
          <p:nvPr/>
        </p:nvSpPr>
        <p:spPr bwMode="auto">
          <a:xfrm>
            <a:off x="9531908" y="4342893"/>
            <a:ext cx="322505" cy="322503"/>
          </a:xfrm>
          <a:custGeom>
            <a:avLst/>
            <a:gdLst>
              <a:gd name="T0" fmla="*/ 193 w 198"/>
              <a:gd name="T1" fmla="*/ 19 h 198"/>
              <a:gd name="T2" fmla="*/ 185 w 198"/>
              <a:gd name="T3" fmla="*/ 17 h 198"/>
              <a:gd name="T4" fmla="*/ 190 w 198"/>
              <a:gd name="T5" fmla="*/ 21 h 198"/>
              <a:gd name="T6" fmla="*/ 177 w 198"/>
              <a:gd name="T7" fmla="*/ 25 h 198"/>
              <a:gd name="T8" fmla="*/ 182 w 198"/>
              <a:gd name="T9" fmla="*/ 29 h 198"/>
              <a:gd name="T10" fmla="*/ 169 w 198"/>
              <a:gd name="T11" fmla="*/ 32 h 198"/>
              <a:gd name="T12" fmla="*/ 98 w 198"/>
              <a:gd name="T13" fmla="*/ 104 h 198"/>
              <a:gd name="T14" fmla="*/ 94 w 198"/>
              <a:gd name="T15" fmla="*/ 100 h 198"/>
              <a:gd name="T16" fmla="*/ 165 w 198"/>
              <a:gd name="T17" fmla="*/ 29 h 198"/>
              <a:gd name="T18" fmla="*/ 168 w 198"/>
              <a:gd name="T19" fmla="*/ 15 h 198"/>
              <a:gd name="T20" fmla="*/ 173 w 198"/>
              <a:gd name="T21" fmla="*/ 21 h 198"/>
              <a:gd name="T22" fmla="*/ 176 w 198"/>
              <a:gd name="T23" fmla="*/ 7 h 198"/>
              <a:gd name="T24" fmla="*/ 181 w 198"/>
              <a:gd name="T25" fmla="*/ 14 h 198"/>
              <a:gd name="T26" fmla="*/ 179 w 198"/>
              <a:gd name="T27" fmla="*/ 5 h 198"/>
              <a:gd name="T28" fmla="*/ 187 w 198"/>
              <a:gd name="T29" fmla="*/ 8 h 198"/>
              <a:gd name="T30" fmla="*/ 193 w 198"/>
              <a:gd name="T31" fmla="*/ 9 h 198"/>
              <a:gd name="T32" fmla="*/ 198 w 198"/>
              <a:gd name="T33" fmla="*/ 13 h 198"/>
              <a:gd name="T34" fmla="*/ 105 w 198"/>
              <a:gd name="T35" fmla="*/ 81 h 198"/>
              <a:gd name="T36" fmla="*/ 72 w 198"/>
              <a:gd name="T37" fmla="*/ 103 h 198"/>
              <a:gd name="T38" fmla="*/ 119 w 198"/>
              <a:gd name="T39" fmla="*/ 103 h 198"/>
              <a:gd name="T40" fmla="*/ 102 w 198"/>
              <a:gd name="T41" fmla="*/ 108 h 198"/>
              <a:gd name="T42" fmla="*/ 96 w 198"/>
              <a:gd name="T43" fmla="*/ 110 h 198"/>
              <a:gd name="T44" fmla="*/ 88 w 198"/>
              <a:gd name="T45" fmla="*/ 103 h 198"/>
              <a:gd name="T46" fmla="*/ 90 w 198"/>
              <a:gd name="T47" fmla="*/ 96 h 198"/>
              <a:gd name="T48" fmla="*/ 95 w 198"/>
              <a:gd name="T49" fmla="*/ 44 h 198"/>
              <a:gd name="T50" fmla="*/ 95 w 198"/>
              <a:gd name="T51" fmla="*/ 162 h 198"/>
              <a:gd name="T52" fmla="*/ 143 w 198"/>
              <a:gd name="T53" fmla="*/ 68 h 198"/>
              <a:gd name="T54" fmla="*/ 139 w 198"/>
              <a:gd name="T55" fmla="*/ 103 h 198"/>
              <a:gd name="T56" fmla="*/ 52 w 198"/>
              <a:gd name="T57" fmla="*/ 103 h 198"/>
              <a:gd name="T58" fmla="*/ 119 w 198"/>
              <a:gd name="T59" fmla="*/ 67 h 198"/>
              <a:gd name="T60" fmla="*/ 157 w 198"/>
              <a:gd name="T61" fmla="*/ 54 h 198"/>
              <a:gd name="T62" fmla="*/ 95 w 198"/>
              <a:gd name="T63" fmla="*/ 182 h 198"/>
              <a:gd name="T64" fmla="*/ 95 w 198"/>
              <a:gd name="T65" fmla="*/ 24 h 198"/>
              <a:gd name="T66" fmla="*/ 156 w 198"/>
              <a:gd name="T67" fmla="*/ 30 h 198"/>
              <a:gd name="T68" fmla="*/ 0 w 198"/>
              <a:gd name="T69" fmla="*/ 103 h 198"/>
              <a:gd name="T70" fmla="*/ 190 w 198"/>
              <a:gd name="T71" fmla="*/ 103 h 198"/>
              <a:gd name="T72" fmla="*/ 157 w 198"/>
              <a:gd name="T73" fmla="*/ 54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8" h="198">
                <a:moveTo>
                  <a:pt x="198" y="13"/>
                </a:moveTo>
                <a:cubicBezTo>
                  <a:pt x="193" y="19"/>
                  <a:pt x="193" y="19"/>
                  <a:pt x="193" y="19"/>
                </a:cubicBezTo>
                <a:cubicBezTo>
                  <a:pt x="185" y="17"/>
                  <a:pt x="185" y="17"/>
                  <a:pt x="185" y="17"/>
                </a:cubicBezTo>
                <a:cubicBezTo>
                  <a:pt x="185" y="17"/>
                  <a:pt x="185" y="17"/>
                  <a:pt x="185" y="17"/>
                </a:cubicBezTo>
                <a:cubicBezTo>
                  <a:pt x="183" y="19"/>
                  <a:pt x="183" y="19"/>
                  <a:pt x="183" y="19"/>
                </a:cubicBezTo>
                <a:cubicBezTo>
                  <a:pt x="190" y="21"/>
                  <a:pt x="190" y="21"/>
                  <a:pt x="190" y="21"/>
                </a:cubicBezTo>
                <a:cubicBezTo>
                  <a:pt x="185" y="27"/>
                  <a:pt x="185" y="27"/>
                  <a:pt x="185" y="27"/>
                </a:cubicBezTo>
                <a:cubicBezTo>
                  <a:pt x="177" y="25"/>
                  <a:pt x="177" y="25"/>
                  <a:pt x="177" y="25"/>
                </a:cubicBezTo>
                <a:cubicBezTo>
                  <a:pt x="175" y="27"/>
                  <a:pt x="175" y="27"/>
                  <a:pt x="175" y="27"/>
                </a:cubicBezTo>
                <a:cubicBezTo>
                  <a:pt x="182" y="29"/>
                  <a:pt x="182" y="29"/>
                  <a:pt x="182" y="29"/>
                </a:cubicBezTo>
                <a:cubicBezTo>
                  <a:pt x="177" y="35"/>
                  <a:pt x="177" y="35"/>
                  <a:pt x="177" y="35"/>
                </a:cubicBezTo>
                <a:cubicBezTo>
                  <a:pt x="169" y="32"/>
                  <a:pt x="169" y="32"/>
                  <a:pt x="169" y="32"/>
                </a:cubicBezTo>
                <a:cubicBezTo>
                  <a:pt x="107" y="95"/>
                  <a:pt x="107" y="95"/>
                  <a:pt x="107" y="95"/>
                </a:cubicBezTo>
                <a:cubicBezTo>
                  <a:pt x="98" y="104"/>
                  <a:pt x="98" y="104"/>
                  <a:pt x="98" y="104"/>
                </a:cubicBezTo>
                <a:cubicBezTo>
                  <a:pt x="97" y="105"/>
                  <a:pt x="95" y="105"/>
                  <a:pt x="94" y="104"/>
                </a:cubicBezTo>
                <a:cubicBezTo>
                  <a:pt x="93" y="103"/>
                  <a:pt x="93" y="101"/>
                  <a:pt x="94" y="100"/>
                </a:cubicBezTo>
                <a:cubicBezTo>
                  <a:pt x="103" y="91"/>
                  <a:pt x="103" y="91"/>
                  <a:pt x="103" y="91"/>
                </a:cubicBezTo>
                <a:cubicBezTo>
                  <a:pt x="165" y="29"/>
                  <a:pt x="165" y="29"/>
                  <a:pt x="165" y="29"/>
                </a:cubicBezTo>
                <a:cubicBezTo>
                  <a:pt x="163" y="21"/>
                  <a:pt x="163" y="21"/>
                  <a:pt x="163" y="21"/>
                </a:cubicBezTo>
                <a:cubicBezTo>
                  <a:pt x="168" y="15"/>
                  <a:pt x="168" y="15"/>
                  <a:pt x="168" y="15"/>
                </a:cubicBezTo>
                <a:cubicBezTo>
                  <a:pt x="171" y="24"/>
                  <a:pt x="171" y="24"/>
                  <a:pt x="171" y="24"/>
                </a:cubicBezTo>
                <a:cubicBezTo>
                  <a:pt x="173" y="21"/>
                  <a:pt x="173" y="21"/>
                  <a:pt x="173" y="21"/>
                </a:cubicBezTo>
                <a:cubicBezTo>
                  <a:pt x="171" y="13"/>
                  <a:pt x="171" y="13"/>
                  <a:pt x="171" y="13"/>
                </a:cubicBezTo>
                <a:cubicBezTo>
                  <a:pt x="176" y="7"/>
                  <a:pt x="176" y="7"/>
                  <a:pt x="176" y="7"/>
                </a:cubicBezTo>
                <a:cubicBezTo>
                  <a:pt x="179" y="16"/>
                  <a:pt x="179" y="16"/>
                  <a:pt x="179" y="16"/>
                </a:cubicBezTo>
                <a:cubicBezTo>
                  <a:pt x="181" y="14"/>
                  <a:pt x="181" y="14"/>
                  <a:pt x="181" y="14"/>
                </a:cubicBezTo>
                <a:cubicBezTo>
                  <a:pt x="181" y="13"/>
                  <a:pt x="181" y="13"/>
                  <a:pt x="181" y="13"/>
                </a:cubicBezTo>
                <a:cubicBezTo>
                  <a:pt x="179" y="5"/>
                  <a:pt x="179" y="5"/>
                  <a:pt x="179" y="5"/>
                </a:cubicBezTo>
                <a:cubicBezTo>
                  <a:pt x="184" y="0"/>
                  <a:pt x="184" y="0"/>
                  <a:pt x="184" y="0"/>
                </a:cubicBezTo>
                <a:cubicBezTo>
                  <a:pt x="187" y="8"/>
                  <a:pt x="187" y="8"/>
                  <a:pt x="187" y="8"/>
                </a:cubicBezTo>
                <a:cubicBezTo>
                  <a:pt x="189" y="5"/>
                  <a:pt x="189" y="5"/>
                  <a:pt x="189" y="5"/>
                </a:cubicBezTo>
                <a:cubicBezTo>
                  <a:pt x="193" y="9"/>
                  <a:pt x="193" y="9"/>
                  <a:pt x="193" y="9"/>
                </a:cubicBezTo>
                <a:cubicBezTo>
                  <a:pt x="191" y="11"/>
                  <a:pt x="191" y="11"/>
                  <a:pt x="191" y="11"/>
                </a:cubicBezTo>
                <a:lnTo>
                  <a:pt x="198" y="13"/>
                </a:lnTo>
                <a:close/>
                <a:moveTo>
                  <a:pt x="90" y="96"/>
                </a:moveTo>
                <a:cubicBezTo>
                  <a:pt x="105" y="81"/>
                  <a:pt x="105" y="81"/>
                  <a:pt x="105" y="81"/>
                </a:cubicBezTo>
                <a:cubicBezTo>
                  <a:pt x="102" y="80"/>
                  <a:pt x="99" y="79"/>
                  <a:pt x="95" y="79"/>
                </a:cubicBezTo>
                <a:cubicBezTo>
                  <a:pt x="82" y="79"/>
                  <a:pt x="72" y="90"/>
                  <a:pt x="72" y="103"/>
                </a:cubicBezTo>
                <a:cubicBezTo>
                  <a:pt x="72" y="116"/>
                  <a:pt x="82" y="127"/>
                  <a:pt x="95" y="127"/>
                </a:cubicBezTo>
                <a:cubicBezTo>
                  <a:pt x="108" y="127"/>
                  <a:pt x="119" y="116"/>
                  <a:pt x="119" y="103"/>
                </a:cubicBezTo>
                <a:cubicBezTo>
                  <a:pt x="119" y="99"/>
                  <a:pt x="118" y="96"/>
                  <a:pt x="117" y="93"/>
                </a:cubicBezTo>
                <a:cubicBezTo>
                  <a:pt x="102" y="108"/>
                  <a:pt x="102" y="108"/>
                  <a:pt x="102" y="108"/>
                </a:cubicBezTo>
                <a:cubicBezTo>
                  <a:pt x="101" y="110"/>
                  <a:pt x="99" y="111"/>
                  <a:pt x="96" y="111"/>
                </a:cubicBezTo>
                <a:cubicBezTo>
                  <a:pt x="96" y="111"/>
                  <a:pt x="96" y="110"/>
                  <a:pt x="96" y="110"/>
                </a:cubicBezTo>
                <a:cubicBezTo>
                  <a:pt x="96" y="111"/>
                  <a:pt x="96" y="111"/>
                  <a:pt x="95" y="111"/>
                </a:cubicBezTo>
                <a:cubicBezTo>
                  <a:pt x="91" y="111"/>
                  <a:pt x="88" y="107"/>
                  <a:pt x="88" y="103"/>
                </a:cubicBezTo>
                <a:cubicBezTo>
                  <a:pt x="88" y="103"/>
                  <a:pt x="88" y="103"/>
                  <a:pt x="88" y="103"/>
                </a:cubicBezTo>
                <a:cubicBezTo>
                  <a:pt x="88" y="100"/>
                  <a:pt x="88" y="98"/>
                  <a:pt x="90" y="96"/>
                </a:cubicBezTo>
                <a:close/>
                <a:moveTo>
                  <a:pt x="131" y="55"/>
                </a:moveTo>
                <a:cubicBezTo>
                  <a:pt x="121" y="48"/>
                  <a:pt x="109" y="44"/>
                  <a:pt x="95" y="44"/>
                </a:cubicBezTo>
                <a:cubicBezTo>
                  <a:pt x="63" y="44"/>
                  <a:pt x="36" y="70"/>
                  <a:pt x="36" y="103"/>
                </a:cubicBezTo>
                <a:cubicBezTo>
                  <a:pt x="36" y="136"/>
                  <a:pt x="63" y="162"/>
                  <a:pt x="95" y="162"/>
                </a:cubicBezTo>
                <a:cubicBezTo>
                  <a:pt x="128" y="162"/>
                  <a:pt x="155" y="136"/>
                  <a:pt x="155" y="103"/>
                </a:cubicBezTo>
                <a:cubicBezTo>
                  <a:pt x="155" y="90"/>
                  <a:pt x="150" y="77"/>
                  <a:pt x="143" y="68"/>
                </a:cubicBezTo>
                <a:cubicBezTo>
                  <a:pt x="131" y="79"/>
                  <a:pt x="131" y="79"/>
                  <a:pt x="131" y="79"/>
                </a:cubicBezTo>
                <a:cubicBezTo>
                  <a:pt x="136" y="86"/>
                  <a:pt x="139" y="94"/>
                  <a:pt x="139" y="103"/>
                </a:cubicBezTo>
                <a:cubicBezTo>
                  <a:pt x="139" y="127"/>
                  <a:pt x="119" y="146"/>
                  <a:pt x="95" y="146"/>
                </a:cubicBezTo>
                <a:cubicBezTo>
                  <a:pt x="71" y="146"/>
                  <a:pt x="52" y="127"/>
                  <a:pt x="52" y="103"/>
                </a:cubicBezTo>
                <a:cubicBezTo>
                  <a:pt x="52" y="79"/>
                  <a:pt x="71" y="60"/>
                  <a:pt x="95" y="60"/>
                </a:cubicBezTo>
                <a:cubicBezTo>
                  <a:pt x="104" y="60"/>
                  <a:pt x="112" y="62"/>
                  <a:pt x="119" y="67"/>
                </a:cubicBezTo>
                <a:lnTo>
                  <a:pt x="131" y="55"/>
                </a:lnTo>
                <a:close/>
                <a:moveTo>
                  <a:pt x="157" y="54"/>
                </a:moveTo>
                <a:cubicBezTo>
                  <a:pt x="168" y="67"/>
                  <a:pt x="174" y="84"/>
                  <a:pt x="174" y="103"/>
                </a:cubicBezTo>
                <a:cubicBezTo>
                  <a:pt x="174" y="146"/>
                  <a:pt x="139" y="182"/>
                  <a:pt x="95" y="182"/>
                </a:cubicBezTo>
                <a:cubicBezTo>
                  <a:pt x="52" y="182"/>
                  <a:pt x="16" y="146"/>
                  <a:pt x="16" y="103"/>
                </a:cubicBezTo>
                <a:cubicBezTo>
                  <a:pt x="16" y="59"/>
                  <a:pt x="52" y="24"/>
                  <a:pt x="95" y="24"/>
                </a:cubicBezTo>
                <a:cubicBezTo>
                  <a:pt x="114" y="24"/>
                  <a:pt x="131" y="30"/>
                  <a:pt x="145" y="41"/>
                </a:cubicBezTo>
                <a:cubicBezTo>
                  <a:pt x="156" y="30"/>
                  <a:pt x="156" y="30"/>
                  <a:pt x="156" y="30"/>
                </a:cubicBezTo>
                <a:cubicBezTo>
                  <a:pt x="140" y="16"/>
                  <a:pt x="118" y="8"/>
                  <a:pt x="95" y="8"/>
                </a:cubicBezTo>
                <a:cubicBezTo>
                  <a:pt x="43" y="8"/>
                  <a:pt x="0" y="50"/>
                  <a:pt x="0" y="103"/>
                </a:cubicBezTo>
                <a:cubicBezTo>
                  <a:pt x="0" y="155"/>
                  <a:pt x="43" y="198"/>
                  <a:pt x="95" y="198"/>
                </a:cubicBezTo>
                <a:cubicBezTo>
                  <a:pt x="148" y="198"/>
                  <a:pt x="190" y="155"/>
                  <a:pt x="190" y="103"/>
                </a:cubicBezTo>
                <a:cubicBezTo>
                  <a:pt x="190" y="80"/>
                  <a:pt x="182" y="59"/>
                  <a:pt x="168" y="42"/>
                </a:cubicBezTo>
                <a:lnTo>
                  <a:pt x="157"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351" dirty="0"/>
          </a:p>
        </p:txBody>
      </p:sp>
      <p:sp>
        <p:nvSpPr>
          <p:cNvPr id="133" name="TextBox 132">
            <a:extLst>
              <a:ext uri="{FF2B5EF4-FFF2-40B4-BE49-F238E27FC236}">
                <a16:creationId xmlns:a16="http://schemas.microsoft.com/office/drawing/2014/main" id="{30BF71AF-110F-475D-9F36-03D98B250E6C}"/>
              </a:ext>
            </a:extLst>
          </p:cNvPr>
          <p:cNvSpPr txBox="1"/>
          <p:nvPr/>
        </p:nvSpPr>
        <p:spPr>
          <a:xfrm>
            <a:off x="2306884" y="4692409"/>
            <a:ext cx="826052" cy="307777"/>
          </a:xfrm>
          <a:prstGeom prst="rect">
            <a:avLst/>
          </a:prstGeom>
          <a:noFill/>
        </p:spPr>
        <p:txBody>
          <a:bodyPr wrap="square" rtlCol="0">
            <a:spAutoFit/>
          </a:bodyPr>
          <a:lstStyle/>
          <a:p>
            <a:pPr algn="ctr"/>
            <a:r>
              <a:rPr lang="en-US" sz="1400" dirty="0">
                <a:solidFill>
                  <a:schemeClr val="bg1"/>
                </a:solidFill>
              </a:rPr>
              <a:t>Plan</a:t>
            </a:r>
            <a:endParaRPr lang="en-CA" sz="1400" dirty="0">
              <a:solidFill>
                <a:schemeClr val="bg1"/>
              </a:solidFill>
            </a:endParaRPr>
          </a:p>
        </p:txBody>
      </p:sp>
      <p:sp>
        <p:nvSpPr>
          <p:cNvPr id="134" name="TextBox 133">
            <a:extLst>
              <a:ext uri="{FF2B5EF4-FFF2-40B4-BE49-F238E27FC236}">
                <a16:creationId xmlns:a16="http://schemas.microsoft.com/office/drawing/2014/main" id="{E145C5B6-ADAA-4852-9ED5-711A92F868C3}"/>
              </a:ext>
            </a:extLst>
          </p:cNvPr>
          <p:cNvSpPr txBox="1"/>
          <p:nvPr/>
        </p:nvSpPr>
        <p:spPr>
          <a:xfrm>
            <a:off x="4463086" y="4702592"/>
            <a:ext cx="826052" cy="307777"/>
          </a:xfrm>
          <a:prstGeom prst="rect">
            <a:avLst/>
          </a:prstGeom>
          <a:noFill/>
        </p:spPr>
        <p:txBody>
          <a:bodyPr wrap="square" rtlCol="0">
            <a:spAutoFit/>
          </a:bodyPr>
          <a:lstStyle/>
          <a:p>
            <a:pPr algn="ctr"/>
            <a:r>
              <a:rPr lang="en-US" sz="1400" dirty="0">
                <a:solidFill>
                  <a:schemeClr val="bg1"/>
                </a:solidFill>
              </a:rPr>
              <a:t>IP</a:t>
            </a:r>
            <a:endParaRPr lang="en-CA" sz="1400" dirty="0">
              <a:solidFill>
                <a:schemeClr val="bg1"/>
              </a:solidFill>
            </a:endParaRPr>
          </a:p>
        </p:txBody>
      </p:sp>
      <p:sp>
        <p:nvSpPr>
          <p:cNvPr id="135" name="TextBox 134">
            <a:extLst>
              <a:ext uri="{FF2B5EF4-FFF2-40B4-BE49-F238E27FC236}">
                <a16:creationId xmlns:a16="http://schemas.microsoft.com/office/drawing/2014/main" id="{D96DA740-6E5F-46E2-94D2-70799D080F23}"/>
              </a:ext>
            </a:extLst>
          </p:cNvPr>
          <p:cNvSpPr txBox="1"/>
          <p:nvPr/>
        </p:nvSpPr>
        <p:spPr>
          <a:xfrm>
            <a:off x="6807063" y="4731717"/>
            <a:ext cx="826052" cy="307777"/>
          </a:xfrm>
          <a:prstGeom prst="rect">
            <a:avLst/>
          </a:prstGeom>
          <a:noFill/>
        </p:spPr>
        <p:txBody>
          <a:bodyPr wrap="square" rtlCol="0">
            <a:spAutoFit/>
          </a:bodyPr>
          <a:lstStyle/>
          <a:p>
            <a:pPr algn="ctr"/>
            <a:r>
              <a:rPr lang="en-US" sz="1400" dirty="0">
                <a:solidFill>
                  <a:schemeClr val="bg1"/>
                </a:solidFill>
              </a:rPr>
              <a:t>Team</a:t>
            </a:r>
            <a:endParaRPr lang="en-CA" sz="1400" dirty="0">
              <a:solidFill>
                <a:schemeClr val="bg1"/>
              </a:solidFill>
            </a:endParaRPr>
          </a:p>
        </p:txBody>
      </p:sp>
      <p:sp>
        <p:nvSpPr>
          <p:cNvPr id="136" name="TextBox 135">
            <a:extLst>
              <a:ext uri="{FF2B5EF4-FFF2-40B4-BE49-F238E27FC236}">
                <a16:creationId xmlns:a16="http://schemas.microsoft.com/office/drawing/2014/main" id="{0DC90B02-52F1-4EC4-8CD3-3F0F9A2C65E6}"/>
              </a:ext>
            </a:extLst>
          </p:cNvPr>
          <p:cNvSpPr txBox="1"/>
          <p:nvPr/>
        </p:nvSpPr>
        <p:spPr>
          <a:xfrm>
            <a:off x="9481885" y="4702592"/>
            <a:ext cx="826052" cy="307777"/>
          </a:xfrm>
          <a:prstGeom prst="rect">
            <a:avLst/>
          </a:prstGeom>
          <a:noFill/>
        </p:spPr>
        <p:txBody>
          <a:bodyPr wrap="square" rtlCol="0">
            <a:spAutoFit/>
          </a:bodyPr>
          <a:lstStyle/>
          <a:p>
            <a:pPr algn="ctr"/>
            <a:r>
              <a:rPr lang="en-US" sz="1400" dirty="0">
                <a:solidFill>
                  <a:schemeClr val="bg1"/>
                </a:solidFill>
              </a:rPr>
              <a:t>Deals</a:t>
            </a:r>
            <a:endParaRPr lang="en-CA" sz="1400" dirty="0">
              <a:solidFill>
                <a:schemeClr val="bg1"/>
              </a:solidFill>
            </a:endParaRPr>
          </a:p>
        </p:txBody>
      </p:sp>
      <p:grpSp>
        <p:nvGrpSpPr>
          <p:cNvPr id="137" name="Group 136">
            <a:extLst>
              <a:ext uri="{FF2B5EF4-FFF2-40B4-BE49-F238E27FC236}">
                <a16:creationId xmlns:a16="http://schemas.microsoft.com/office/drawing/2014/main" id="{98BB7079-2316-4636-A5F8-F1A857CC56F5}"/>
              </a:ext>
            </a:extLst>
          </p:cNvPr>
          <p:cNvGrpSpPr/>
          <p:nvPr/>
        </p:nvGrpSpPr>
        <p:grpSpPr>
          <a:xfrm>
            <a:off x="2424601" y="4277312"/>
            <a:ext cx="332545" cy="336973"/>
            <a:chOff x="4913313" y="1749426"/>
            <a:chExt cx="558800" cy="546100"/>
          </a:xfrm>
          <a:solidFill>
            <a:schemeClr val="bg1"/>
          </a:solidFill>
        </p:grpSpPr>
        <p:sp>
          <p:nvSpPr>
            <p:cNvPr id="138" name="Freeform 80">
              <a:extLst>
                <a:ext uri="{FF2B5EF4-FFF2-40B4-BE49-F238E27FC236}">
                  <a16:creationId xmlns:a16="http://schemas.microsoft.com/office/drawing/2014/main" id="{4F0A5245-C5BF-464C-9586-00F3B9F9BE44}"/>
                </a:ext>
              </a:extLst>
            </p:cNvPr>
            <p:cNvSpPr>
              <a:spLocks/>
            </p:cNvSpPr>
            <p:nvPr/>
          </p:nvSpPr>
          <p:spPr bwMode="auto">
            <a:xfrm>
              <a:off x="4913313" y="1795463"/>
              <a:ext cx="463550" cy="500063"/>
            </a:xfrm>
            <a:custGeom>
              <a:avLst/>
              <a:gdLst>
                <a:gd name="T0" fmla="*/ 200 w 208"/>
                <a:gd name="T1" fmla="*/ 224 h 224"/>
                <a:gd name="T2" fmla="*/ 8 w 208"/>
                <a:gd name="T3" fmla="*/ 224 h 224"/>
                <a:gd name="T4" fmla="*/ 0 w 208"/>
                <a:gd name="T5" fmla="*/ 216 h 224"/>
                <a:gd name="T6" fmla="*/ 0 w 208"/>
                <a:gd name="T7" fmla="*/ 8 h 224"/>
                <a:gd name="T8" fmla="*/ 8 w 208"/>
                <a:gd name="T9" fmla="*/ 0 h 224"/>
                <a:gd name="T10" fmla="*/ 169 w 208"/>
                <a:gd name="T11" fmla="*/ 0 h 224"/>
                <a:gd name="T12" fmla="*/ 177 w 208"/>
                <a:gd name="T13" fmla="*/ 8 h 224"/>
                <a:gd name="T14" fmla="*/ 169 w 208"/>
                <a:gd name="T15" fmla="*/ 16 h 224"/>
                <a:gd name="T16" fmla="*/ 16 w 208"/>
                <a:gd name="T17" fmla="*/ 16 h 224"/>
                <a:gd name="T18" fmla="*/ 16 w 208"/>
                <a:gd name="T19" fmla="*/ 208 h 224"/>
                <a:gd name="T20" fmla="*/ 192 w 208"/>
                <a:gd name="T21" fmla="*/ 208 h 224"/>
                <a:gd name="T22" fmla="*/ 192 w 208"/>
                <a:gd name="T23" fmla="*/ 90 h 224"/>
                <a:gd name="T24" fmla="*/ 200 w 208"/>
                <a:gd name="T25" fmla="*/ 82 h 224"/>
                <a:gd name="T26" fmla="*/ 208 w 208"/>
                <a:gd name="T27" fmla="*/ 90 h 224"/>
                <a:gd name="T28" fmla="*/ 208 w 208"/>
                <a:gd name="T29" fmla="*/ 216 h 224"/>
                <a:gd name="T30" fmla="*/ 200 w 208"/>
                <a:gd name="T31"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8" h="224">
                  <a:moveTo>
                    <a:pt x="200" y="224"/>
                  </a:moveTo>
                  <a:cubicBezTo>
                    <a:pt x="8" y="224"/>
                    <a:pt x="8" y="224"/>
                    <a:pt x="8" y="224"/>
                  </a:cubicBezTo>
                  <a:cubicBezTo>
                    <a:pt x="4" y="224"/>
                    <a:pt x="0" y="220"/>
                    <a:pt x="0" y="216"/>
                  </a:cubicBezTo>
                  <a:cubicBezTo>
                    <a:pt x="0" y="8"/>
                    <a:pt x="0" y="8"/>
                    <a:pt x="0" y="8"/>
                  </a:cubicBezTo>
                  <a:cubicBezTo>
                    <a:pt x="0" y="4"/>
                    <a:pt x="4" y="0"/>
                    <a:pt x="8" y="0"/>
                  </a:cubicBezTo>
                  <a:cubicBezTo>
                    <a:pt x="169" y="0"/>
                    <a:pt x="169" y="0"/>
                    <a:pt x="169" y="0"/>
                  </a:cubicBezTo>
                  <a:cubicBezTo>
                    <a:pt x="174" y="0"/>
                    <a:pt x="177" y="4"/>
                    <a:pt x="177" y="8"/>
                  </a:cubicBezTo>
                  <a:cubicBezTo>
                    <a:pt x="177" y="12"/>
                    <a:pt x="174" y="16"/>
                    <a:pt x="169" y="16"/>
                  </a:cubicBezTo>
                  <a:cubicBezTo>
                    <a:pt x="16" y="16"/>
                    <a:pt x="16" y="16"/>
                    <a:pt x="16" y="16"/>
                  </a:cubicBezTo>
                  <a:cubicBezTo>
                    <a:pt x="16" y="208"/>
                    <a:pt x="16" y="208"/>
                    <a:pt x="16" y="208"/>
                  </a:cubicBezTo>
                  <a:cubicBezTo>
                    <a:pt x="192" y="208"/>
                    <a:pt x="192" y="208"/>
                    <a:pt x="192" y="208"/>
                  </a:cubicBezTo>
                  <a:cubicBezTo>
                    <a:pt x="192" y="90"/>
                    <a:pt x="192" y="90"/>
                    <a:pt x="192" y="90"/>
                  </a:cubicBezTo>
                  <a:cubicBezTo>
                    <a:pt x="192" y="85"/>
                    <a:pt x="196" y="82"/>
                    <a:pt x="200" y="82"/>
                  </a:cubicBezTo>
                  <a:cubicBezTo>
                    <a:pt x="204" y="82"/>
                    <a:pt x="208" y="85"/>
                    <a:pt x="208" y="90"/>
                  </a:cubicBezTo>
                  <a:cubicBezTo>
                    <a:pt x="208" y="216"/>
                    <a:pt x="208" y="216"/>
                    <a:pt x="208" y="216"/>
                  </a:cubicBezTo>
                  <a:cubicBezTo>
                    <a:pt x="208" y="220"/>
                    <a:pt x="204" y="224"/>
                    <a:pt x="200" y="2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39" name="Freeform 81">
              <a:extLst>
                <a:ext uri="{FF2B5EF4-FFF2-40B4-BE49-F238E27FC236}">
                  <a16:creationId xmlns:a16="http://schemas.microsoft.com/office/drawing/2014/main" id="{37422EA5-0543-4358-91A3-5CA5800080AD}"/>
                </a:ext>
              </a:extLst>
            </p:cNvPr>
            <p:cNvSpPr>
              <a:spLocks noEditPoints="1"/>
            </p:cNvSpPr>
            <p:nvPr/>
          </p:nvSpPr>
          <p:spPr bwMode="auto">
            <a:xfrm>
              <a:off x="5114925" y="1749426"/>
              <a:ext cx="357188" cy="354013"/>
            </a:xfrm>
            <a:custGeom>
              <a:avLst/>
              <a:gdLst>
                <a:gd name="T0" fmla="*/ 6 w 160"/>
                <a:gd name="T1" fmla="*/ 159 h 159"/>
                <a:gd name="T2" fmla="*/ 2 w 160"/>
                <a:gd name="T3" fmla="*/ 157 h 159"/>
                <a:gd name="T4" fmla="*/ 1 w 160"/>
                <a:gd name="T5" fmla="*/ 151 h 159"/>
                <a:gd name="T6" fmla="*/ 14 w 160"/>
                <a:gd name="T7" fmla="*/ 118 h 159"/>
                <a:gd name="T8" fmla="*/ 16 w 160"/>
                <a:gd name="T9" fmla="*/ 116 h 159"/>
                <a:gd name="T10" fmla="*/ 127 w 160"/>
                <a:gd name="T11" fmla="*/ 5 h 159"/>
                <a:gd name="T12" fmla="*/ 139 w 160"/>
                <a:gd name="T13" fmla="*/ 0 h 159"/>
                <a:gd name="T14" fmla="*/ 158 w 160"/>
                <a:gd name="T15" fmla="*/ 13 h 159"/>
                <a:gd name="T16" fmla="*/ 154 w 160"/>
                <a:gd name="T17" fmla="*/ 32 h 159"/>
                <a:gd name="T18" fmla="*/ 43 w 160"/>
                <a:gd name="T19" fmla="*/ 143 h 159"/>
                <a:gd name="T20" fmla="*/ 41 w 160"/>
                <a:gd name="T21" fmla="*/ 145 h 159"/>
                <a:gd name="T22" fmla="*/ 8 w 160"/>
                <a:gd name="T23" fmla="*/ 159 h 159"/>
                <a:gd name="T24" fmla="*/ 6 w 160"/>
                <a:gd name="T25" fmla="*/ 159 h 159"/>
                <a:gd name="T26" fmla="*/ 25 w 160"/>
                <a:gd name="T27" fmla="*/ 124 h 159"/>
                <a:gd name="T28" fmla="*/ 18 w 160"/>
                <a:gd name="T29" fmla="*/ 142 h 159"/>
                <a:gd name="T30" fmla="*/ 35 w 160"/>
                <a:gd name="T31" fmla="*/ 134 h 159"/>
                <a:gd name="T32" fmla="*/ 145 w 160"/>
                <a:gd name="T33" fmla="*/ 24 h 159"/>
                <a:gd name="T34" fmla="*/ 146 w 160"/>
                <a:gd name="T35" fmla="*/ 18 h 159"/>
                <a:gd name="T36" fmla="*/ 139 w 160"/>
                <a:gd name="T37" fmla="*/ 12 h 159"/>
                <a:gd name="T38" fmla="*/ 135 w 160"/>
                <a:gd name="T39" fmla="*/ 14 h 159"/>
                <a:gd name="T40" fmla="*/ 25 w 160"/>
                <a:gd name="T41" fmla="*/ 12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0" h="159">
                  <a:moveTo>
                    <a:pt x="6" y="159"/>
                  </a:moveTo>
                  <a:cubicBezTo>
                    <a:pt x="5" y="159"/>
                    <a:pt x="3" y="158"/>
                    <a:pt x="2" y="157"/>
                  </a:cubicBezTo>
                  <a:cubicBezTo>
                    <a:pt x="0" y="156"/>
                    <a:pt x="0" y="153"/>
                    <a:pt x="1" y="151"/>
                  </a:cubicBezTo>
                  <a:cubicBezTo>
                    <a:pt x="14" y="118"/>
                    <a:pt x="14" y="118"/>
                    <a:pt x="14" y="118"/>
                  </a:cubicBezTo>
                  <a:cubicBezTo>
                    <a:pt x="15" y="118"/>
                    <a:pt x="15" y="117"/>
                    <a:pt x="16" y="116"/>
                  </a:cubicBezTo>
                  <a:cubicBezTo>
                    <a:pt x="127" y="5"/>
                    <a:pt x="127" y="5"/>
                    <a:pt x="127" y="5"/>
                  </a:cubicBezTo>
                  <a:cubicBezTo>
                    <a:pt x="130" y="2"/>
                    <a:pt x="134" y="0"/>
                    <a:pt x="139" y="0"/>
                  </a:cubicBezTo>
                  <a:cubicBezTo>
                    <a:pt x="147" y="0"/>
                    <a:pt x="154" y="6"/>
                    <a:pt x="158" y="13"/>
                  </a:cubicBezTo>
                  <a:cubicBezTo>
                    <a:pt x="160" y="20"/>
                    <a:pt x="159" y="27"/>
                    <a:pt x="154" y="32"/>
                  </a:cubicBezTo>
                  <a:cubicBezTo>
                    <a:pt x="43" y="143"/>
                    <a:pt x="43" y="143"/>
                    <a:pt x="43" y="143"/>
                  </a:cubicBezTo>
                  <a:cubicBezTo>
                    <a:pt x="42" y="144"/>
                    <a:pt x="42" y="144"/>
                    <a:pt x="41" y="145"/>
                  </a:cubicBezTo>
                  <a:cubicBezTo>
                    <a:pt x="8" y="159"/>
                    <a:pt x="8" y="159"/>
                    <a:pt x="8" y="159"/>
                  </a:cubicBezTo>
                  <a:cubicBezTo>
                    <a:pt x="8" y="159"/>
                    <a:pt x="7" y="159"/>
                    <a:pt x="6" y="159"/>
                  </a:cubicBezTo>
                  <a:close/>
                  <a:moveTo>
                    <a:pt x="25" y="124"/>
                  </a:moveTo>
                  <a:cubicBezTo>
                    <a:pt x="18" y="142"/>
                    <a:pt x="18" y="142"/>
                    <a:pt x="18" y="142"/>
                  </a:cubicBezTo>
                  <a:cubicBezTo>
                    <a:pt x="35" y="134"/>
                    <a:pt x="35" y="134"/>
                    <a:pt x="35" y="134"/>
                  </a:cubicBezTo>
                  <a:cubicBezTo>
                    <a:pt x="145" y="24"/>
                    <a:pt x="145" y="24"/>
                    <a:pt x="145" y="24"/>
                  </a:cubicBezTo>
                  <a:cubicBezTo>
                    <a:pt x="146" y="23"/>
                    <a:pt x="148" y="21"/>
                    <a:pt x="146" y="18"/>
                  </a:cubicBezTo>
                  <a:cubicBezTo>
                    <a:pt x="145" y="15"/>
                    <a:pt x="142" y="12"/>
                    <a:pt x="139" y="12"/>
                  </a:cubicBezTo>
                  <a:cubicBezTo>
                    <a:pt x="138" y="12"/>
                    <a:pt x="136" y="13"/>
                    <a:pt x="135" y="14"/>
                  </a:cubicBezTo>
                  <a:lnTo>
                    <a:pt x="25"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40" name="Freeform 82">
              <a:extLst>
                <a:ext uri="{FF2B5EF4-FFF2-40B4-BE49-F238E27FC236}">
                  <a16:creationId xmlns:a16="http://schemas.microsoft.com/office/drawing/2014/main" id="{9208AA7F-C943-4BDD-A3DC-751E5D6EBD30}"/>
                </a:ext>
              </a:extLst>
            </p:cNvPr>
            <p:cNvSpPr>
              <a:spLocks/>
            </p:cNvSpPr>
            <p:nvPr/>
          </p:nvSpPr>
          <p:spPr bwMode="auto">
            <a:xfrm>
              <a:off x="5367338" y="1790701"/>
              <a:ext cx="60325" cy="60325"/>
            </a:xfrm>
            <a:custGeom>
              <a:avLst/>
              <a:gdLst>
                <a:gd name="T0" fmla="*/ 27 w 38"/>
                <a:gd name="T1" fmla="*/ 38 h 38"/>
                <a:gd name="T2" fmla="*/ 0 w 38"/>
                <a:gd name="T3" fmla="*/ 13 h 38"/>
                <a:gd name="T4" fmla="*/ 12 w 38"/>
                <a:gd name="T5" fmla="*/ 0 h 38"/>
                <a:gd name="T6" fmla="*/ 38 w 38"/>
                <a:gd name="T7" fmla="*/ 27 h 38"/>
                <a:gd name="T8" fmla="*/ 27 w 38"/>
                <a:gd name="T9" fmla="*/ 38 h 38"/>
              </a:gdLst>
              <a:ahLst/>
              <a:cxnLst>
                <a:cxn ang="0">
                  <a:pos x="T0" y="T1"/>
                </a:cxn>
                <a:cxn ang="0">
                  <a:pos x="T2" y="T3"/>
                </a:cxn>
                <a:cxn ang="0">
                  <a:pos x="T4" y="T5"/>
                </a:cxn>
                <a:cxn ang="0">
                  <a:pos x="T6" y="T7"/>
                </a:cxn>
                <a:cxn ang="0">
                  <a:pos x="T8" y="T9"/>
                </a:cxn>
              </a:cxnLst>
              <a:rect l="0" t="0" r="r" b="b"/>
              <a:pathLst>
                <a:path w="38" h="38">
                  <a:moveTo>
                    <a:pt x="27" y="38"/>
                  </a:moveTo>
                  <a:lnTo>
                    <a:pt x="0" y="13"/>
                  </a:lnTo>
                  <a:lnTo>
                    <a:pt x="12" y="0"/>
                  </a:lnTo>
                  <a:lnTo>
                    <a:pt x="38" y="27"/>
                  </a:lnTo>
                  <a:lnTo>
                    <a:pt x="27"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grpSp>
      <p:sp>
        <p:nvSpPr>
          <p:cNvPr id="65" name="Google Shape;24;p4">
            <a:extLst>
              <a:ext uri="{FF2B5EF4-FFF2-40B4-BE49-F238E27FC236}">
                <a16:creationId xmlns:a16="http://schemas.microsoft.com/office/drawing/2014/main" id="{2A75D504-82A5-4240-948C-1FB155D14665}"/>
              </a:ext>
            </a:extLst>
          </p:cNvPr>
          <p:cNvSpPr txBox="1"/>
          <p:nvPr/>
        </p:nvSpPr>
        <p:spPr>
          <a:xfrm>
            <a:off x="10061435" y="6403891"/>
            <a:ext cx="1494833" cy="328030"/>
          </a:xfrm>
          <a:prstGeom prst="rect">
            <a:avLst/>
          </a:prstGeom>
          <a:noFill/>
          <a:ln>
            <a:noFill/>
          </a:ln>
        </p:spPr>
        <p:txBody>
          <a:bodyPr spcFirstLastPara="1" wrap="square" lIns="91425" tIns="45700" rIns="91425" bIns="45700" anchor="t" anchorCtr="0">
            <a:noAutofit/>
          </a:bodyPr>
          <a:lstStyle/>
          <a:p>
            <a:r>
              <a:rPr lang="en-US" sz="1200" dirty="0">
                <a:sym typeface="Roboto"/>
              </a:rPr>
              <a:t>Strictly Confidential</a:t>
            </a:r>
          </a:p>
        </p:txBody>
      </p:sp>
      <p:graphicFrame>
        <p:nvGraphicFramePr>
          <p:cNvPr id="2" name="Table 2">
            <a:extLst>
              <a:ext uri="{FF2B5EF4-FFF2-40B4-BE49-F238E27FC236}">
                <a16:creationId xmlns:a16="http://schemas.microsoft.com/office/drawing/2014/main" id="{1AEE543D-F45B-4C06-8718-F1BA1A2A5A46}"/>
              </a:ext>
            </a:extLst>
          </p:cNvPr>
          <p:cNvGraphicFramePr>
            <a:graphicFrameLocks noGrp="1"/>
          </p:cNvGraphicFramePr>
          <p:nvPr>
            <p:extLst>
              <p:ext uri="{D42A27DB-BD31-4B8C-83A1-F6EECF244321}">
                <p14:modId xmlns:p14="http://schemas.microsoft.com/office/powerpoint/2010/main" val="1617156231"/>
              </p:ext>
            </p:extLst>
          </p:nvPr>
        </p:nvGraphicFramePr>
        <p:xfrm>
          <a:off x="846510" y="1464120"/>
          <a:ext cx="10457214" cy="4806355"/>
        </p:xfrm>
        <a:graphic>
          <a:graphicData uri="http://schemas.openxmlformats.org/drawingml/2006/table">
            <a:tbl>
              <a:tblPr firstRow="1" bandRow="1">
                <a:tableStyleId>{5C22544A-7EE6-4342-B048-85BDC9FD1C3A}</a:tableStyleId>
              </a:tblPr>
              <a:tblGrid>
                <a:gridCol w="1870564">
                  <a:extLst>
                    <a:ext uri="{9D8B030D-6E8A-4147-A177-3AD203B41FA5}">
                      <a16:colId xmlns:a16="http://schemas.microsoft.com/office/drawing/2014/main" val="3868879862"/>
                    </a:ext>
                  </a:extLst>
                </a:gridCol>
                <a:gridCol w="1615174">
                  <a:extLst>
                    <a:ext uri="{9D8B030D-6E8A-4147-A177-3AD203B41FA5}">
                      <a16:colId xmlns:a16="http://schemas.microsoft.com/office/drawing/2014/main" val="2915844895"/>
                    </a:ext>
                  </a:extLst>
                </a:gridCol>
                <a:gridCol w="1232527">
                  <a:extLst>
                    <a:ext uri="{9D8B030D-6E8A-4147-A177-3AD203B41FA5}">
                      <a16:colId xmlns:a16="http://schemas.microsoft.com/office/drawing/2014/main" val="3814698903"/>
                    </a:ext>
                  </a:extLst>
                </a:gridCol>
                <a:gridCol w="2621280">
                  <a:extLst>
                    <a:ext uri="{9D8B030D-6E8A-4147-A177-3AD203B41FA5}">
                      <a16:colId xmlns:a16="http://schemas.microsoft.com/office/drawing/2014/main" val="836151729"/>
                    </a:ext>
                  </a:extLst>
                </a:gridCol>
                <a:gridCol w="1374800">
                  <a:extLst>
                    <a:ext uri="{9D8B030D-6E8A-4147-A177-3AD203B41FA5}">
                      <a16:colId xmlns:a16="http://schemas.microsoft.com/office/drawing/2014/main" val="854437738"/>
                    </a:ext>
                  </a:extLst>
                </a:gridCol>
                <a:gridCol w="1742869">
                  <a:extLst>
                    <a:ext uri="{9D8B030D-6E8A-4147-A177-3AD203B41FA5}">
                      <a16:colId xmlns:a16="http://schemas.microsoft.com/office/drawing/2014/main" val="1316940449"/>
                    </a:ext>
                  </a:extLst>
                </a:gridCol>
              </a:tblGrid>
              <a:tr h="522359">
                <a:tc>
                  <a:txBody>
                    <a:bodyPr/>
                    <a:lstStyle/>
                    <a:p>
                      <a:pPr algn="ctr"/>
                      <a:r>
                        <a:rPr lang="fr-CA" sz="1400" dirty="0"/>
                        <a:t>Project Name</a:t>
                      </a:r>
                      <a:endParaRPr lang="en-CA" sz="1400" dirty="0"/>
                    </a:p>
                  </a:txBody>
                  <a:tcPr anchor="ctr"/>
                </a:tc>
                <a:tc>
                  <a:txBody>
                    <a:bodyPr/>
                    <a:lstStyle/>
                    <a:p>
                      <a:pPr marL="0" algn="ctr" defTabSz="914400" rtl="0" eaLnBrk="1" latinLnBrk="0" hangingPunct="1"/>
                      <a:r>
                        <a:rPr lang="fr-CA" sz="1400" b="1" kern="1200" dirty="0" err="1">
                          <a:solidFill>
                            <a:schemeClr val="lt1"/>
                          </a:solidFill>
                          <a:latin typeface="+mn-lt"/>
                          <a:ea typeface="+mn-ea"/>
                          <a:cs typeface="+mn-cs"/>
                        </a:rPr>
                        <a:t>Developer</a:t>
                      </a:r>
                      <a:endParaRPr lang="en-CA" sz="1400" b="1" kern="1200" dirty="0">
                        <a:solidFill>
                          <a:schemeClr val="lt1"/>
                        </a:solidFill>
                        <a:latin typeface="+mn-lt"/>
                        <a:ea typeface="+mn-ea"/>
                        <a:cs typeface="+mn-cs"/>
                      </a:endParaRPr>
                    </a:p>
                  </a:txBody>
                  <a:tcPr anchor="ctr"/>
                </a:tc>
                <a:tc>
                  <a:txBody>
                    <a:bodyPr/>
                    <a:lstStyle/>
                    <a:p>
                      <a:pPr algn="ctr"/>
                      <a:r>
                        <a:rPr lang="fr-CA" sz="1400" dirty="0"/>
                        <a:t>Project Size</a:t>
                      </a:r>
                      <a:endParaRPr lang="en-CA" sz="1400" dirty="0"/>
                    </a:p>
                  </a:txBody>
                  <a:tcPr anchor="ctr"/>
                </a:tc>
                <a:tc>
                  <a:txBody>
                    <a:bodyPr/>
                    <a:lstStyle/>
                    <a:p>
                      <a:pPr algn="ctr"/>
                      <a:r>
                        <a:rPr lang="fr-CA" sz="1400" dirty="0" err="1"/>
                        <a:t>Status</a:t>
                      </a:r>
                      <a:endParaRPr lang="en-CA" sz="1400" dirty="0"/>
                    </a:p>
                  </a:txBody>
                  <a:tcPr anchor="ctr"/>
                </a:tc>
                <a:tc>
                  <a:txBody>
                    <a:bodyPr/>
                    <a:lstStyle/>
                    <a:p>
                      <a:pPr algn="ctr"/>
                      <a:r>
                        <a:rPr lang="en-US" sz="1400"/>
                        <a:t>Estimated % </a:t>
                      </a:r>
                      <a:r>
                        <a:rPr lang="en-US" sz="1400" dirty="0"/>
                        <a:t>as of April 2022</a:t>
                      </a:r>
                      <a:endParaRPr lang="en-CA" sz="1400" dirty="0"/>
                    </a:p>
                  </a:txBody>
                  <a:tcPr anchor="ctr"/>
                </a:tc>
                <a:tc>
                  <a:txBody>
                    <a:bodyPr/>
                    <a:lstStyle/>
                    <a:p>
                      <a:pPr algn="ctr"/>
                      <a:r>
                        <a:rPr lang="fr-CA" sz="1400" dirty="0" err="1"/>
                        <a:t>Potential</a:t>
                      </a:r>
                      <a:r>
                        <a:rPr lang="fr-CA" sz="1400" dirty="0"/>
                        <a:t> Revenue for DIH </a:t>
                      </a:r>
                      <a:r>
                        <a:rPr lang="fr-CA" sz="1400" dirty="0" err="1"/>
                        <a:t>Entities</a:t>
                      </a:r>
                      <a:endParaRPr lang="en-CA" sz="1400" dirty="0"/>
                    </a:p>
                  </a:txBody>
                  <a:tcPr anchor="ctr"/>
                </a:tc>
                <a:extLst>
                  <a:ext uri="{0D108BD9-81ED-4DB2-BD59-A6C34878D82A}">
                    <a16:rowId xmlns:a16="http://schemas.microsoft.com/office/drawing/2014/main" val="3690353149"/>
                  </a:ext>
                </a:extLst>
              </a:tr>
              <a:tr h="522359">
                <a:tc>
                  <a:txBody>
                    <a:bodyPr/>
                    <a:lstStyle/>
                    <a:p>
                      <a:r>
                        <a:rPr lang="fr-CA" sz="1400" dirty="0"/>
                        <a:t>MOPC – Phase 2, 2022-2023 Nova Scotia</a:t>
                      </a:r>
                      <a:endParaRPr lang="en-CA" sz="1400" dirty="0"/>
                    </a:p>
                  </a:txBody>
                  <a:tcPr/>
                </a:tc>
                <a:tc>
                  <a:txBody>
                    <a:bodyPr/>
                    <a:lstStyle/>
                    <a:p>
                      <a:r>
                        <a:rPr lang="fr-CA" sz="1400" dirty="0" err="1"/>
                        <a:t>Municipality</a:t>
                      </a:r>
                      <a:r>
                        <a:rPr lang="fr-CA" sz="1400" dirty="0"/>
                        <a:t> of </a:t>
                      </a:r>
                      <a:r>
                        <a:rPr lang="fr-CA" sz="1400" dirty="0" err="1"/>
                        <a:t>Pictou</a:t>
                      </a:r>
                      <a:r>
                        <a:rPr lang="fr-CA" sz="1400" dirty="0"/>
                        <a:t> County, N-S</a:t>
                      </a:r>
                      <a:endParaRPr lang="en-CA" sz="1400" dirty="0"/>
                    </a:p>
                  </a:txBody>
                  <a:tcPr/>
                </a:tc>
                <a:tc>
                  <a:txBody>
                    <a:bodyPr/>
                    <a:lstStyle/>
                    <a:p>
                      <a:r>
                        <a:rPr lang="fr-CA" sz="1400" dirty="0"/>
                        <a:t>35 M $</a:t>
                      </a:r>
                      <a:endParaRPr lang="en-CA" sz="1400" dirty="0"/>
                    </a:p>
                  </a:txBody>
                  <a:tcPr/>
                </a:tc>
                <a:tc>
                  <a:txBody>
                    <a:bodyPr/>
                    <a:lstStyle/>
                    <a:p>
                      <a:r>
                        <a:rPr lang="fr-CA" sz="1400" dirty="0"/>
                        <a:t>Budget </a:t>
                      </a:r>
                      <a:r>
                        <a:rPr lang="fr-CA" sz="1400" dirty="0" err="1"/>
                        <a:t>voted</a:t>
                      </a:r>
                      <a:r>
                        <a:rPr lang="fr-CA" sz="1400" dirty="0"/>
                        <a:t> by </a:t>
                      </a:r>
                      <a:r>
                        <a:rPr lang="fr-CA" sz="1400" dirty="0" err="1"/>
                        <a:t>council</a:t>
                      </a:r>
                      <a:r>
                        <a:rPr lang="fr-CA" sz="1400" dirty="0"/>
                        <a:t>. P.O. </a:t>
                      </a:r>
                      <a:r>
                        <a:rPr lang="fr-CA" sz="1400" dirty="0" err="1"/>
                        <a:t>expected</a:t>
                      </a:r>
                      <a:r>
                        <a:rPr lang="fr-CA" sz="1400" dirty="0"/>
                        <a:t> April-May 2022</a:t>
                      </a:r>
                      <a:endParaRPr lang="en-CA" sz="1400" dirty="0"/>
                    </a:p>
                  </a:txBody>
                  <a:tcPr/>
                </a:tc>
                <a:tc>
                  <a:txBody>
                    <a:bodyPr/>
                    <a:lstStyle/>
                    <a:p>
                      <a:r>
                        <a:rPr lang="fr-CA" sz="1400" dirty="0"/>
                        <a:t>85 %</a:t>
                      </a:r>
                      <a:endParaRPr lang="en-CA" sz="1400" dirty="0"/>
                    </a:p>
                  </a:txBody>
                  <a:tcPr/>
                </a:tc>
                <a:tc>
                  <a:txBody>
                    <a:bodyPr/>
                    <a:lstStyle/>
                    <a:p>
                      <a:r>
                        <a:rPr lang="fr-CA" sz="1400" dirty="0"/>
                        <a:t>12-15 M $</a:t>
                      </a:r>
                      <a:endParaRPr lang="en-CA" sz="1400" dirty="0"/>
                    </a:p>
                  </a:txBody>
                  <a:tcPr/>
                </a:tc>
                <a:extLst>
                  <a:ext uri="{0D108BD9-81ED-4DB2-BD59-A6C34878D82A}">
                    <a16:rowId xmlns:a16="http://schemas.microsoft.com/office/drawing/2014/main" val="522758144"/>
                  </a:ext>
                </a:extLst>
              </a:tr>
              <a:tr h="522359">
                <a:tc>
                  <a:txBody>
                    <a:bodyPr/>
                    <a:lstStyle/>
                    <a:p>
                      <a:r>
                        <a:rPr lang="fr-CA" sz="1400" dirty="0" err="1">
                          <a:solidFill>
                            <a:schemeClr val="tx1"/>
                          </a:solidFill>
                        </a:rPr>
                        <a:t>Telecon</a:t>
                      </a:r>
                      <a:r>
                        <a:rPr lang="fr-CA" sz="1400" dirty="0">
                          <a:solidFill>
                            <a:schemeClr val="tx1"/>
                          </a:solidFill>
                        </a:rPr>
                        <a:t> Inc/Project X Nova Scotia</a:t>
                      </a:r>
                      <a:endParaRPr lang="en-CA" sz="1400" dirty="0">
                        <a:solidFill>
                          <a:schemeClr val="tx1"/>
                        </a:solidFill>
                      </a:endParaRPr>
                    </a:p>
                  </a:txBody>
                  <a:tcPr/>
                </a:tc>
                <a:tc>
                  <a:txBody>
                    <a:bodyPr/>
                    <a:lstStyle/>
                    <a:p>
                      <a:r>
                        <a:rPr lang="fr-CA" sz="1400" dirty="0" err="1">
                          <a:solidFill>
                            <a:schemeClr val="tx1"/>
                          </a:solidFill>
                        </a:rPr>
                        <a:t>Telecon</a:t>
                      </a:r>
                      <a:endParaRPr lang="en-CA" sz="1400" dirty="0">
                        <a:solidFill>
                          <a:schemeClr val="tx1"/>
                        </a:solidFill>
                      </a:endParaRPr>
                    </a:p>
                  </a:txBody>
                  <a:tcPr/>
                </a:tc>
                <a:tc>
                  <a:txBody>
                    <a:bodyPr/>
                    <a:lstStyle/>
                    <a:p>
                      <a:r>
                        <a:rPr lang="fr-CA" sz="1400" dirty="0">
                          <a:solidFill>
                            <a:schemeClr val="tx1"/>
                          </a:solidFill>
                        </a:rPr>
                        <a:t>0 M $</a:t>
                      </a:r>
                      <a:endParaRPr lang="en-CA" sz="1400" dirty="0">
                        <a:solidFill>
                          <a:schemeClr val="tx1"/>
                        </a:solidFill>
                      </a:endParaRPr>
                    </a:p>
                  </a:txBody>
                  <a:tcPr/>
                </a:tc>
                <a:tc>
                  <a:txBody>
                    <a:bodyPr/>
                    <a:lstStyle/>
                    <a:p>
                      <a:r>
                        <a:rPr lang="fr-CA" sz="1400">
                          <a:solidFill>
                            <a:schemeClr val="tx1"/>
                          </a:solidFill>
                        </a:rPr>
                        <a:t>P.O. </a:t>
                      </a:r>
                      <a:r>
                        <a:rPr lang="fr-CA" sz="1400" dirty="0">
                          <a:solidFill>
                            <a:schemeClr val="tx1"/>
                          </a:solidFill>
                        </a:rPr>
                        <a:t>to </a:t>
                      </a:r>
                      <a:r>
                        <a:rPr lang="fr-CA" sz="1400" dirty="0" err="1">
                          <a:solidFill>
                            <a:schemeClr val="tx1"/>
                          </a:solidFill>
                        </a:rPr>
                        <a:t>BrzWire</a:t>
                      </a:r>
                      <a:r>
                        <a:rPr lang="fr-CA" sz="1400" dirty="0">
                          <a:solidFill>
                            <a:schemeClr val="tx1"/>
                          </a:solidFill>
                        </a:rPr>
                        <a:t> </a:t>
                      </a:r>
                      <a:r>
                        <a:rPr lang="fr-CA" sz="1400" dirty="0" err="1">
                          <a:solidFill>
                            <a:schemeClr val="tx1"/>
                          </a:solidFill>
                        </a:rPr>
                        <a:t>confirmed</a:t>
                      </a:r>
                      <a:r>
                        <a:rPr lang="fr-CA" sz="1400" dirty="0">
                          <a:solidFill>
                            <a:schemeClr val="tx1"/>
                          </a:solidFill>
                        </a:rPr>
                        <a:t>. </a:t>
                      </a:r>
                      <a:r>
                        <a:rPr lang="fr-CA" sz="1400" dirty="0" err="1">
                          <a:solidFill>
                            <a:schemeClr val="tx1"/>
                          </a:solidFill>
                        </a:rPr>
                        <a:t>Contract</a:t>
                      </a:r>
                      <a:r>
                        <a:rPr lang="fr-CA" sz="1400" dirty="0">
                          <a:solidFill>
                            <a:schemeClr val="tx1"/>
                          </a:solidFill>
                        </a:rPr>
                        <a:t> </a:t>
                      </a:r>
                      <a:r>
                        <a:rPr lang="fr-CA" sz="1400" dirty="0" err="1">
                          <a:solidFill>
                            <a:schemeClr val="tx1"/>
                          </a:solidFill>
                        </a:rPr>
                        <a:t>under</a:t>
                      </a:r>
                      <a:r>
                        <a:rPr lang="fr-CA" sz="1400" dirty="0">
                          <a:solidFill>
                            <a:schemeClr val="tx1"/>
                          </a:solidFill>
                        </a:rPr>
                        <a:t> discussions</a:t>
                      </a:r>
                      <a:endParaRPr lang="en-CA" sz="1400" dirty="0">
                        <a:solidFill>
                          <a:schemeClr val="tx1"/>
                        </a:solidFill>
                      </a:endParaRPr>
                    </a:p>
                  </a:txBody>
                  <a:tcPr/>
                </a:tc>
                <a:tc>
                  <a:txBody>
                    <a:bodyPr/>
                    <a:lstStyle/>
                    <a:p>
                      <a:r>
                        <a:rPr lang="fr-CA" sz="1400" dirty="0">
                          <a:solidFill>
                            <a:schemeClr val="tx1"/>
                          </a:solidFill>
                        </a:rPr>
                        <a:t>90 %</a:t>
                      </a:r>
                      <a:endParaRPr lang="en-CA" sz="1400" dirty="0">
                        <a:solidFill>
                          <a:schemeClr val="tx1"/>
                        </a:solidFill>
                      </a:endParaRPr>
                    </a:p>
                  </a:txBody>
                  <a:tcPr/>
                </a:tc>
                <a:tc>
                  <a:txBody>
                    <a:bodyPr/>
                    <a:lstStyle/>
                    <a:p>
                      <a:r>
                        <a:rPr lang="fr-CA" sz="1400" dirty="0">
                          <a:solidFill>
                            <a:schemeClr val="tx1"/>
                          </a:solidFill>
                        </a:rPr>
                        <a:t>+150 K</a:t>
                      </a:r>
                      <a:endParaRPr lang="en-CA" sz="1400" dirty="0">
                        <a:solidFill>
                          <a:schemeClr val="tx1"/>
                        </a:solidFill>
                      </a:endParaRPr>
                    </a:p>
                  </a:txBody>
                  <a:tcPr/>
                </a:tc>
                <a:extLst>
                  <a:ext uri="{0D108BD9-81ED-4DB2-BD59-A6C34878D82A}">
                    <a16:rowId xmlns:a16="http://schemas.microsoft.com/office/drawing/2014/main" val="2786109334"/>
                  </a:ext>
                </a:extLst>
              </a:tr>
              <a:tr h="522359">
                <a:tc>
                  <a:txBody>
                    <a:bodyPr/>
                    <a:lstStyle/>
                    <a:p>
                      <a:r>
                        <a:rPr lang="fr-CA" sz="1400" dirty="0" err="1"/>
                        <a:t>Enbridge</a:t>
                      </a:r>
                      <a:r>
                        <a:rPr lang="fr-CA" sz="1400" dirty="0"/>
                        <a:t> Partnership, B-C</a:t>
                      </a:r>
                      <a:endParaRPr lang="en-CA" sz="1400" dirty="0"/>
                    </a:p>
                  </a:txBody>
                  <a:tcPr/>
                </a:tc>
                <a:tc>
                  <a:txBody>
                    <a:bodyPr/>
                    <a:lstStyle/>
                    <a:p>
                      <a:r>
                        <a:rPr lang="fr-CA" sz="1400" dirty="0" err="1"/>
                        <a:t>Enbridge</a:t>
                      </a:r>
                      <a:r>
                        <a:rPr lang="fr-CA" sz="1400" dirty="0"/>
                        <a:t> &amp; </a:t>
                      </a:r>
                      <a:r>
                        <a:rPr lang="fr-CA" sz="1400" dirty="0" err="1"/>
                        <a:t>Plenary</a:t>
                      </a:r>
                      <a:r>
                        <a:rPr lang="fr-CA" sz="1400" dirty="0"/>
                        <a:t>, B-C</a:t>
                      </a:r>
                      <a:endParaRPr lang="en-CA" sz="1400" dirty="0"/>
                    </a:p>
                  </a:txBody>
                  <a:tcPr/>
                </a:tc>
                <a:tc>
                  <a:txBody>
                    <a:bodyPr/>
                    <a:lstStyle/>
                    <a:p>
                      <a:r>
                        <a:rPr lang="fr-CA" sz="1400" dirty="0"/>
                        <a:t>60 M $-70 M $</a:t>
                      </a:r>
                      <a:endParaRPr lang="en-CA" sz="1400" dirty="0"/>
                    </a:p>
                  </a:txBody>
                  <a:tcPr/>
                </a:tc>
                <a:tc>
                  <a:txBody>
                    <a:bodyPr/>
                    <a:lstStyle/>
                    <a:p>
                      <a:r>
                        <a:rPr lang="fr-CA" sz="1400" dirty="0"/>
                        <a:t>Preliminary discussions. Business plan </a:t>
                      </a:r>
                      <a:r>
                        <a:rPr lang="fr-CA" sz="1400" dirty="0" err="1"/>
                        <a:t>expected</a:t>
                      </a:r>
                      <a:r>
                        <a:rPr lang="fr-CA" sz="1400" dirty="0"/>
                        <a:t> Q3 2022. Project start 2023.</a:t>
                      </a:r>
                      <a:endParaRPr lang="en-CA" sz="1400" dirty="0"/>
                    </a:p>
                  </a:txBody>
                  <a:tcPr/>
                </a:tc>
                <a:tc>
                  <a:txBody>
                    <a:bodyPr/>
                    <a:lstStyle/>
                    <a:p>
                      <a:r>
                        <a:rPr lang="fr-CA" sz="1400" dirty="0"/>
                        <a:t>15 %</a:t>
                      </a:r>
                      <a:endParaRPr lang="en-CA" sz="1400" dirty="0"/>
                    </a:p>
                  </a:txBody>
                  <a:tcPr/>
                </a:tc>
                <a:tc>
                  <a:txBody>
                    <a:bodyPr/>
                    <a:lstStyle/>
                    <a:p>
                      <a:r>
                        <a:rPr lang="fr-CA" sz="1400" dirty="0"/>
                        <a:t>7 M $</a:t>
                      </a:r>
                      <a:endParaRPr lang="en-CA" sz="1400" dirty="0"/>
                    </a:p>
                  </a:txBody>
                  <a:tcPr/>
                </a:tc>
                <a:extLst>
                  <a:ext uri="{0D108BD9-81ED-4DB2-BD59-A6C34878D82A}">
                    <a16:rowId xmlns:a16="http://schemas.microsoft.com/office/drawing/2014/main" val="2582526259"/>
                  </a:ext>
                </a:extLst>
              </a:tr>
              <a:tr h="522359">
                <a:tc>
                  <a:txBody>
                    <a:bodyPr/>
                    <a:lstStyle/>
                    <a:p>
                      <a:r>
                        <a:rPr lang="fr-CA" sz="1400" dirty="0" err="1"/>
                        <a:t>Digicom</a:t>
                      </a:r>
                      <a:r>
                        <a:rPr lang="fr-CA" sz="1400" dirty="0"/>
                        <a:t>-Outaouais &amp; Gatineau, </a:t>
                      </a:r>
                      <a:r>
                        <a:rPr lang="fr-CA" sz="1400" dirty="0" err="1"/>
                        <a:t>Qc</a:t>
                      </a:r>
                      <a:endParaRPr lang="en-CA" sz="1400" dirty="0"/>
                    </a:p>
                  </a:txBody>
                  <a:tcPr/>
                </a:tc>
                <a:tc>
                  <a:txBody>
                    <a:bodyPr/>
                    <a:lstStyle/>
                    <a:p>
                      <a:r>
                        <a:rPr lang="fr-CA" sz="1400" dirty="0" err="1"/>
                        <a:t>Digicom</a:t>
                      </a:r>
                      <a:r>
                        <a:rPr lang="fr-CA" sz="1400" dirty="0"/>
                        <a:t> Inc., </a:t>
                      </a:r>
                      <a:r>
                        <a:rPr lang="fr-CA" sz="1400" dirty="0" err="1"/>
                        <a:t>Qc</a:t>
                      </a:r>
                      <a:endParaRPr lang="en-CA" sz="1400" dirty="0"/>
                    </a:p>
                  </a:txBody>
                  <a:tcPr/>
                </a:tc>
                <a:tc>
                  <a:txBody>
                    <a:bodyPr/>
                    <a:lstStyle/>
                    <a:p>
                      <a:r>
                        <a:rPr lang="fr-CA" sz="1400" dirty="0"/>
                        <a:t>40 M $</a:t>
                      </a:r>
                      <a:endParaRPr lang="en-CA" sz="1400" dirty="0"/>
                    </a:p>
                  </a:txBody>
                  <a:tcPr/>
                </a:tc>
                <a:tc>
                  <a:txBody>
                    <a:bodyPr/>
                    <a:lstStyle/>
                    <a:p>
                      <a:r>
                        <a:rPr lang="fr-CA" sz="1400" dirty="0" err="1"/>
                        <a:t>Projects</a:t>
                      </a:r>
                      <a:r>
                        <a:rPr lang="fr-CA" sz="1400" dirty="0"/>
                        <a:t> and </a:t>
                      </a:r>
                      <a:r>
                        <a:rPr lang="fr-CA" sz="1400" dirty="0" err="1"/>
                        <a:t>grants</a:t>
                      </a:r>
                      <a:r>
                        <a:rPr lang="fr-CA" sz="1400" dirty="0"/>
                        <a:t> </a:t>
                      </a:r>
                      <a:r>
                        <a:rPr lang="fr-CA" sz="1400" dirty="0" err="1"/>
                        <a:t>confirmed</a:t>
                      </a:r>
                      <a:r>
                        <a:rPr lang="fr-CA" sz="1400" dirty="0"/>
                        <a:t>. P.O. </a:t>
                      </a:r>
                      <a:r>
                        <a:rPr lang="fr-CA" sz="1400" dirty="0" err="1"/>
                        <a:t>under</a:t>
                      </a:r>
                      <a:r>
                        <a:rPr lang="fr-CA" sz="1400" dirty="0"/>
                        <a:t> discussions to </a:t>
                      </a:r>
                      <a:r>
                        <a:rPr lang="fr-CA" sz="1400" dirty="0" err="1"/>
                        <a:t>be</a:t>
                      </a:r>
                      <a:r>
                        <a:rPr lang="fr-CA" sz="1400" dirty="0"/>
                        <a:t> </a:t>
                      </a:r>
                      <a:r>
                        <a:rPr lang="fr-CA" sz="1400" dirty="0" err="1"/>
                        <a:t>confirmed</a:t>
                      </a:r>
                      <a:endParaRPr lang="en-CA" sz="1400" dirty="0"/>
                    </a:p>
                  </a:txBody>
                  <a:tcPr/>
                </a:tc>
                <a:tc>
                  <a:txBody>
                    <a:bodyPr/>
                    <a:lstStyle/>
                    <a:p>
                      <a:r>
                        <a:rPr lang="fr-CA" sz="1400" dirty="0"/>
                        <a:t>20 %</a:t>
                      </a:r>
                      <a:endParaRPr lang="en-CA" sz="1400" dirty="0"/>
                    </a:p>
                  </a:txBody>
                  <a:tcPr/>
                </a:tc>
                <a:tc>
                  <a:txBody>
                    <a:bodyPr/>
                    <a:lstStyle/>
                    <a:p>
                      <a:r>
                        <a:rPr lang="fr-CA" sz="1400" dirty="0"/>
                        <a:t>2 M $</a:t>
                      </a:r>
                      <a:endParaRPr lang="en-CA" sz="1400" dirty="0"/>
                    </a:p>
                  </a:txBody>
                  <a:tcPr/>
                </a:tc>
                <a:extLst>
                  <a:ext uri="{0D108BD9-81ED-4DB2-BD59-A6C34878D82A}">
                    <a16:rowId xmlns:a16="http://schemas.microsoft.com/office/drawing/2014/main" val="1043781420"/>
                  </a:ext>
                </a:extLst>
              </a:tr>
              <a:tr h="522359">
                <a:tc>
                  <a:txBody>
                    <a:bodyPr/>
                    <a:lstStyle/>
                    <a:p>
                      <a:r>
                        <a:rPr lang="fr-CA" sz="1400" dirty="0"/>
                        <a:t>Samson Cree First Nation, AB</a:t>
                      </a:r>
                      <a:endParaRPr lang="en-CA" sz="1400" dirty="0"/>
                    </a:p>
                  </a:txBody>
                  <a:tcPr/>
                </a:tc>
                <a:tc>
                  <a:txBody>
                    <a:bodyPr/>
                    <a:lstStyle/>
                    <a:p>
                      <a:r>
                        <a:rPr lang="fr-CA" sz="1400" dirty="0"/>
                        <a:t>Smoke Signal Inc., AB</a:t>
                      </a:r>
                      <a:endParaRPr lang="en-CA" sz="1400" dirty="0"/>
                    </a:p>
                  </a:txBody>
                  <a:tcPr/>
                </a:tc>
                <a:tc>
                  <a:txBody>
                    <a:bodyPr/>
                    <a:lstStyle/>
                    <a:p>
                      <a:r>
                        <a:rPr lang="fr-CA" sz="1400" dirty="0"/>
                        <a:t>30 M $</a:t>
                      </a:r>
                      <a:endParaRPr lang="en-CA" sz="1400" dirty="0"/>
                    </a:p>
                  </a:txBody>
                  <a:tcPr/>
                </a:tc>
                <a:tc>
                  <a:txBody>
                    <a:bodyPr/>
                    <a:lstStyle/>
                    <a:p>
                      <a:r>
                        <a:rPr lang="fr-CA" sz="1400" dirty="0"/>
                        <a:t>Preliminary discussions. Business plan </a:t>
                      </a:r>
                      <a:r>
                        <a:rPr lang="fr-CA" sz="1400" dirty="0" err="1"/>
                        <a:t>expected</a:t>
                      </a:r>
                      <a:r>
                        <a:rPr lang="fr-CA" sz="1400" dirty="0"/>
                        <a:t> Q2 2022. Project start 2023.</a:t>
                      </a:r>
                      <a:endParaRPr lang="en-CA" sz="1400" dirty="0"/>
                    </a:p>
                  </a:txBody>
                  <a:tcPr/>
                </a:tc>
                <a:tc>
                  <a:txBody>
                    <a:bodyPr/>
                    <a:lstStyle/>
                    <a:p>
                      <a:r>
                        <a:rPr lang="fr-CA" sz="1400" dirty="0"/>
                        <a:t>10 %</a:t>
                      </a:r>
                      <a:endParaRPr lang="en-CA" sz="1400" dirty="0"/>
                    </a:p>
                  </a:txBody>
                  <a:tcPr/>
                </a:tc>
                <a:tc>
                  <a:txBody>
                    <a:bodyPr/>
                    <a:lstStyle/>
                    <a:p>
                      <a:r>
                        <a:rPr lang="fr-CA" sz="1400" dirty="0"/>
                        <a:t>2.5 M $</a:t>
                      </a:r>
                      <a:endParaRPr lang="en-CA" sz="1400" dirty="0"/>
                    </a:p>
                  </a:txBody>
                  <a:tcPr/>
                </a:tc>
                <a:extLst>
                  <a:ext uri="{0D108BD9-81ED-4DB2-BD59-A6C34878D82A}">
                    <a16:rowId xmlns:a16="http://schemas.microsoft.com/office/drawing/2014/main" val="2403042486"/>
                  </a:ext>
                </a:extLst>
              </a:tr>
              <a:tr h="522359">
                <a:tc>
                  <a:txBody>
                    <a:bodyPr/>
                    <a:lstStyle/>
                    <a:p>
                      <a:r>
                        <a:rPr lang="fr-CA" sz="1400" dirty="0"/>
                        <a:t>METTA-Quartier Laval</a:t>
                      </a:r>
                      <a:endParaRPr lang="en-CA" sz="1400" dirty="0"/>
                    </a:p>
                  </a:txBody>
                  <a:tcPr/>
                </a:tc>
                <a:tc>
                  <a:txBody>
                    <a:bodyPr/>
                    <a:lstStyle/>
                    <a:p>
                      <a:r>
                        <a:rPr lang="fr-CA" sz="1400" dirty="0"/>
                        <a:t>BMP </a:t>
                      </a:r>
                      <a:r>
                        <a:rPr lang="fr-CA" sz="1400" dirty="0" err="1"/>
                        <a:t>Devco</a:t>
                      </a:r>
                      <a:r>
                        <a:rPr lang="fr-CA" sz="1400" dirty="0"/>
                        <a:t>/</a:t>
                      </a:r>
                      <a:r>
                        <a:rPr lang="fr-CA" sz="1400" dirty="0" err="1"/>
                        <a:t>Claridge</a:t>
                      </a:r>
                      <a:endParaRPr lang="en-CA" sz="1400" dirty="0"/>
                    </a:p>
                  </a:txBody>
                  <a:tcPr/>
                </a:tc>
                <a:tc>
                  <a:txBody>
                    <a:bodyPr/>
                    <a:lstStyle/>
                    <a:p>
                      <a:r>
                        <a:rPr lang="fr-CA" sz="1400" dirty="0"/>
                        <a:t>3 M $</a:t>
                      </a:r>
                      <a:endParaRPr lang="en-CA"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400" dirty="0"/>
                        <a:t>Business plan </a:t>
                      </a:r>
                      <a:r>
                        <a:rPr lang="fr-CA" sz="1400" dirty="0" err="1"/>
                        <a:t>expected</a:t>
                      </a:r>
                      <a:r>
                        <a:rPr lang="fr-CA" sz="1400" dirty="0"/>
                        <a:t> Q2 2022. Project start 2022.</a:t>
                      </a:r>
                      <a:endParaRPr lang="en-CA" sz="1400" dirty="0"/>
                    </a:p>
                  </a:txBody>
                  <a:tcPr/>
                </a:tc>
                <a:tc>
                  <a:txBody>
                    <a:bodyPr/>
                    <a:lstStyle/>
                    <a:p>
                      <a:r>
                        <a:rPr lang="fr-CA" sz="1400" dirty="0"/>
                        <a:t>15 %</a:t>
                      </a:r>
                      <a:endParaRPr lang="en-CA" sz="1400" dirty="0"/>
                    </a:p>
                  </a:txBody>
                  <a:tcPr/>
                </a:tc>
                <a:tc>
                  <a:txBody>
                    <a:bodyPr/>
                    <a:lstStyle/>
                    <a:p>
                      <a:r>
                        <a:rPr lang="fr-CA" sz="1400" dirty="0"/>
                        <a:t>2 M $</a:t>
                      </a:r>
                      <a:endParaRPr lang="en-CA" sz="1400" dirty="0"/>
                    </a:p>
                  </a:txBody>
                  <a:tcPr/>
                </a:tc>
                <a:extLst>
                  <a:ext uri="{0D108BD9-81ED-4DB2-BD59-A6C34878D82A}">
                    <a16:rowId xmlns:a16="http://schemas.microsoft.com/office/drawing/2014/main" val="2927587880"/>
                  </a:ext>
                </a:extLst>
              </a:tr>
              <a:tr h="522359">
                <a:tc>
                  <a:txBody>
                    <a:bodyPr/>
                    <a:lstStyle/>
                    <a:p>
                      <a:r>
                        <a:rPr lang="fr-CA" sz="1400" dirty="0"/>
                        <a:t>Total </a:t>
                      </a:r>
                      <a:r>
                        <a:rPr lang="fr-CA" sz="1400" dirty="0" err="1"/>
                        <a:t>estimated</a:t>
                      </a:r>
                      <a:r>
                        <a:rPr lang="fr-CA" sz="1400" dirty="0"/>
                        <a:t> pipeline 2022-2023</a:t>
                      </a:r>
                      <a:endParaRPr lang="en-CA" sz="1400" dirty="0"/>
                    </a:p>
                  </a:txBody>
                  <a:tcPr/>
                </a:tc>
                <a:tc>
                  <a:txBody>
                    <a:bodyPr/>
                    <a:lstStyle/>
                    <a:p>
                      <a:endParaRPr lang="en-CA" sz="1400" dirty="0"/>
                    </a:p>
                  </a:txBody>
                  <a:tcPr/>
                </a:tc>
                <a:tc>
                  <a:txBody>
                    <a:bodyPr/>
                    <a:lstStyle/>
                    <a:p>
                      <a:endParaRPr lang="en-CA"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sz="1400" dirty="0"/>
                    </a:p>
                  </a:txBody>
                  <a:tcPr/>
                </a:tc>
                <a:tc>
                  <a:txBody>
                    <a:bodyPr/>
                    <a:lstStyle/>
                    <a:p>
                      <a:endParaRPr lang="en-CA" sz="1400" dirty="0"/>
                    </a:p>
                  </a:txBody>
                  <a:tcPr/>
                </a:tc>
                <a:tc>
                  <a:txBody>
                    <a:bodyPr/>
                    <a:lstStyle/>
                    <a:p>
                      <a:r>
                        <a:rPr lang="fr-CA" sz="1400" dirty="0"/>
                        <a:t>25.65 M $-28.65 M$</a:t>
                      </a:r>
                      <a:endParaRPr lang="en-CA" sz="1400" dirty="0"/>
                    </a:p>
                  </a:txBody>
                  <a:tcPr/>
                </a:tc>
                <a:extLst>
                  <a:ext uri="{0D108BD9-81ED-4DB2-BD59-A6C34878D82A}">
                    <a16:rowId xmlns:a16="http://schemas.microsoft.com/office/drawing/2014/main" val="2516510458"/>
                  </a:ext>
                </a:extLst>
              </a:tr>
            </a:tbl>
          </a:graphicData>
        </a:graphic>
      </p:graphicFrame>
    </p:spTree>
    <p:extLst>
      <p:ext uri="{BB962C8B-B14F-4D97-AF65-F5344CB8AC3E}">
        <p14:creationId xmlns:p14="http://schemas.microsoft.com/office/powerpoint/2010/main" val="2204897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B69E481-7913-48A4-B721-8EBB815F43A5}"/>
              </a:ext>
            </a:extLst>
          </p:cNvPr>
          <p:cNvSpPr txBox="1"/>
          <p:nvPr/>
        </p:nvSpPr>
        <p:spPr>
          <a:xfrm>
            <a:off x="3588029" y="604511"/>
            <a:ext cx="4876656" cy="523220"/>
          </a:xfrm>
          <a:prstGeom prst="rect">
            <a:avLst/>
          </a:prstGeom>
          <a:noFill/>
        </p:spPr>
        <p:txBody>
          <a:bodyPr wrap="none" rtlCol="0">
            <a:spAutoFit/>
          </a:bodyPr>
          <a:lstStyle/>
          <a:p>
            <a:pPr algn="ctr"/>
            <a:r>
              <a:rPr lang="en-ID" sz="2800" dirty="0">
                <a:latin typeface="+mj-lt"/>
              </a:rPr>
              <a:t>Revenue Forecast &amp; Financials</a:t>
            </a:r>
          </a:p>
        </p:txBody>
      </p:sp>
      <p:sp>
        <p:nvSpPr>
          <p:cNvPr id="7" name="Google Shape;24;p4">
            <a:extLst>
              <a:ext uri="{FF2B5EF4-FFF2-40B4-BE49-F238E27FC236}">
                <a16:creationId xmlns:a16="http://schemas.microsoft.com/office/drawing/2014/main" id="{A0F0D72F-CD51-4A7D-BD9E-6F6171860957}"/>
              </a:ext>
            </a:extLst>
          </p:cNvPr>
          <p:cNvSpPr txBox="1"/>
          <p:nvPr/>
        </p:nvSpPr>
        <p:spPr>
          <a:xfrm>
            <a:off x="10061435" y="6403891"/>
            <a:ext cx="1494833" cy="328030"/>
          </a:xfrm>
          <a:prstGeom prst="rect">
            <a:avLst/>
          </a:prstGeom>
          <a:noFill/>
          <a:ln>
            <a:noFill/>
          </a:ln>
        </p:spPr>
        <p:txBody>
          <a:bodyPr spcFirstLastPara="1" wrap="square" lIns="91425" tIns="45700" rIns="91425" bIns="45700" anchor="t" anchorCtr="0">
            <a:noAutofit/>
          </a:bodyPr>
          <a:lstStyle/>
          <a:p>
            <a:r>
              <a:rPr lang="en-US" sz="1200" dirty="0">
                <a:sym typeface="Roboto"/>
              </a:rPr>
              <a:t>Strictly Confidential</a:t>
            </a:r>
          </a:p>
        </p:txBody>
      </p:sp>
      <p:sp>
        <p:nvSpPr>
          <p:cNvPr id="8" name="TextBox 7">
            <a:extLst>
              <a:ext uri="{FF2B5EF4-FFF2-40B4-BE49-F238E27FC236}">
                <a16:creationId xmlns:a16="http://schemas.microsoft.com/office/drawing/2014/main" id="{23D12502-42D9-443E-B505-EADE86ABF8C5}"/>
              </a:ext>
            </a:extLst>
          </p:cNvPr>
          <p:cNvSpPr txBox="1"/>
          <p:nvPr/>
        </p:nvSpPr>
        <p:spPr>
          <a:xfrm>
            <a:off x="3036930" y="1119022"/>
            <a:ext cx="5926622" cy="307777"/>
          </a:xfrm>
          <a:prstGeom prst="rect">
            <a:avLst/>
          </a:prstGeom>
          <a:noFill/>
        </p:spPr>
        <p:txBody>
          <a:bodyPr wrap="none" rtlCol="0">
            <a:spAutoFit/>
          </a:bodyPr>
          <a:lstStyle/>
          <a:p>
            <a:pPr algn="ctr"/>
            <a:r>
              <a:rPr lang="en-US" sz="1400" b="1" dirty="0"/>
              <a:t>Financial projections by quarter for the years ending December 31, 2022 to 2024</a:t>
            </a:r>
          </a:p>
        </p:txBody>
      </p:sp>
      <p:grpSp>
        <p:nvGrpSpPr>
          <p:cNvPr id="9" name="Group 8">
            <a:extLst>
              <a:ext uri="{FF2B5EF4-FFF2-40B4-BE49-F238E27FC236}">
                <a16:creationId xmlns:a16="http://schemas.microsoft.com/office/drawing/2014/main" id="{6F2F2BCD-83B0-4500-8EC8-0A5CA16CBBB8}"/>
              </a:ext>
            </a:extLst>
          </p:cNvPr>
          <p:cNvGrpSpPr/>
          <p:nvPr/>
        </p:nvGrpSpPr>
        <p:grpSpPr>
          <a:xfrm>
            <a:off x="5791443" y="1541604"/>
            <a:ext cx="609111" cy="91929"/>
            <a:chOff x="8921264" y="5631744"/>
            <a:chExt cx="870714" cy="131411"/>
          </a:xfrm>
        </p:grpSpPr>
        <p:sp>
          <p:nvSpPr>
            <p:cNvPr id="10" name="Oval 9">
              <a:extLst>
                <a:ext uri="{FF2B5EF4-FFF2-40B4-BE49-F238E27FC236}">
                  <a16:creationId xmlns:a16="http://schemas.microsoft.com/office/drawing/2014/main" id="{0C78C3F9-03B2-46A0-86AF-199B6BC3C619}"/>
                </a:ext>
              </a:extLst>
            </p:cNvPr>
            <p:cNvSpPr/>
            <p:nvPr/>
          </p:nvSpPr>
          <p:spPr>
            <a:xfrm>
              <a:off x="8921264" y="5631744"/>
              <a:ext cx="131411" cy="131411"/>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Oval 10">
              <a:extLst>
                <a:ext uri="{FF2B5EF4-FFF2-40B4-BE49-F238E27FC236}">
                  <a16:creationId xmlns:a16="http://schemas.microsoft.com/office/drawing/2014/main" id="{999DFE1E-617B-45C3-BB4E-789A43ADB80D}"/>
                </a:ext>
              </a:extLst>
            </p:cNvPr>
            <p:cNvSpPr/>
            <p:nvPr/>
          </p:nvSpPr>
          <p:spPr>
            <a:xfrm>
              <a:off x="9106090" y="5631744"/>
              <a:ext cx="131411" cy="131411"/>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Oval 11">
              <a:extLst>
                <a:ext uri="{FF2B5EF4-FFF2-40B4-BE49-F238E27FC236}">
                  <a16:creationId xmlns:a16="http://schemas.microsoft.com/office/drawing/2014/main" id="{D8DAA7A2-195B-4C84-B1E1-7A7CBAFE8A8F}"/>
                </a:ext>
              </a:extLst>
            </p:cNvPr>
            <p:cNvSpPr/>
            <p:nvPr/>
          </p:nvSpPr>
          <p:spPr>
            <a:xfrm>
              <a:off x="9290916" y="5631744"/>
              <a:ext cx="131411" cy="13141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71BD8B60-836F-4B9A-A6FD-DDB9FF86D870}"/>
                </a:ext>
              </a:extLst>
            </p:cNvPr>
            <p:cNvSpPr/>
            <p:nvPr/>
          </p:nvSpPr>
          <p:spPr>
            <a:xfrm>
              <a:off x="9475741" y="5631744"/>
              <a:ext cx="131411" cy="131411"/>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4" name="Oval 13">
              <a:extLst>
                <a:ext uri="{FF2B5EF4-FFF2-40B4-BE49-F238E27FC236}">
                  <a16:creationId xmlns:a16="http://schemas.microsoft.com/office/drawing/2014/main" id="{422E4A6E-B5B2-4593-A3FC-C4E21036DE98}"/>
                </a:ext>
              </a:extLst>
            </p:cNvPr>
            <p:cNvSpPr/>
            <p:nvPr/>
          </p:nvSpPr>
          <p:spPr>
            <a:xfrm>
              <a:off x="9660567" y="5631744"/>
              <a:ext cx="131411" cy="131411"/>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7" name="Rectangle 16">
            <a:extLst>
              <a:ext uri="{FF2B5EF4-FFF2-40B4-BE49-F238E27FC236}">
                <a16:creationId xmlns:a16="http://schemas.microsoft.com/office/drawing/2014/main" id="{34989B49-0EC8-4059-B569-38DD240D9B65}"/>
              </a:ext>
            </a:extLst>
          </p:cNvPr>
          <p:cNvSpPr/>
          <p:nvPr/>
        </p:nvSpPr>
        <p:spPr>
          <a:xfrm>
            <a:off x="505098" y="1489869"/>
            <a:ext cx="2952206" cy="269895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Revenue projections are </a:t>
            </a:r>
          </a:p>
          <a:p>
            <a:pPr algn="ctr"/>
            <a:r>
              <a:rPr lang="en-US" dirty="0">
                <a:solidFill>
                  <a:schemeClr val="tx1"/>
                </a:solidFill>
              </a:rPr>
              <a:t>mostly supported by </a:t>
            </a:r>
          </a:p>
          <a:p>
            <a:pPr algn="ctr"/>
            <a:r>
              <a:rPr lang="en-US" dirty="0">
                <a:solidFill>
                  <a:schemeClr val="tx1"/>
                </a:solidFill>
              </a:rPr>
              <a:t>contracts on hand and purchase order projections.</a:t>
            </a:r>
            <a:endParaRPr lang="en-CA" dirty="0">
              <a:solidFill>
                <a:schemeClr val="tx1"/>
              </a:solidFill>
            </a:endParaRPr>
          </a:p>
        </p:txBody>
      </p:sp>
      <p:graphicFrame>
        <p:nvGraphicFramePr>
          <p:cNvPr id="4" name="Table 3">
            <a:extLst>
              <a:ext uri="{FF2B5EF4-FFF2-40B4-BE49-F238E27FC236}">
                <a16:creationId xmlns:a16="http://schemas.microsoft.com/office/drawing/2014/main" id="{69C0DD1E-5156-2D37-C2EA-CE5047A33DC1}"/>
              </a:ext>
            </a:extLst>
          </p:cNvPr>
          <p:cNvGraphicFramePr>
            <a:graphicFrameLocks noGrp="1"/>
          </p:cNvGraphicFramePr>
          <p:nvPr>
            <p:extLst>
              <p:ext uri="{D42A27DB-BD31-4B8C-83A1-F6EECF244321}">
                <p14:modId xmlns:p14="http://schemas.microsoft.com/office/powerpoint/2010/main" val="1968118231"/>
              </p:ext>
            </p:extLst>
          </p:nvPr>
        </p:nvGraphicFramePr>
        <p:xfrm>
          <a:off x="584804" y="4513676"/>
          <a:ext cx="11102099" cy="1890215"/>
        </p:xfrm>
        <a:graphic>
          <a:graphicData uri="http://schemas.openxmlformats.org/drawingml/2006/table">
            <a:tbl>
              <a:tblPr/>
              <a:tblGrid>
                <a:gridCol w="1210619">
                  <a:extLst>
                    <a:ext uri="{9D8B030D-6E8A-4147-A177-3AD203B41FA5}">
                      <a16:colId xmlns:a16="http://schemas.microsoft.com/office/drawing/2014/main" val="2041857152"/>
                    </a:ext>
                  </a:extLst>
                </a:gridCol>
                <a:gridCol w="611229">
                  <a:extLst>
                    <a:ext uri="{9D8B030D-6E8A-4147-A177-3AD203B41FA5}">
                      <a16:colId xmlns:a16="http://schemas.microsoft.com/office/drawing/2014/main" val="4165270753"/>
                    </a:ext>
                  </a:extLst>
                </a:gridCol>
                <a:gridCol w="663408">
                  <a:extLst>
                    <a:ext uri="{9D8B030D-6E8A-4147-A177-3AD203B41FA5}">
                      <a16:colId xmlns:a16="http://schemas.microsoft.com/office/drawing/2014/main" val="730574476"/>
                    </a:ext>
                  </a:extLst>
                </a:gridCol>
                <a:gridCol w="641046">
                  <a:extLst>
                    <a:ext uri="{9D8B030D-6E8A-4147-A177-3AD203B41FA5}">
                      <a16:colId xmlns:a16="http://schemas.microsoft.com/office/drawing/2014/main" val="198174201"/>
                    </a:ext>
                  </a:extLst>
                </a:gridCol>
                <a:gridCol w="849758">
                  <a:extLst>
                    <a:ext uri="{9D8B030D-6E8A-4147-A177-3AD203B41FA5}">
                      <a16:colId xmlns:a16="http://schemas.microsoft.com/office/drawing/2014/main" val="4271941180"/>
                    </a:ext>
                  </a:extLst>
                </a:gridCol>
                <a:gridCol w="849758">
                  <a:extLst>
                    <a:ext uri="{9D8B030D-6E8A-4147-A177-3AD203B41FA5}">
                      <a16:colId xmlns:a16="http://schemas.microsoft.com/office/drawing/2014/main" val="818696415"/>
                    </a:ext>
                  </a:extLst>
                </a:gridCol>
                <a:gridCol w="737948">
                  <a:extLst>
                    <a:ext uri="{9D8B030D-6E8A-4147-A177-3AD203B41FA5}">
                      <a16:colId xmlns:a16="http://schemas.microsoft.com/office/drawing/2014/main" val="1707097202"/>
                    </a:ext>
                  </a:extLst>
                </a:gridCol>
                <a:gridCol w="603775">
                  <a:extLst>
                    <a:ext uri="{9D8B030D-6E8A-4147-A177-3AD203B41FA5}">
                      <a16:colId xmlns:a16="http://schemas.microsoft.com/office/drawing/2014/main" val="2755977408"/>
                    </a:ext>
                  </a:extLst>
                </a:gridCol>
                <a:gridCol w="603775">
                  <a:extLst>
                    <a:ext uri="{9D8B030D-6E8A-4147-A177-3AD203B41FA5}">
                      <a16:colId xmlns:a16="http://schemas.microsoft.com/office/drawing/2014/main" val="1612191711"/>
                    </a:ext>
                  </a:extLst>
                </a:gridCol>
                <a:gridCol w="611229">
                  <a:extLst>
                    <a:ext uri="{9D8B030D-6E8A-4147-A177-3AD203B41FA5}">
                      <a16:colId xmlns:a16="http://schemas.microsoft.com/office/drawing/2014/main" val="1399119556"/>
                    </a:ext>
                  </a:extLst>
                </a:gridCol>
                <a:gridCol w="641046">
                  <a:extLst>
                    <a:ext uri="{9D8B030D-6E8A-4147-A177-3AD203B41FA5}">
                      <a16:colId xmlns:a16="http://schemas.microsoft.com/office/drawing/2014/main" val="2395187782"/>
                    </a:ext>
                  </a:extLst>
                </a:gridCol>
                <a:gridCol w="655953">
                  <a:extLst>
                    <a:ext uri="{9D8B030D-6E8A-4147-A177-3AD203B41FA5}">
                      <a16:colId xmlns:a16="http://schemas.microsoft.com/office/drawing/2014/main" val="1727989323"/>
                    </a:ext>
                  </a:extLst>
                </a:gridCol>
                <a:gridCol w="588867">
                  <a:extLst>
                    <a:ext uri="{9D8B030D-6E8A-4147-A177-3AD203B41FA5}">
                      <a16:colId xmlns:a16="http://schemas.microsoft.com/office/drawing/2014/main" val="3689586792"/>
                    </a:ext>
                  </a:extLst>
                </a:gridCol>
                <a:gridCol w="588867">
                  <a:extLst>
                    <a:ext uri="{9D8B030D-6E8A-4147-A177-3AD203B41FA5}">
                      <a16:colId xmlns:a16="http://schemas.microsoft.com/office/drawing/2014/main" val="2812171452"/>
                    </a:ext>
                  </a:extLst>
                </a:gridCol>
                <a:gridCol w="603775">
                  <a:extLst>
                    <a:ext uri="{9D8B030D-6E8A-4147-A177-3AD203B41FA5}">
                      <a16:colId xmlns:a16="http://schemas.microsoft.com/office/drawing/2014/main" val="3677486096"/>
                    </a:ext>
                  </a:extLst>
                </a:gridCol>
                <a:gridCol w="641046">
                  <a:extLst>
                    <a:ext uri="{9D8B030D-6E8A-4147-A177-3AD203B41FA5}">
                      <a16:colId xmlns:a16="http://schemas.microsoft.com/office/drawing/2014/main" val="2491000938"/>
                    </a:ext>
                  </a:extLst>
                </a:gridCol>
              </a:tblGrid>
              <a:tr h="147864">
                <a:tc>
                  <a:txBody>
                    <a:bodyPr/>
                    <a:lstStyle/>
                    <a:p>
                      <a:pPr algn="l" fontAlgn="b"/>
                      <a:endParaRPr lang="en-CA" sz="800" b="0" i="0" u="none" strike="noStrike">
                        <a:solidFill>
                          <a:srgbClr val="000000"/>
                        </a:solidFill>
                        <a:effectLst/>
                        <a:latin typeface="Calibri" panose="020F0502020204030204" pitchFamily="34" charset="0"/>
                      </a:endParaRPr>
                    </a:p>
                  </a:txBody>
                  <a:tcPr marL="0" marR="0" marT="0" marB="0" anchor="b">
                    <a:lnL>
                      <a:noFill/>
                    </a:lnL>
                    <a:lnR w="12700" cap="flat" cmpd="sng" algn="ctr">
                      <a:solidFill>
                        <a:srgbClr val="FFFFFF"/>
                      </a:solidFill>
                      <a:prstDash val="solid"/>
                      <a:round/>
                      <a:headEnd type="none" w="med" len="med"/>
                      <a:tailEnd type="none" w="med" len="med"/>
                    </a:lnR>
                    <a:lnT>
                      <a:noFill/>
                    </a:lnT>
                    <a:lnB>
                      <a:noFill/>
                    </a:lnB>
                  </a:tcPr>
                </a:tc>
                <a:tc gridSpan="5">
                  <a:txBody>
                    <a:bodyPr/>
                    <a:lstStyle/>
                    <a:p>
                      <a:pPr algn="ctr" fontAlgn="b"/>
                      <a:r>
                        <a:rPr lang="en-CA" sz="800" b="1" i="0" u="none" strike="noStrike">
                          <a:solidFill>
                            <a:srgbClr val="FFFFFF"/>
                          </a:solidFill>
                          <a:effectLst/>
                          <a:latin typeface="Calibri" panose="020F0502020204030204" pitchFamily="34" charset="0"/>
                        </a:rPr>
                        <a:t>YEAR 2022</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95959"/>
                    </a:solid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gridSpan="5">
                  <a:txBody>
                    <a:bodyPr/>
                    <a:lstStyle/>
                    <a:p>
                      <a:pPr algn="ctr" fontAlgn="b"/>
                      <a:r>
                        <a:rPr lang="en-CA" sz="800" b="1" i="0" u="none" strike="noStrike">
                          <a:solidFill>
                            <a:srgbClr val="FFFFFF"/>
                          </a:solidFill>
                          <a:effectLst/>
                          <a:latin typeface="Calibri" panose="020F0502020204030204" pitchFamily="34" charset="0"/>
                        </a:rPr>
                        <a:t>YEAR 2023</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95959"/>
                    </a:solid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gridSpan="5">
                  <a:txBody>
                    <a:bodyPr/>
                    <a:lstStyle/>
                    <a:p>
                      <a:pPr algn="ctr" fontAlgn="b"/>
                      <a:r>
                        <a:rPr lang="en-CA" sz="800" b="1" i="0" u="none" strike="noStrike">
                          <a:solidFill>
                            <a:srgbClr val="FFFFFF"/>
                          </a:solidFill>
                          <a:effectLst/>
                          <a:latin typeface="Calibri" panose="020F0502020204030204" pitchFamily="34" charset="0"/>
                        </a:rPr>
                        <a:t>YEAR 2024</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95959"/>
                    </a:solidFill>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352112294"/>
                  </a:ext>
                </a:extLst>
              </a:tr>
              <a:tr h="177437">
                <a:tc>
                  <a:txBody>
                    <a:bodyPr/>
                    <a:lstStyle/>
                    <a:p>
                      <a:pPr algn="l" fontAlgn="b"/>
                      <a:r>
                        <a:rPr lang="en-CA" sz="800" b="0" i="1" u="none" strike="noStrike">
                          <a:solidFill>
                            <a:srgbClr val="000000"/>
                          </a:solidFill>
                          <a:effectLst/>
                          <a:latin typeface="Calibri" panose="020F0502020204030204" pitchFamily="34" charset="0"/>
                        </a:rPr>
                        <a:t>in CAD</a:t>
                      </a:r>
                    </a:p>
                  </a:txBody>
                  <a:tcPr marL="0" marR="0" marT="0" marB="0" anchor="b">
                    <a:lnL>
                      <a:noFill/>
                    </a:lnL>
                    <a:lnR>
                      <a:noFill/>
                    </a:lnR>
                    <a:lnT>
                      <a:noFill/>
                    </a:lnT>
                    <a:lnB>
                      <a:noFill/>
                    </a:lnB>
                  </a:tcPr>
                </a:tc>
                <a:tc>
                  <a:txBody>
                    <a:bodyPr/>
                    <a:lstStyle/>
                    <a:p>
                      <a:pPr algn="ctr" fontAlgn="b"/>
                      <a:r>
                        <a:rPr lang="en-CA" sz="800" b="1" i="0" u="none" strike="noStrike">
                          <a:solidFill>
                            <a:srgbClr val="FFFFFF"/>
                          </a:solidFill>
                          <a:effectLst/>
                          <a:latin typeface="Calibri" panose="020F0502020204030204" pitchFamily="34" charset="0"/>
                        </a:rPr>
                        <a:t>Q1</a:t>
                      </a:r>
                    </a:p>
                  </a:txBody>
                  <a:tcPr marL="0" marR="0" marT="0" marB="0" anchor="b">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95959"/>
                    </a:solidFill>
                  </a:tcPr>
                </a:tc>
                <a:tc>
                  <a:txBody>
                    <a:bodyPr/>
                    <a:lstStyle/>
                    <a:p>
                      <a:pPr algn="ctr" fontAlgn="b"/>
                      <a:r>
                        <a:rPr lang="en-CA" sz="800" b="1" i="0" u="none" strike="noStrike">
                          <a:solidFill>
                            <a:srgbClr val="FFFFFF"/>
                          </a:solidFill>
                          <a:effectLst/>
                          <a:latin typeface="Calibri" panose="020F0502020204030204" pitchFamily="34" charset="0"/>
                        </a:rPr>
                        <a:t>Q2</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95959"/>
                    </a:solidFill>
                  </a:tcPr>
                </a:tc>
                <a:tc>
                  <a:txBody>
                    <a:bodyPr/>
                    <a:lstStyle/>
                    <a:p>
                      <a:pPr algn="ctr" fontAlgn="b"/>
                      <a:r>
                        <a:rPr lang="en-CA" sz="800" b="1" i="0" u="none" strike="noStrike">
                          <a:solidFill>
                            <a:srgbClr val="FFFFFF"/>
                          </a:solidFill>
                          <a:effectLst/>
                          <a:latin typeface="Calibri" panose="020F0502020204030204" pitchFamily="34" charset="0"/>
                        </a:rPr>
                        <a:t>Q3</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95959"/>
                    </a:solidFill>
                  </a:tcPr>
                </a:tc>
                <a:tc>
                  <a:txBody>
                    <a:bodyPr/>
                    <a:lstStyle/>
                    <a:p>
                      <a:pPr algn="ctr" fontAlgn="b"/>
                      <a:r>
                        <a:rPr lang="en-CA" sz="800" b="1" i="0" u="none" strike="noStrike">
                          <a:solidFill>
                            <a:srgbClr val="FFFFFF"/>
                          </a:solidFill>
                          <a:effectLst/>
                          <a:latin typeface="Calibri" panose="020F0502020204030204" pitchFamily="34" charset="0"/>
                        </a:rPr>
                        <a:t>Q4</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95959"/>
                    </a:solidFill>
                  </a:tcPr>
                </a:tc>
                <a:tc>
                  <a:txBody>
                    <a:bodyPr/>
                    <a:lstStyle/>
                    <a:p>
                      <a:pPr algn="ctr" fontAlgn="b"/>
                      <a:r>
                        <a:rPr lang="en-CA" sz="800" b="1" i="0" u="none" strike="noStrike">
                          <a:solidFill>
                            <a:srgbClr val="FFFFFF"/>
                          </a:solidFill>
                          <a:effectLst/>
                          <a:latin typeface="Calibri" panose="020F0502020204030204" pitchFamily="34" charset="0"/>
                        </a:rPr>
                        <a:t>TOTAL</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95959"/>
                    </a:solidFill>
                  </a:tcPr>
                </a:tc>
                <a:tc>
                  <a:txBody>
                    <a:bodyPr/>
                    <a:lstStyle/>
                    <a:p>
                      <a:pPr algn="ctr" fontAlgn="b"/>
                      <a:r>
                        <a:rPr lang="en-CA" sz="800" b="1" i="0" u="none" strike="noStrike">
                          <a:solidFill>
                            <a:srgbClr val="FFFFFF"/>
                          </a:solidFill>
                          <a:effectLst/>
                          <a:latin typeface="Calibri" panose="020F0502020204030204" pitchFamily="34" charset="0"/>
                        </a:rPr>
                        <a:t>Q1</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95959"/>
                    </a:solidFill>
                  </a:tcPr>
                </a:tc>
                <a:tc>
                  <a:txBody>
                    <a:bodyPr/>
                    <a:lstStyle/>
                    <a:p>
                      <a:pPr algn="ctr" fontAlgn="b"/>
                      <a:r>
                        <a:rPr lang="en-CA" sz="800" b="1" i="0" u="none" strike="noStrike">
                          <a:solidFill>
                            <a:srgbClr val="FFFFFF"/>
                          </a:solidFill>
                          <a:effectLst/>
                          <a:latin typeface="Calibri" panose="020F0502020204030204" pitchFamily="34" charset="0"/>
                        </a:rPr>
                        <a:t>Q2</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95959"/>
                    </a:solidFill>
                  </a:tcPr>
                </a:tc>
                <a:tc>
                  <a:txBody>
                    <a:bodyPr/>
                    <a:lstStyle/>
                    <a:p>
                      <a:pPr algn="ctr" fontAlgn="b"/>
                      <a:r>
                        <a:rPr lang="en-CA" sz="800" b="1" i="0" u="none" strike="noStrike">
                          <a:solidFill>
                            <a:srgbClr val="FFFFFF"/>
                          </a:solidFill>
                          <a:effectLst/>
                          <a:latin typeface="Calibri" panose="020F0502020204030204" pitchFamily="34" charset="0"/>
                        </a:rPr>
                        <a:t>Q3</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95959"/>
                    </a:solidFill>
                  </a:tcPr>
                </a:tc>
                <a:tc>
                  <a:txBody>
                    <a:bodyPr/>
                    <a:lstStyle/>
                    <a:p>
                      <a:pPr algn="ctr" fontAlgn="b"/>
                      <a:r>
                        <a:rPr lang="en-CA" sz="800" b="1" i="0" u="none" strike="noStrike">
                          <a:solidFill>
                            <a:srgbClr val="FFFFFF"/>
                          </a:solidFill>
                          <a:effectLst/>
                          <a:latin typeface="Calibri" panose="020F0502020204030204" pitchFamily="34" charset="0"/>
                        </a:rPr>
                        <a:t>Q4</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95959"/>
                    </a:solidFill>
                  </a:tcPr>
                </a:tc>
                <a:tc>
                  <a:txBody>
                    <a:bodyPr/>
                    <a:lstStyle/>
                    <a:p>
                      <a:pPr algn="ctr" fontAlgn="b"/>
                      <a:r>
                        <a:rPr lang="en-CA" sz="800" b="1" i="0" u="none" strike="noStrike">
                          <a:solidFill>
                            <a:srgbClr val="FFFFFF"/>
                          </a:solidFill>
                          <a:effectLst/>
                          <a:latin typeface="Calibri" panose="020F0502020204030204" pitchFamily="34" charset="0"/>
                        </a:rPr>
                        <a:t>TOTAL</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95959"/>
                    </a:solidFill>
                  </a:tcPr>
                </a:tc>
                <a:tc>
                  <a:txBody>
                    <a:bodyPr/>
                    <a:lstStyle/>
                    <a:p>
                      <a:pPr algn="ctr" fontAlgn="b"/>
                      <a:r>
                        <a:rPr lang="en-CA" sz="800" b="1" i="0" u="none" strike="noStrike">
                          <a:solidFill>
                            <a:srgbClr val="FFFFFF"/>
                          </a:solidFill>
                          <a:effectLst/>
                          <a:latin typeface="Calibri" panose="020F0502020204030204" pitchFamily="34" charset="0"/>
                        </a:rPr>
                        <a:t>Q1</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95959"/>
                    </a:solidFill>
                  </a:tcPr>
                </a:tc>
                <a:tc>
                  <a:txBody>
                    <a:bodyPr/>
                    <a:lstStyle/>
                    <a:p>
                      <a:pPr algn="ctr" fontAlgn="b"/>
                      <a:r>
                        <a:rPr lang="en-CA" sz="800" b="1" i="0" u="none" strike="noStrike">
                          <a:solidFill>
                            <a:srgbClr val="FFFFFF"/>
                          </a:solidFill>
                          <a:effectLst/>
                          <a:latin typeface="Calibri" panose="020F0502020204030204" pitchFamily="34" charset="0"/>
                        </a:rPr>
                        <a:t>Q2</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95959"/>
                    </a:solidFill>
                  </a:tcPr>
                </a:tc>
                <a:tc>
                  <a:txBody>
                    <a:bodyPr/>
                    <a:lstStyle/>
                    <a:p>
                      <a:pPr algn="ctr" fontAlgn="b"/>
                      <a:r>
                        <a:rPr lang="en-CA" sz="800" b="1" i="0" u="none" strike="noStrike">
                          <a:solidFill>
                            <a:srgbClr val="FFFFFF"/>
                          </a:solidFill>
                          <a:effectLst/>
                          <a:latin typeface="Calibri" panose="020F0502020204030204" pitchFamily="34" charset="0"/>
                        </a:rPr>
                        <a:t>Q3</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95959"/>
                    </a:solidFill>
                  </a:tcPr>
                </a:tc>
                <a:tc>
                  <a:txBody>
                    <a:bodyPr/>
                    <a:lstStyle/>
                    <a:p>
                      <a:pPr algn="ctr" fontAlgn="b"/>
                      <a:r>
                        <a:rPr lang="en-CA" sz="800" b="1" i="0" u="none" strike="noStrike">
                          <a:solidFill>
                            <a:srgbClr val="FFFFFF"/>
                          </a:solidFill>
                          <a:effectLst/>
                          <a:latin typeface="Calibri" panose="020F0502020204030204" pitchFamily="34" charset="0"/>
                        </a:rPr>
                        <a:t>Q4</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95959"/>
                    </a:solidFill>
                  </a:tcPr>
                </a:tc>
                <a:tc>
                  <a:txBody>
                    <a:bodyPr/>
                    <a:lstStyle/>
                    <a:p>
                      <a:pPr algn="ctr" fontAlgn="b"/>
                      <a:r>
                        <a:rPr lang="en-CA" sz="800" b="1" i="0" u="none" strike="noStrike">
                          <a:solidFill>
                            <a:srgbClr val="FFFFFF"/>
                          </a:solidFill>
                          <a:effectLst/>
                          <a:latin typeface="Calibri" panose="020F0502020204030204" pitchFamily="34" charset="0"/>
                        </a:rPr>
                        <a:t>TOTAL</a:t>
                      </a:r>
                    </a:p>
                  </a:txBody>
                  <a:tcPr marL="0" marR="0" marT="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95959"/>
                    </a:solidFill>
                  </a:tcPr>
                </a:tc>
                <a:extLst>
                  <a:ext uri="{0D108BD9-81ED-4DB2-BD59-A6C34878D82A}">
                    <a16:rowId xmlns:a16="http://schemas.microsoft.com/office/drawing/2014/main" val="3090096603"/>
                  </a:ext>
                </a:extLst>
              </a:tr>
              <a:tr h="142935">
                <a:tc>
                  <a:txBody>
                    <a:bodyPr/>
                    <a:lstStyle/>
                    <a:p>
                      <a:pPr algn="l" fontAlgn="b"/>
                      <a:r>
                        <a:rPr lang="en-CA" sz="800" b="0" i="0" u="none" strike="noStrike">
                          <a:solidFill>
                            <a:srgbClr val="000000"/>
                          </a:solidFill>
                          <a:effectLst/>
                          <a:latin typeface="Calibri" panose="020F0502020204030204" pitchFamily="34" charset="0"/>
                        </a:rPr>
                        <a:t>Revenues</a:t>
                      </a:r>
                    </a:p>
                  </a:txBody>
                  <a:tcPr marL="0" marR="0" marT="0" marB="0" anchor="b">
                    <a:lnL>
                      <a:noFill/>
                    </a:lnL>
                    <a:lnR>
                      <a:noFill/>
                    </a:lnR>
                    <a:lnT>
                      <a:noFill/>
                    </a:lnT>
                    <a:lnB>
                      <a:noFill/>
                    </a:lnB>
                  </a:tcPr>
                </a:tc>
                <a:tc>
                  <a:txBody>
                    <a:bodyPr/>
                    <a:lstStyle/>
                    <a:p>
                      <a:pPr algn="ctr" fontAlgn="b"/>
                      <a:r>
                        <a:rPr lang="en-CA" sz="800" b="0" i="0" u="none" strike="noStrike">
                          <a:solidFill>
                            <a:srgbClr val="000000"/>
                          </a:solidFill>
                          <a:effectLst/>
                          <a:latin typeface="Calibri" panose="020F0502020204030204" pitchFamily="34" charset="0"/>
                        </a:rPr>
                        <a:t>        534,127 </a:t>
                      </a:r>
                    </a:p>
                  </a:txBody>
                  <a:tcPr marL="0" marR="0" marT="0" marB="0" anchor="b">
                    <a:lnL>
                      <a:noFill/>
                    </a:lnL>
                    <a:lnR>
                      <a:noFill/>
                    </a:lnR>
                    <a:lnT w="12700" cap="flat" cmpd="sng" algn="ctr">
                      <a:solidFill>
                        <a:srgbClr val="FFFFFF"/>
                      </a:solidFill>
                      <a:prstDash val="solid"/>
                      <a:round/>
                      <a:headEnd type="none" w="med" len="med"/>
                      <a:tailEnd type="none" w="med" len="med"/>
                    </a:lnT>
                    <a:lnB>
                      <a:noFill/>
                    </a:lnB>
                  </a:tcPr>
                </a:tc>
                <a:tc>
                  <a:txBody>
                    <a:bodyPr/>
                    <a:lstStyle/>
                    <a:p>
                      <a:pPr algn="ctr" fontAlgn="b"/>
                      <a:r>
                        <a:rPr lang="en-CA" sz="800" b="0" i="0" u="none" strike="noStrike">
                          <a:solidFill>
                            <a:srgbClr val="000000"/>
                          </a:solidFill>
                          <a:effectLst/>
                          <a:latin typeface="Calibri" panose="020F0502020204030204" pitchFamily="34" charset="0"/>
                        </a:rPr>
                        <a:t>          650,905 </a:t>
                      </a:r>
                    </a:p>
                  </a:txBody>
                  <a:tcPr marL="0" marR="0" marT="0" marB="0" anchor="b">
                    <a:lnL>
                      <a:noFill/>
                    </a:lnL>
                    <a:lnR>
                      <a:noFill/>
                    </a:lnR>
                    <a:lnT w="12700" cap="flat" cmpd="sng" algn="ctr">
                      <a:solidFill>
                        <a:srgbClr val="FFFFFF"/>
                      </a:solidFill>
                      <a:prstDash val="solid"/>
                      <a:round/>
                      <a:headEnd type="none" w="med" len="med"/>
                      <a:tailEnd type="none" w="med" len="med"/>
                    </a:lnT>
                    <a:lnB>
                      <a:noFill/>
                    </a:lnB>
                  </a:tcPr>
                </a:tc>
                <a:tc>
                  <a:txBody>
                    <a:bodyPr/>
                    <a:lstStyle/>
                    <a:p>
                      <a:pPr algn="ctr" fontAlgn="b"/>
                      <a:r>
                        <a:rPr lang="en-CA" sz="800" b="0" i="0" u="none" strike="noStrike">
                          <a:solidFill>
                            <a:srgbClr val="000000"/>
                          </a:solidFill>
                          <a:effectLst/>
                          <a:latin typeface="Calibri" panose="020F0502020204030204" pitchFamily="34" charset="0"/>
                        </a:rPr>
                        <a:t>      1,461,902 </a:t>
                      </a:r>
                    </a:p>
                  </a:txBody>
                  <a:tcPr marL="0" marR="0" marT="0" marB="0" anchor="b">
                    <a:lnL>
                      <a:noFill/>
                    </a:lnL>
                    <a:lnR>
                      <a:noFill/>
                    </a:lnR>
                    <a:lnT w="12700" cap="flat" cmpd="sng" algn="ctr">
                      <a:solidFill>
                        <a:srgbClr val="FFFFFF"/>
                      </a:solidFill>
                      <a:prstDash val="solid"/>
                      <a:round/>
                      <a:headEnd type="none" w="med" len="med"/>
                      <a:tailEnd type="none" w="med" len="med"/>
                    </a:lnT>
                    <a:lnB>
                      <a:noFill/>
                    </a:lnB>
                  </a:tcPr>
                </a:tc>
                <a:tc>
                  <a:txBody>
                    <a:bodyPr/>
                    <a:lstStyle/>
                    <a:p>
                      <a:pPr algn="ctr" fontAlgn="b"/>
                      <a:r>
                        <a:rPr lang="en-CA" sz="800" b="0" i="0" u="none" strike="noStrike">
                          <a:solidFill>
                            <a:srgbClr val="000000"/>
                          </a:solidFill>
                          <a:effectLst/>
                          <a:latin typeface="Calibri" panose="020F0502020204030204" pitchFamily="34" charset="0"/>
                        </a:rPr>
                        <a:t>              2,667,747 </a:t>
                      </a:r>
                    </a:p>
                  </a:txBody>
                  <a:tcPr marL="0" marR="0" marT="0" marB="0" anchor="b">
                    <a:lnL>
                      <a:noFill/>
                    </a:lnL>
                    <a:lnR>
                      <a:noFill/>
                    </a:lnR>
                    <a:lnT w="12700" cap="flat" cmpd="sng" algn="ctr">
                      <a:solidFill>
                        <a:srgbClr val="FFFFFF"/>
                      </a:solidFill>
                      <a:prstDash val="solid"/>
                      <a:round/>
                      <a:headEnd type="none" w="med" len="med"/>
                      <a:tailEnd type="none" w="med" len="med"/>
                    </a:lnT>
                    <a:lnB>
                      <a:noFill/>
                    </a:lnB>
                  </a:tcPr>
                </a:tc>
                <a:tc>
                  <a:txBody>
                    <a:bodyPr/>
                    <a:lstStyle/>
                    <a:p>
                      <a:pPr algn="ctr" fontAlgn="b"/>
                      <a:r>
                        <a:rPr lang="en-CA" sz="800" b="0" i="0" u="none" strike="noStrike">
                          <a:solidFill>
                            <a:srgbClr val="000000"/>
                          </a:solidFill>
                          <a:effectLst/>
                          <a:latin typeface="Calibri" panose="020F0502020204030204" pitchFamily="34" charset="0"/>
                        </a:rPr>
                        <a:t>              5,314,681 </a:t>
                      </a:r>
                    </a:p>
                  </a:txBody>
                  <a:tcPr marL="0" marR="0" marT="0" marB="0" anchor="b">
                    <a:lnL>
                      <a:noFill/>
                    </a:lnL>
                    <a:lnR>
                      <a:noFill/>
                    </a:lnR>
                    <a:lnT w="12700" cap="flat" cmpd="sng" algn="ctr">
                      <a:solidFill>
                        <a:srgbClr val="FFFFFF"/>
                      </a:solidFill>
                      <a:prstDash val="solid"/>
                      <a:round/>
                      <a:headEnd type="none" w="med" len="med"/>
                      <a:tailEnd type="none" w="med" len="med"/>
                    </a:lnT>
                    <a:lnB>
                      <a:noFill/>
                    </a:lnB>
                    <a:solidFill>
                      <a:srgbClr val="D9D9D9"/>
                    </a:solidFill>
                  </a:tcPr>
                </a:tc>
                <a:tc>
                  <a:txBody>
                    <a:bodyPr/>
                    <a:lstStyle/>
                    <a:p>
                      <a:pPr algn="ctr" fontAlgn="b"/>
                      <a:r>
                        <a:rPr lang="en-CA" sz="800" b="0" i="0" u="none" strike="noStrike">
                          <a:solidFill>
                            <a:srgbClr val="000000"/>
                          </a:solidFill>
                          <a:effectLst/>
                          <a:latin typeface="Calibri" panose="020F0502020204030204" pitchFamily="34" charset="0"/>
                        </a:rPr>
                        <a:t>          1,753,965 </a:t>
                      </a:r>
                    </a:p>
                  </a:txBody>
                  <a:tcPr marL="0" marR="0" marT="0" marB="0" anchor="b">
                    <a:lnL>
                      <a:noFill/>
                    </a:lnL>
                    <a:lnR>
                      <a:noFill/>
                    </a:lnR>
                    <a:lnT w="12700" cap="flat" cmpd="sng" algn="ctr">
                      <a:solidFill>
                        <a:srgbClr val="FFFFFF"/>
                      </a:solidFill>
                      <a:prstDash val="solid"/>
                      <a:round/>
                      <a:headEnd type="none" w="med" len="med"/>
                      <a:tailEnd type="none" w="med" len="med"/>
                    </a:lnT>
                    <a:lnB>
                      <a:noFill/>
                    </a:lnB>
                  </a:tcPr>
                </a:tc>
                <a:tc>
                  <a:txBody>
                    <a:bodyPr/>
                    <a:lstStyle/>
                    <a:p>
                      <a:pPr algn="ctr" fontAlgn="b"/>
                      <a:r>
                        <a:rPr lang="en-CA" sz="800" b="0" i="0" u="none" strike="noStrike">
                          <a:solidFill>
                            <a:srgbClr val="000000"/>
                          </a:solidFill>
                          <a:effectLst/>
                          <a:latin typeface="Calibri" panose="020F0502020204030204" pitchFamily="34" charset="0"/>
                        </a:rPr>
                        <a:t>    1,253,753 </a:t>
                      </a:r>
                    </a:p>
                  </a:txBody>
                  <a:tcPr marL="0" marR="0" marT="0" marB="0" anchor="b">
                    <a:lnL>
                      <a:noFill/>
                    </a:lnL>
                    <a:lnR>
                      <a:noFill/>
                    </a:lnR>
                    <a:lnT w="12700" cap="flat" cmpd="sng" algn="ctr">
                      <a:solidFill>
                        <a:srgbClr val="FFFFFF"/>
                      </a:solidFill>
                      <a:prstDash val="solid"/>
                      <a:round/>
                      <a:headEnd type="none" w="med" len="med"/>
                      <a:tailEnd type="none" w="med" len="med"/>
                    </a:lnT>
                    <a:lnB>
                      <a:noFill/>
                    </a:lnB>
                  </a:tcPr>
                </a:tc>
                <a:tc>
                  <a:txBody>
                    <a:bodyPr/>
                    <a:lstStyle/>
                    <a:p>
                      <a:pPr algn="ctr" fontAlgn="b"/>
                      <a:r>
                        <a:rPr lang="en-CA" sz="800" b="0" i="0" u="none" strike="noStrike">
                          <a:solidFill>
                            <a:srgbClr val="000000"/>
                          </a:solidFill>
                          <a:effectLst/>
                          <a:latin typeface="Calibri" panose="020F0502020204030204" pitchFamily="34" charset="0"/>
                        </a:rPr>
                        <a:t>    3,484,655 </a:t>
                      </a:r>
                    </a:p>
                  </a:txBody>
                  <a:tcPr marL="0" marR="0" marT="0" marB="0" anchor="b">
                    <a:lnL>
                      <a:noFill/>
                    </a:lnL>
                    <a:lnR>
                      <a:noFill/>
                    </a:lnR>
                    <a:lnT w="12700" cap="flat" cmpd="sng" algn="ctr">
                      <a:solidFill>
                        <a:srgbClr val="FFFFFF"/>
                      </a:solidFill>
                      <a:prstDash val="solid"/>
                      <a:round/>
                      <a:headEnd type="none" w="med" len="med"/>
                      <a:tailEnd type="none" w="med" len="med"/>
                    </a:lnT>
                    <a:lnB>
                      <a:noFill/>
                    </a:lnB>
                  </a:tcPr>
                </a:tc>
                <a:tc>
                  <a:txBody>
                    <a:bodyPr/>
                    <a:lstStyle/>
                    <a:p>
                      <a:pPr algn="ctr" fontAlgn="b"/>
                      <a:r>
                        <a:rPr lang="en-CA" sz="800" b="0" i="0" u="none" strike="noStrike">
                          <a:solidFill>
                            <a:srgbClr val="000000"/>
                          </a:solidFill>
                          <a:effectLst/>
                          <a:latin typeface="Calibri" panose="020F0502020204030204" pitchFamily="34" charset="0"/>
                        </a:rPr>
                        <a:t>    4,399,426 </a:t>
                      </a:r>
                    </a:p>
                  </a:txBody>
                  <a:tcPr marL="0" marR="0" marT="0" marB="0" anchor="b">
                    <a:lnL>
                      <a:noFill/>
                    </a:lnL>
                    <a:lnR>
                      <a:noFill/>
                    </a:lnR>
                    <a:lnT w="12700" cap="flat" cmpd="sng" algn="ctr">
                      <a:solidFill>
                        <a:srgbClr val="FFFFFF"/>
                      </a:solidFill>
                      <a:prstDash val="solid"/>
                      <a:round/>
                      <a:headEnd type="none" w="med" len="med"/>
                      <a:tailEnd type="none" w="med" len="med"/>
                    </a:lnT>
                    <a:lnB>
                      <a:noFill/>
                    </a:lnB>
                  </a:tcPr>
                </a:tc>
                <a:tc>
                  <a:txBody>
                    <a:bodyPr/>
                    <a:lstStyle/>
                    <a:p>
                      <a:pPr algn="ctr" fontAlgn="b"/>
                      <a:r>
                        <a:rPr lang="en-CA" sz="800" b="0" i="0" u="none" strike="noStrike">
                          <a:solidFill>
                            <a:srgbClr val="000000"/>
                          </a:solidFill>
                          <a:effectLst/>
                          <a:latin typeface="Calibri" panose="020F0502020204030204" pitchFamily="34" charset="0"/>
                        </a:rPr>
                        <a:t>   10,891,799 </a:t>
                      </a:r>
                    </a:p>
                  </a:txBody>
                  <a:tcPr marL="0" marR="0" marT="0" marB="0" anchor="b">
                    <a:lnL>
                      <a:noFill/>
                    </a:lnL>
                    <a:lnR>
                      <a:noFill/>
                    </a:lnR>
                    <a:lnT w="12700" cap="flat" cmpd="sng" algn="ctr">
                      <a:solidFill>
                        <a:srgbClr val="FFFFFF"/>
                      </a:solidFill>
                      <a:prstDash val="solid"/>
                      <a:round/>
                      <a:headEnd type="none" w="med" len="med"/>
                      <a:tailEnd type="none" w="med" len="med"/>
                    </a:lnT>
                    <a:lnB>
                      <a:noFill/>
                    </a:lnB>
                    <a:solidFill>
                      <a:srgbClr val="D9D9D9"/>
                    </a:solidFill>
                  </a:tcPr>
                </a:tc>
                <a:tc>
                  <a:txBody>
                    <a:bodyPr/>
                    <a:lstStyle/>
                    <a:p>
                      <a:pPr algn="ctr" fontAlgn="b"/>
                      <a:r>
                        <a:rPr lang="en-CA" sz="800" b="0" i="0" u="none" strike="noStrike">
                          <a:solidFill>
                            <a:srgbClr val="000000"/>
                          </a:solidFill>
                          <a:effectLst/>
                          <a:latin typeface="Calibri" panose="020F0502020204030204" pitchFamily="34" charset="0"/>
                        </a:rPr>
                        <a:t>      3,465,995 </a:t>
                      </a:r>
                    </a:p>
                  </a:txBody>
                  <a:tcPr marL="0" marR="0" marT="0" marB="0" anchor="b">
                    <a:lnL>
                      <a:noFill/>
                    </a:lnL>
                    <a:lnR>
                      <a:noFill/>
                    </a:lnR>
                    <a:lnT w="12700" cap="flat" cmpd="sng" algn="ctr">
                      <a:solidFill>
                        <a:srgbClr val="FFFFFF"/>
                      </a:solidFill>
                      <a:prstDash val="solid"/>
                      <a:round/>
                      <a:headEnd type="none" w="med" len="med"/>
                      <a:tailEnd type="none" w="med" len="med"/>
                    </a:lnT>
                    <a:lnB>
                      <a:noFill/>
                    </a:lnB>
                  </a:tcPr>
                </a:tc>
                <a:tc>
                  <a:txBody>
                    <a:bodyPr/>
                    <a:lstStyle/>
                    <a:p>
                      <a:pPr algn="ctr" fontAlgn="b"/>
                      <a:r>
                        <a:rPr lang="en-CA" sz="800" b="0" i="0" u="none" strike="noStrike">
                          <a:solidFill>
                            <a:srgbClr val="000000"/>
                          </a:solidFill>
                          <a:effectLst/>
                          <a:latin typeface="Calibri" panose="020F0502020204030204" pitchFamily="34" charset="0"/>
                        </a:rPr>
                        <a:t>    3,817,994 </a:t>
                      </a:r>
                    </a:p>
                  </a:txBody>
                  <a:tcPr marL="0" marR="0" marT="0" marB="0" anchor="b">
                    <a:lnL>
                      <a:noFill/>
                    </a:lnL>
                    <a:lnR>
                      <a:noFill/>
                    </a:lnR>
                    <a:lnT w="12700" cap="flat" cmpd="sng" algn="ctr">
                      <a:solidFill>
                        <a:srgbClr val="FFFFFF"/>
                      </a:solidFill>
                      <a:prstDash val="solid"/>
                      <a:round/>
                      <a:headEnd type="none" w="med" len="med"/>
                      <a:tailEnd type="none" w="med" len="med"/>
                    </a:lnT>
                    <a:lnB>
                      <a:noFill/>
                    </a:lnB>
                  </a:tcPr>
                </a:tc>
                <a:tc>
                  <a:txBody>
                    <a:bodyPr/>
                    <a:lstStyle/>
                    <a:p>
                      <a:pPr algn="ctr" fontAlgn="b"/>
                      <a:r>
                        <a:rPr lang="en-CA" sz="800" b="0" i="0" u="none" strike="noStrike">
                          <a:solidFill>
                            <a:srgbClr val="000000"/>
                          </a:solidFill>
                          <a:effectLst/>
                          <a:latin typeface="Calibri" panose="020F0502020204030204" pitchFamily="34" charset="0"/>
                        </a:rPr>
                        <a:t>    5,188,162 </a:t>
                      </a:r>
                    </a:p>
                  </a:txBody>
                  <a:tcPr marL="0" marR="0" marT="0" marB="0" anchor="b">
                    <a:lnL>
                      <a:noFill/>
                    </a:lnL>
                    <a:lnR>
                      <a:noFill/>
                    </a:lnR>
                    <a:lnT w="12700" cap="flat" cmpd="sng" algn="ctr">
                      <a:solidFill>
                        <a:srgbClr val="FFFFFF"/>
                      </a:solidFill>
                      <a:prstDash val="solid"/>
                      <a:round/>
                      <a:headEnd type="none" w="med" len="med"/>
                      <a:tailEnd type="none" w="med" len="med"/>
                    </a:lnT>
                    <a:lnB>
                      <a:noFill/>
                    </a:lnB>
                  </a:tcPr>
                </a:tc>
                <a:tc>
                  <a:txBody>
                    <a:bodyPr/>
                    <a:lstStyle/>
                    <a:p>
                      <a:pPr algn="ctr" fontAlgn="b"/>
                      <a:r>
                        <a:rPr lang="en-CA" sz="800" b="0" i="0" u="none" strike="noStrike">
                          <a:solidFill>
                            <a:srgbClr val="000000"/>
                          </a:solidFill>
                          <a:effectLst/>
                          <a:latin typeface="Calibri" panose="020F0502020204030204" pitchFamily="34" charset="0"/>
                        </a:rPr>
                        <a:t>    5,626,197 </a:t>
                      </a:r>
                    </a:p>
                  </a:txBody>
                  <a:tcPr marL="0" marR="0" marT="0" marB="0" anchor="b">
                    <a:lnL>
                      <a:noFill/>
                    </a:lnL>
                    <a:lnR>
                      <a:noFill/>
                    </a:lnR>
                    <a:lnT w="12700" cap="flat" cmpd="sng" algn="ctr">
                      <a:solidFill>
                        <a:srgbClr val="FFFFFF"/>
                      </a:solidFill>
                      <a:prstDash val="solid"/>
                      <a:round/>
                      <a:headEnd type="none" w="med" len="med"/>
                      <a:tailEnd type="none" w="med" len="med"/>
                    </a:lnT>
                    <a:lnB>
                      <a:noFill/>
                    </a:lnB>
                  </a:tcPr>
                </a:tc>
                <a:tc>
                  <a:txBody>
                    <a:bodyPr/>
                    <a:lstStyle/>
                    <a:p>
                      <a:pPr algn="ctr" fontAlgn="b"/>
                      <a:r>
                        <a:rPr lang="en-CA" sz="800" b="0" i="0" u="none" strike="noStrike">
                          <a:solidFill>
                            <a:srgbClr val="000000"/>
                          </a:solidFill>
                          <a:effectLst/>
                          <a:latin typeface="Calibri" panose="020F0502020204030204" pitchFamily="34" charset="0"/>
                        </a:rPr>
                        <a:t>   18,098,347 </a:t>
                      </a:r>
                    </a:p>
                  </a:txBody>
                  <a:tcPr marL="0" marR="0" marT="0" marB="0" anchor="b">
                    <a:lnL>
                      <a:noFill/>
                    </a:lnL>
                    <a:lnR>
                      <a:noFill/>
                    </a:lnR>
                    <a:lnT w="1270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409255386"/>
                  </a:ext>
                </a:extLst>
              </a:tr>
              <a:tr h="142935">
                <a:tc>
                  <a:txBody>
                    <a:bodyPr/>
                    <a:lstStyle/>
                    <a:p>
                      <a:pPr algn="l" fontAlgn="b"/>
                      <a:r>
                        <a:rPr lang="en-CA" sz="800" b="0" i="0" u="none" strike="noStrike">
                          <a:solidFill>
                            <a:srgbClr val="000000"/>
                          </a:solidFill>
                          <a:effectLst/>
                          <a:latin typeface="Calibri" panose="020F0502020204030204" pitchFamily="34" charset="0"/>
                        </a:rPr>
                        <a:t>Cost of revenues</a:t>
                      </a:r>
                    </a:p>
                  </a:txBody>
                  <a:tcPr marL="0" marR="0" marT="0" marB="0" anchor="b">
                    <a:lnL>
                      <a:noFill/>
                    </a:lnL>
                    <a:lnR>
                      <a:noFill/>
                    </a:lnR>
                    <a:lnT>
                      <a:noFill/>
                    </a:lnT>
                    <a:lnB>
                      <a:noFill/>
                    </a:lnB>
                  </a:tcPr>
                </a:tc>
                <a:tc>
                  <a:txBody>
                    <a:bodyPr/>
                    <a:lstStyle/>
                    <a:p>
                      <a:pPr algn="ctr" fontAlgn="b"/>
                      <a:r>
                        <a:rPr lang="en-CA" sz="800" b="0" i="0" u="none" strike="noStrike">
                          <a:solidFill>
                            <a:srgbClr val="000000"/>
                          </a:solidFill>
                          <a:effectLst/>
                          <a:latin typeface="Calibri" panose="020F0502020204030204" pitchFamily="34" charset="0"/>
                        </a:rPr>
                        <a:t>        267,524 </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CA" sz="800" b="0" i="0" u="none" strike="noStrike">
                          <a:solidFill>
                            <a:srgbClr val="000000"/>
                          </a:solidFill>
                          <a:effectLst/>
                          <a:latin typeface="Calibri" panose="020F0502020204030204" pitchFamily="34" charset="0"/>
                        </a:rPr>
                        <a:t>          435,372 </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CA" sz="800" b="0" i="0" u="none" strike="noStrike">
                          <a:solidFill>
                            <a:srgbClr val="000000"/>
                          </a:solidFill>
                          <a:effectLst/>
                          <a:latin typeface="Calibri" panose="020F0502020204030204" pitchFamily="34" charset="0"/>
                        </a:rPr>
                        <a:t>      1,126,424 </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CA" sz="800" b="0" i="0" u="none" strike="noStrike">
                          <a:solidFill>
                            <a:srgbClr val="000000"/>
                          </a:solidFill>
                          <a:effectLst/>
                          <a:latin typeface="Calibri" panose="020F0502020204030204" pitchFamily="34" charset="0"/>
                        </a:rPr>
                        <a:t>              1,998,761 </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CA" sz="800" b="0" i="0" u="none" strike="noStrike">
                          <a:solidFill>
                            <a:srgbClr val="000000"/>
                          </a:solidFill>
                          <a:effectLst/>
                          <a:latin typeface="Calibri" panose="020F0502020204030204" pitchFamily="34" charset="0"/>
                        </a:rPr>
                        <a:t>              3,828,081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CA" sz="800" b="0" i="0" u="none" strike="noStrike">
                          <a:solidFill>
                            <a:srgbClr val="000000"/>
                          </a:solidFill>
                          <a:effectLst/>
                          <a:latin typeface="Calibri" panose="020F0502020204030204" pitchFamily="34" charset="0"/>
                        </a:rPr>
                        <a:t>          1,322,831 </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CA" sz="800" b="0" i="0" u="none" strike="noStrike">
                          <a:solidFill>
                            <a:srgbClr val="000000"/>
                          </a:solidFill>
                          <a:effectLst/>
                          <a:latin typeface="Calibri" panose="020F0502020204030204" pitchFamily="34" charset="0"/>
                        </a:rPr>
                        <a:t>    1,048,440 </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CA" sz="800" b="0" i="0" u="none" strike="noStrike">
                          <a:solidFill>
                            <a:srgbClr val="000000"/>
                          </a:solidFill>
                          <a:effectLst/>
                          <a:latin typeface="Calibri" panose="020F0502020204030204" pitchFamily="34" charset="0"/>
                        </a:rPr>
                        <a:t>    2,626,276 </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CA" sz="800" b="0" i="0" u="none" strike="noStrike">
                          <a:solidFill>
                            <a:srgbClr val="000000"/>
                          </a:solidFill>
                          <a:effectLst/>
                          <a:latin typeface="Calibri" panose="020F0502020204030204" pitchFamily="34" charset="0"/>
                        </a:rPr>
                        <a:t>    3,044,587 </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CA" sz="800" b="0" i="0" u="none" strike="noStrike">
                          <a:solidFill>
                            <a:srgbClr val="000000"/>
                          </a:solidFill>
                          <a:effectLst/>
                          <a:latin typeface="Calibri" panose="020F0502020204030204" pitchFamily="34" charset="0"/>
                        </a:rPr>
                        <a:t>      8,042,133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CA" sz="800" b="0" i="0" u="none" strike="noStrike">
                          <a:solidFill>
                            <a:srgbClr val="000000"/>
                          </a:solidFill>
                          <a:effectLst/>
                          <a:latin typeface="Calibri" panose="020F0502020204030204" pitchFamily="34" charset="0"/>
                        </a:rPr>
                        <a:t>      2,622,171 </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CA" sz="800" b="0" i="0" u="none" strike="noStrike">
                          <a:solidFill>
                            <a:srgbClr val="000000"/>
                          </a:solidFill>
                          <a:effectLst/>
                          <a:latin typeface="Calibri" panose="020F0502020204030204" pitchFamily="34" charset="0"/>
                        </a:rPr>
                        <a:t>    2,805,906 </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CA" sz="800" b="0" i="0" u="none" strike="noStrike">
                          <a:solidFill>
                            <a:srgbClr val="000000"/>
                          </a:solidFill>
                          <a:effectLst/>
                          <a:latin typeface="Calibri" panose="020F0502020204030204" pitchFamily="34" charset="0"/>
                        </a:rPr>
                        <a:t>    3,930,774 </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CA" sz="800" b="0" i="0" u="none" strike="noStrike">
                          <a:solidFill>
                            <a:srgbClr val="000000"/>
                          </a:solidFill>
                          <a:effectLst/>
                          <a:latin typeface="Calibri" panose="020F0502020204030204" pitchFamily="34" charset="0"/>
                        </a:rPr>
                        <a:t>    4,041,064 </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CA" sz="800" b="0" i="0" u="none" strike="noStrike">
                          <a:solidFill>
                            <a:srgbClr val="000000"/>
                          </a:solidFill>
                          <a:effectLst/>
                          <a:latin typeface="Calibri" panose="020F0502020204030204" pitchFamily="34" charset="0"/>
                        </a:rPr>
                        <a:t>   13,399,915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582566082"/>
                  </a:ext>
                </a:extLst>
              </a:tr>
              <a:tr h="142935">
                <a:tc>
                  <a:txBody>
                    <a:bodyPr/>
                    <a:lstStyle/>
                    <a:p>
                      <a:pPr algn="l" fontAlgn="b"/>
                      <a:r>
                        <a:rPr lang="en-CA" sz="800" b="1" i="0" u="none" strike="noStrike">
                          <a:solidFill>
                            <a:srgbClr val="000000"/>
                          </a:solidFill>
                          <a:effectLst/>
                          <a:latin typeface="Calibri" panose="020F0502020204030204" pitchFamily="34" charset="0"/>
                        </a:rPr>
                        <a:t>Gross profit</a:t>
                      </a:r>
                    </a:p>
                  </a:txBody>
                  <a:tcPr marL="0" marR="0" marT="0" marB="0" anchor="b">
                    <a:lnL>
                      <a:noFill/>
                    </a:lnL>
                    <a:lnR>
                      <a:noFill/>
                    </a:lnR>
                    <a:lnT>
                      <a:noFill/>
                    </a:lnT>
                    <a:lnB>
                      <a:noFill/>
                    </a:lnB>
                  </a:tcPr>
                </a:tc>
                <a:tc>
                  <a:txBody>
                    <a:bodyPr/>
                    <a:lstStyle/>
                    <a:p>
                      <a:pPr algn="ctr" fontAlgn="b"/>
                      <a:r>
                        <a:rPr lang="en-CA" sz="800" b="1" i="0" u="none" strike="noStrike">
                          <a:solidFill>
                            <a:srgbClr val="000000"/>
                          </a:solidFill>
                          <a:effectLst/>
                          <a:latin typeface="Calibri" panose="020F0502020204030204" pitchFamily="34" charset="0"/>
                        </a:rPr>
                        <a:t>       266,604 </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CA" sz="800" b="1" i="0" u="none" strike="noStrike">
                          <a:solidFill>
                            <a:srgbClr val="000000"/>
                          </a:solidFill>
                          <a:effectLst/>
                          <a:latin typeface="Calibri" panose="020F0502020204030204" pitchFamily="34" charset="0"/>
                        </a:rPr>
                        <a:t>          215,533 </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CA" sz="800" b="1" i="0" u="none" strike="noStrike">
                          <a:solidFill>
                            <a:srgbClr val="000000"/>
                          </a:solidFill>
                          <a:effectLst/>
                          <a:latin typeface="Calibri" panose="020F0502020204030204" pitchFamily="34" charset="0"/>
                        </a:rPr>
                        <a:t>         335,478 </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CA" sz="800" b="1" i="0" u="none" strike="noStrike">
                          <a:solidFill>
                            <a:srgbClr val="000000"/>
                          </a:solidFill>
                          <a:effectLst/>
                          <a:latin typeface="Calibri" panose="020F0502020204030204" pitchFamily="34" charset="0"/>
                        </a:rPr>
                        <a:t>                 668,985 </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CA" sz="800" b="1" i="0" u="none" strike="noStrike">
                          <a:solidFill>
                            <a:srgbClr val="000000"/>
                          </a:solidFill>
                          <a:effectLst/>
                          <a:latin typeface="Calibri" panose="020F0502020204030204" pitchFamily="34" charset="0"/>
                        </a:rPr>
                        <a:t>              1,486,600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b"/>
                      <a:r>
                        <a:rPr lang="en-CA" sz="800" b="1" i="0" u="none" strike="noStrike">
                          <a:solidFill>
                            <a:srgbClr val="000000"/>
                          </a:solidFill>
                          <a:effectLst/>
                          <a:latin typeface="Calibri" panose="020F0502020204030204" pitchFamily="34" charset="0"/>
                        </a:rPr>
                        <a:t>             431,134 </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CA" sz="800" b="1" i="0" u="none" strike="noStrike">
                          <a:solidFill>
                            <a:srgbClr val="000000"/>
                          </a:solidFill>
                          <a:effectLst/>
                          <a:latin typeface="Calibri" panose="020F0502020204030204" pitchFamily="34" charset="0"/>
                        </a:rPr>
                        <a:t>       205,313 </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CA" sz="800" b="1" i="0" u="none" strike="noStrike">
                          <a:solidFill>
                            <a:srgbClr val="000000"/>
                          </a:solidFill>
                          <a:effectLst/>
                          <a:latin typeface="Calibri" panose="020F0502020204030204" pitchFamily="34" charset="0"/>
                        </a:rPr>
                        <a:t>       858,380 </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CA" sz="800" b="1" i="0" u="none" strike="noStrike">
                          <a:solidFill>
                            <a:srgbClr val="000000"/>
                          </a:solidFill>
                          <a:effectLst/>
                          <a:latin typeface="Calibri" panose="020F0502020204030204" pitchFamily="34" charset="0"/>
                        </a:rPr>
                        <a:t>    1,354,839 </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CA" sz="800" b="1" i="0" u="none" strike="noStrike">
                          <a:solidFill>
                            <a:srgbClr val="000000"/>
                          </a:solidFill>
                          <a:effectLst/>
                          <a:latin typeface="Calibri" panose="020F0502020204030204" pitchFamily="34" charset="0"/>
                        </a:rPr>
                        <a:t>     2,849,665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b"/>
                      <a:r>
                        <a:rPr lang="en-CA" sz="800" b="1" i="0" u="none" strike="noStrike">
                          <a:solidFill>
                            <a:srgbClr val="000000"/>
                          </a:solidFill>
                          <a:effectLst/>
                          <a:latin typeface="Calibri" panose="020F0502020204030204" pitchFamily="34" charset="0"/>
                        </a:rPr>
                        <a:t>         843,824 </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CA" sz="800" b="1" i="0" u="none" strike="noStrike">
                          <a:solidFill>
                            <a:srgbClr val="000000"/>
                          </a:solidFill>
                          <a:effectLst/>
                          <a:latin typeface="Calibri" panose="020F0502020204030204" pitchFamily="34" charset="0"/>
                        </a:rPr>
                        <a:t>   1,012,088 </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CA" sz="800" b="1" i="0" u="none" strike="noStrike">
                          <a:solidFill>
                            <a:srgbClr val="000000"/>
                          </a:solidFill>
                          <a:effectLst/>
                          <a:latin typeface="Calibri" panose="020F0502020204030204" pitchFamily="34" charset="0"/>
                        </a:rPr>
                        <a:t>   1,257,387 </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CA" sz="800" b="1" i="0" u="none" strike="noStrike">
                          <a:solidFill>
                            <a:srgbClr val="000000"/>
                          </a:solidFill>
                          <a:effectLst/>
                          <a:latin typeface="Calibri" panose="020F0502020204030204" pitchFamily="34" charset="0"/>
                        </a:rPr>
                        <a:t>    1,585,133 </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CA" sz="800" b="1" i="0" u="none" strike="noStrike">
                          <a:solidFill>
                            <a:srgbClr val="000000"/>
                          </a:solidFill>
                          <a:effectLst/>
                          <a:latin typeface="Calibri" panose="020F0502020204030204" pitchFamily="34" charset="0"/>
                        </a:rPr>
                        <a:t>     4,698,432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1544483885"/>
                  </a:ext>
                </a:extLst>
              </a:tr>
              <a:tr h="142935">
                <a:tc>
                  <a:txBody>
                    <a:bodyPr/>
                    <a:lstStyle/>
                    <a:p>
                      <a:pPr algn="l" fontAlgn="b"/>
                      <a:r>
                        <a:rPr lang="en-CA" sz="800" b="0" i="1" u="none" strike="noStrike">
                          <a:solidFill>
                            <a:srgbClr val="000000"/>
                          </a:solidFill>
                          <a:effectLst/>
                          <a:latin typeface="Calibri" panose="020F0502020204030204" pitchFamily="34" charset="0"/>
                        </a:rPr>
                        <a:t>Gross margin</a:t>
                      </a:r>
                    </a:p>
                  </a:txBody>
                  <a:tcPr marL="0" marR="0" marT="0" marB="0" anchor="b">
                    <a:lnL>
                      <a:noFill/>
                    </a:lnL>
                    <a:lnR>
                      <a:noFill/>
                    </a:lnR>
                    <a:lnT>
                      <a:noFill/>
                    </a:lnT>
                    <a:lnB>
                      <a:noFill/>
                    </a:lnB>
                  </a:tcPr>
                </a:tc>
                <a:tc>
                  <a:txBody>
                    <a:bodyPr/>
                    <a:lstStyle/>
                    <a:p>
                      <a:pPr algn="ctr" fontAlgn="b"/>
                      <a:r>
                        <a:rPr lang="en-CA" sz="800" b="0" i="1" u="none" strike="noStrike">
                          <a:solidFill>
                            <a:srgbClr val="000000"/>
                          </a:solidFill>
                          <a:effectLst/>
                          <a:latin typeface="Calibri" panose="020F0502020204030204" pitchFamily="34" charset="0"/>
                        </a:rPr>
                        <a:t>50%</a:t>
                      </a:r>
                    </a:p>
                  </a:txBody>
                  <a:tcPr marL="0" marR="0" marT="0" marB="0" anchor="b">
                    <a:lnL>
                      <a:noFill/>
                    </a:lnL>
                    <a:lnR>
                      <a:noFill/>
                    </a:lnR>
                    <a:lnT>
                      <a:noFill/>
                    </a:lnT>
                    <a:lnB>
                      <a:noFill/>
                    </a:lnB>
                  </a:tcPr>
                </a:tc>
                <a:tc>
                  <a:txBody>
                    <a:bodyPr/>
                    <a:lstStyle/>
                    <a:p>
                      <a:pPr algn="ctr" fontAlgn="b"/>
                      <a:r>
                        <a:rPr lang="en-CA" sz="800" b="0" i="1" u="none" strike="noStrike">
                          <a:solidFill>
                            <a:srgbClr val="000000"/>
                          </a:solidFill>
                          <a:effectLst/>
                          <a:latin typeface="Calibri" panose="020F0502020204030204" pitchFamily="34" charset="0"/>
                        </a:rPr>
                        <a:t>33%</a:t>
                      </a:r>
                    </a:p>
                  </a:txBody>
                  <a:tcPr marL="0" marR="0" marT="0" marB="0" anchor="b">
                    <a:lnL>
                      <a:noFill/>
                    </a:lnL>
                    <a:lnR>
                      <a:noFill/>
                    </a:lnR>
                    <a:lnT>
                      <a:noFill/>
                    </a:lnT>
                    <a:lnB>
                      <a:noFill/>
                    </a:lnB>
                  </a:tcPr>
                </a:tc>
                <a:tc>
                  <a:txBody>
                    <a:bodyPr/>
                    <a:lstStyle/>
                    <a:p>
                      <a:pPr algn="ctr" fontAlgn="b"/>
                      <a:r>
                        <a:rPr lang="en-CA" sz="800" b="0" i="1" u="none" strike="noStrike">
                          <a:solidFill>
                            <a:srgbClr val="000000"/>
                          </a:solidFill>
                          <a:effectLst/>
                          <a:latin typeface="Calibri" panose="020F0502020204030204" pitchFamily="34" charset="0"/>
                        </a:rPr>
                        <a:t>23%</a:t>
                      </a:r>
                    </a:p>
                  </a:txBody>
                  <a:tcPr marL="0" marR="0" marT="0" marB="0" anchor="b">
                    <a:lnL>
                      <a:noFill/>
                    </a:lnL>
                    <a:lnR>
                      <a:noFill/>
                    </a:lnR>
                    <a:lnT>
                      <a:noFill/>
                    </a:lnT>
                    <a:lnB>
                      <a:noFill/>
                    </a:lnB>
                  </a:tcPr>
                </a:tc>
                <a:tc>
                  <a:txBody>
                    <a:bodyPr/>
                    <a:lstStyle/>
                    <a:p>
                      <a:pPr algn="ctr" fontAlgn="b"/>
                      <a:r>
                        <a:rPr lang="en-CA" sz="800" b="0" i="1" u="none" strike="noStrike">
                          <a:solidFill>
                            <a:srgbClr val="000000"/>
                          </a:solidFill>
                          <a:effectLst/>
                          <a:latin typeface="Calibri" panose="020F0502020204030204" pitchFamily="34" charset="0"/>
                        </a:rPr>
                        <a:t>25%</a:t>
                      </a:r>
                    </a:p>
                  </a:txBody>
                  <a:tcPr marL="0" marR="0" marT="0" marB="0" anchor="b">
                    <a:lnL>
                      <a:noFill/>
                    </a:lnL>
                    <a:lnR>
                      <a:noFill/>
                    </a:lnR>
                    <a:lnT>
                      <a:noFill/>
                    </a:lnT>
                    <a:lnB>
                      <a:noFill/>
                    </a:lnB>
                  </a:tcPr>
                </a:tc>
                <a:tc>
                  <a:txBody>
                    <a:bodyPr/>
                    <a:lstStyle/>
                    <a:p>
                      <a:pPr algn="ctr" fontAlgn="b"/>
                      <a:r>
                        <a:rPr lang="en-CA" sz="800" b="0" i="1" u="none" strike="noStrike">
                          <a:solidFill>
                            <a:srgbClr val="000000"/>
                          </a:solidFill>
                          <a:effectLst/>
                          <a:latin typeface="Calibri" panose="020F0502020204030204" pitchFamily="34" charset="0"/>
                        </a:rPr>
                        <a:t>28%</a:t>
                      </a:r>
                    </a:p>
                  </a:txBody>
                  <a:tcPr marL="0" marR="0" marT="0" marB="0" anchor="b">
                    <a:lnL>
                      <a:noFill/>
                    </a:lnL>
                    <a:lnR>
                      <a:noFill/>
                    </a:lnR>
                    <a:lnT>
                      <a:noFill/>
                    </a:lnT>
                    <a:lnB>
                      <a:noFill/>
                    </a:lnB>
                    <a:solidFill>
                      <a:srgbClr val="D9D9D9"/>
                    </a:solidFill>
                  </a:tcPr>
                </a:tc>
                <a:tc>
                  <a:txBody>
                    <a:bodyPr/>
                    <a:lstStyle/>
                    <a:p>
                      <a:pPr algn="ctr" fontAlgn="b"/>
                      <a:r>
                        <a:rPr lang="en-CA" sz="800" b="0" i="1" u="none" strike="noStrike">
                          <a:solidFill>
                            <a:srgbClr val="000000"/>
                          </a:solidFill>
                          <a:effectLst/>
                          <a:latin typeface="Calibri" panose="020F0502020204030204" pitchFamily="34" charset="0"/>
                        </a:rPr>
                        <a:t>25%</a:t>
                      </a:r>
                    </a:p>
                  </a:txBody>
                  <a:tcPr marL="0" marR="0" marT="0" marB="0" anchor="b">
                    <a:lnL>
                      <a:noFill/>
                    </a:lnL>
                    <a:lnR>
                      <a:noFill/>
                    </a:lnR>
                    <a:lnT>
                      <a:noFill/>
                    </a:lnT>
                    <a:lnB>
                      <a:noFill/>
                    </a:lnB>
                  </a:tcPr>
                </a:tc>
                <a:tc>
                  <a:txBody>
                    <a:bodyPr/>
                    <a:lstStyle/>
                    <a:p>
                      <a:pPr algn="ctr" fontAlgn="b"/>
                      <a:r>
                        <a:rPr lang="en-CA" sz="800" b="0" i="1" u="none" strike="noStrike">
                          <a:solidFill>
                            <a:srgbClr val="000000"/>
                          </a:solidFill>
                          <a:effectLst/>
                          <a:latin typeface="Calibri" panose="020F0502020204030204" pitchFamily="34" charset="0"/>
                        </a:rPr>
                        <a:t>16%</a:t>
                      </a:r>
                    </a:p>
                  </a:txBody>
                  <a:tcPr marL="0" marR="0" marT="0" marB="0" anchor="b">
                    <a:lnL>
                      <a:noFill/>
                    </a:lnL>
                    <a:lnR>
                      <a:noFill/>
                    </a:lnR>
                    <a:lnT>
                      <a:noFill/>
                    </a:lnT>
                    <a:lnB>
                      <a:noFill/>
                    </a:lnB>
                  </a:tcPr>
                </a:tc>
                <a:tc>
                  <a:txBody>
                    <a:bodyPr/>
                    <a:lstStyle/>
                    <a:p>
                      <a:pPr algn="ctr" fontAlgn="b"/>
                      <a:r>
                        <a:rPr lang="en-CA" sz="800" b="0" i="1" u="none" strike="noStrike">
                          <a:solidFill>
                            <a:srgbClr val="000000"/>
                          </a:solidFill>
                          <a:effectLst/>
                          <a:latin typeface="Calibri" panose="020F0502020204030204" pitchFamily="34" charset="0"/>
                        </a:rPr>
                        <a:t>25%</a:t>
                      </a:r>
                    </a:p>
                  </a:txBody>
                  <a:tcPr marL="0" marR="0" marT="0" marB="0" anchor="b">
                    <a:lnL>
                      <a:noFill/>
                    </a:lnL>
                    <a:lnR>
                      <a:noFill/>
                    </a:lnR>
                    <a:lnT>
                      <a:noFill/>
                    </a:lnT>
                    <a:lnB>
                      <a:noFill/>
                    </a:lnB>
                  </a:tcPr>
                </a:tc>
                <a:tc>
                  <a:txBody>
                    <a:bodyPr/>
                    <a:lstStyle/>
                    <a:p>
                      <a:pPr algn="ctr" fontAlgn="b"/>
                      <a:r>
                        <a:rPr lang="en-CA" sz="800" b="0" i="1" u="none" strike="noStrike">
                          <a:solidFill>
                            <a:srgbClr val="000000"/>
                          </a:solidFill>
                          <a:effectLst/>
                          <a:latin typeface="Calibri" panose="020F0502020204030204" pitchFamily="34" charset="0"/>
                        </a:rPr>
                        <a:t>31%</a:t>
                      </a:r>
                    </a:p>
                  </a:txBody>
                  <a:tcPr marL="0" marR="0" marT="0" marB="0" anchor="b">
                    <a:lnL>
                      <a:noFill/>
                    </a:lnL>
                    <a:lnR>
                      <a:noFill/>
                    </a:lnR>
                    <a:lnT>
                      <a:noFill/>
                    </a:lnT>
                    <a:lnB>
                      <a:noFill/>
                    </a:lnB>
                  </a:tcPr>
                </a:tc>
                <a:tc>
                  <a:txBody>
                    <a:bodyPr/>
                    <a:lstStyle/>
                    <a:p>
                      <a:pPr algn="ctr" fontAlgn="b"/>
                      <a:r>
                        <a:rPr lang="en-CA" sz="800" b="0" i="1" u="none" strike="noStrike">
                          <a:solidFill>
                            <a:srgbClr val="000000"/>
                          </a:solidFill>
                          <a:effectLst/>
                          <a:latin typeface="Calibri" panose="020F0502020204030204" pitchFamily="34" charset="0"/>
                        </a:rPr>
                        <a:t>26%</a:t>
                      </a:r>
                    </a:p>
                  </a:txBody>
                  <a:tcPr marL="0" marR="0" marT="0" marB="0" anchor="b">
                    <a:lnL>
                      <a:noFill/>
                    </a:lnL>
                    <a:lnR>
                      <a:noFill/>
                    </a:lnR>
                    <a:lnT>
                      <a:noFill/>
                    </a:lnT>
                    <a:lnB>
                      <a:noFill/>
                    </a:lnB>
                    <a:solidFill>
                      <a:srgbClr val="D9D9D9"/>
                    </a:solidFill>
                  </a:tcPr>
                </a:tc>
                <a:tc>
                  <a:txBody>
                    <a:bodyPr/>
                    <a:lstStyle/>
                    <a:p>
                      <a:pPr algn="ctr" fontAlgn="b"/>
                      <a:r>
                        <a:rPr lang="en-CA" sz="800" b="0" i="1" u="none" strike="noStrike">
                          <a:solidFill>
                            <a:srgbClr val="000000"/>
                          </a:solidFill>
                          <a:effectLst/>
                          <a:latin typeface="Calibri" panose="020F0502020204030204" pitchFamily="34" charset="0"/>
                        </a:rPr>
                        <a:t>24%</a:t>
                      </a:r>
                    </a:p>
                  </a:txBody>
                  <a:tcPr marL="0" marR="0" marT="0" marB="0" anchor="b">
                    <a:lnL>
                      <a:noFill/>
                    </a:lnL>
                    <a:lnR>
                      <a:noFill/>
                    </a:lnR>
                    <a:lnT>
                      <a:noFill/>
                    </a:lnT>
                    <a:lnB>
                      <a:noFill/>
                    </a:lnB>
                  </a:tcPr>
                </a:tc>
                <a:tc>
                  <a:txBody>
                    <a:bodyPr/>
                    <a:lstStyle/>
                    <a:p>
                      <a:pPr algn="ctr" fontAlgn="b"/>
                      <a:r>
                        <a:rPr lang="en-CA" sz="800" b="0" i="1" u="none" strike="noStrike">
                          <a:solidFill>
                            <a:srgbClr val="000000"/>
                          </a:solidFill>
                          <a:effectLst/>
                          <a:latin typeface="Calibri" panose="020F0502020204030204" pitchFamily="34" charset="0"/>
                        </a:rPr>
                        <a:t>27%</a:t>
                      </a:r>
                    </a:p>
                  </a:txBody>
                  <a:tcPr marL="0" marR="0" marT="0" marB="0" anchor="b">
                    <a:lnL>
                      <a:noFill/>
                    </a:lnL>
                    <a:lnR>
                      <a:noFill/>
                    </a:lnR>
                    <a:lnT>
                      <a:noFill/>
                    </a:lnT>
                    <a:lnB>
                      <a:noFill/>
                    </a:lnB>
                  </a:tcPr>
                </a:tc>
                <a:tc>
                  <a:txBody>
                    <a:bodyPr/>
                    <a:lstStyle/>
                    <a:p>
                      <a:pPr algn="ctr" fontAlgn="b"/>
                      <a:r>
                        <a:rPr lang="en-CA" sz="800" b="0" i="1" u="none" strike="noStrike">
                          <a:solidFill>
                            <a:srgbClr val="000000"/>
                          </a:solidFill>
                          <a:effectLst/>
                          <a:latin typeface="Calibri" panose="020F0502020204030204" pitchFamily="34" charset="0"/>
                        </a:rPr>
                        <a:t>24%</a:t>
                      </a:r>
                    </a:p>
                  </a:txBody>
                  <a:tcPr marL="0" marR="0" marT="0" marB="0" anchor="b">
                    <a:lnL>
                      <a:noFill/>
                    </a:lnL>
                    <a:lnR>
                      <a:noFill/>
                    </a:lnR>
                    <a:lnT>
                      <a:noFill/>
                    </a:lnT>
                    <a:lnB>
                      <a:noFill/>
                    </a:lnB>
                  </a:tcPr>
                </a:tc>
                <a:tc>
                  <a:txBody>
                    <a:bodyPr/>
                    <a:lstStyle/>
                    <a:p>
                      <a:pPr algn="ctr" fontAlgn="b"/>
                      <a:r>
                        <a:rPr lang="en-CA" sz="800" b="0" i="1" u="none" strike="noStrike">
                          <a:solidFill>
                            <a:srgbClr val="000000"/>
                          </a:solidFill>
                          <a:effectLst/>
                          <a:latin typeface="Calibri" panose="020F0502020204030204" pitchFamily="34" charset="0"/>
                        </a:rPr>
                        <a:t>28%</a:t>
                      </a:r>
                    </a:p>
                  </a:txBody>
                  <a:tcPr marL="0" marR="0" marT="0" marB="0" anchor="b">
                    <a:lnL>
                      <a:noFill/>
                    </a:lnL>
                    <a:lnR>
                      <a:noFill/>
                    </a:lnR>
                    <a:lnT>
                      <a:noFill/>
                    </a:lnT>
                    <a:lnB>
                      <a:noFill/>
                    </a:lnB>
                  </a:tcPr>
                </a:tc>
                <a:tc>
                  <a:txBody>
                    <a:bodyPr/>
                    <a:lstStyle/>
                    <a:p>
                      <a:pPr algn="ctr" fontAlgn="b"/>
                      <a:r>
                        <a:rPr lang="en-CA" sz="800" b="0" i="1" u="none" strike="noStrike">
                          <a:solidFill>
                            <a:srgbClr val="000000"/>
                          </a:solidFill>
                          <a:effectLst/>
                          <a:latin typeface="Calibri" panose="020F0502020204030204" pitchFamily="34" charset="0"/>
                        </a:rPr>
                        <a:t>26%</a:t>
                      </a:r>
                    </a:p>
                  </a:txBody>
                  <a:tcPr marL="0" marR="0" marT="0" marB="0" anchor="b">
                    <a:lnL>
                      <a:noFill/>
                    </a:lnL>
                    <a:lnR>
                      <a:noFill/>
                    </a:lnR>
                    <a:lnT>
                      <a:noFill/>
                    </a:lnT>
                    <a:lnB>
                      <a:noFill/>
                    </a:lnB>
                    <a:solidFill>
                      <a:srgbClr val="D9D9D9"/>
                    </a:solidFill>
                  </a:tcPr>
                </a:tc>
                <a:extLst>
                  <a:ext uri="{0D108BD9-81ED-4DB2-BD59-A6C34878D82A}">
                    <a16:rowId xmlns:a16="http://schemas.microsoft.com/office/drawing/2014/main" val="551378928"/>
                  </a:ext>
                </a:extLst>
              </a:tr>
              <a:tr h="142935">
                <a:tc>
                  <a:txBody>
                    <a:bodyPr/>
                    <a:lstStyle/>
                    <a:p>
                      <a:pPr algn="l" fontAlgn="b"/>
                      <a:endParaRPr lang="en-CA" sz="8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CA" sz="8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CA" sz="8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CA" sz="8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CA" sz="8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r>
                        <a:rPr lang="en-CA" sz="8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D9D9D9"/>
                    </a:solidFill>
                  </a:tcPr>
                </a:tc>
                <a:tc>
                  <a:txBody>
                    <a:bodyPr/>
                    <a:lstStyle/>
                    <a:p>
                      <a:pPr algn="l" fontAlgn="b"/>
                      <a:endParaRPr lang="en-CA" sz="8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CA" sz="8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CA" sz="8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CA" sz="8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r>
                        <a:rPr lang="en-CA" sz="8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D9D9D9"/>
                    </a:solidFill>
                  </a:tcPr>
                </a:tc>
                <a:tc>
                  <a:txBody>
                    <a:bodyPr/>
                    <a:lstStyle/>
                    <a:p>
                      <a:pPr algn="l" fontAlgn="b"/>
                      <a:endParaRPr lang="en-CA" sz="8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CA" sz="8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CA" sz="8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CA" sz="8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r>
                        <a:rPr lang="en-CA" sz="8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D9D9D9"/>
                    </a:solidFill>
                  </a:tcPr>
                </a:tc>
                <a:extLst>
                  <a:ext uri="{0D108BD9-81ED-4DB2-BD59-A6C34878D82A}">
                    <a16:rowId xmlns:a16="http://schemas.microsoft.com/office/drawing/2014/main" val="2542780272"/>
                  </a:ext>
                </a:extLst>
              </a:tr>
              <a:tr h="142935">
                <a:tc>
                  <a:txBody>
                    <a:bodyPr/>
                    <a:lstStyle/>
                    <a:p>
                      <a:pPr algn="l" fontAlgn="b"/>
                      <a:r>
                        <a:rPr lang="en-CA" sz="800" b="0" i="0" u="none" strike="noStrike">
                          <a:solidFill>
                            <a:srgbClr val="000000"/>
                          </a:solidFill>
                          <a:effectLst/>
                          <a:latin typeface="Calibri" panose="020F0502020204030204" pitchFamily="34" charset="0"/>
                        </a:rPr>
                        <a:t>Operating expenses</a:t>
                      </a:r>
                    </a:p>
                  </a:txBody>
                  <a:tcPr marL="0" marR="0" marT="0" marB="0" anchor="b">
                    <a:lnL>
                      <a:noFill/>
                    </a:lnL>
                    <a:lnR>
                      <a:noFill/>
                    </a:lnR>
                    <a:lnT>
                      <a:noFill/>
                    </a:lnT>
                    <a:lnB>
                      <a:noFill/>
                    </a:lnB>
                  </a:tcPr>
                </a:tc>
                <a:tc>
                  <a:txBody>
                    <a:bodyPr/>
                    <a:lstStyle/>
                    <a:p>
                      <a:pPr algn="l" fontAlgn="b"/>
                      <a:r>
                        <a:rPr lang="en-CA" sz="800" b="0" i="0" u="none" strike="noStrike">
                          <a:solidFill>
                            <a:srgbClr val="000000"/>
                          </a:solidFill>
                          <a:effectLst/>
                          <a:latin typeface="Calibri" panose="020F0502020204030204" pitchFamily="34" charset="0"/>
                        </a:rPr>
                        <a:t>        316,227 </a:t>
                      </a:r>
                    </a:p>
                  </a:txBody>
                  <a:tcPr marL="0" marR="0" marT="0" marB="0" anchor="b">
                    <a:lnL>
                      <a:noFill/>
                    </a:lnL>
                    <a:lnR>
                      <a:noFill/>
                    </a:lnR>
                    <a:lnT>
                      <a:noFill/>
                    </a:lnT>
                    <a:lnB>
                      <a:noFill/>
                    </a:lnB>
                  </a:tcPr>
                </a:tc>
                <a:tc>
                  <a:txBody>
                    <a:bodyPr/>
                    <a:lstStyle/>
                    <a:p>
                      <a:pPr algn="l" fontAlgn="b"/>
                      <a:r>
                        <a:rPr lang="en-CA" sz="800" b="0" i="0" u="none" strike="noStrike">
                          <a:solidFill>
                            <a:srgbClr val="000000"/>
                          </a:solidFill>
                          <a:effectLst/>
                          <a:latin typeface="Calibri" panose="020F0502020204030204" pitchFamily="34" charset="0"/>
                        </a:rPr>
                        <a:t>          413,948 </a:t>
                      </a:r>
                    </a:p>
                  </a:txBody>
                  <a:tcPr marL="0" marR="0" marT="0" marB="0" anchor="b">
                    <a:lnL>
                      <a:noFill/>
                    </a:lnL>
                    <a:lnR>
                      <a:noFill/>
                    </a:lnR>
                    <a:lnT>
                      <a:noFill/>
                    </a:lnT>
                    <a:lnB>
                      <a:noFill/>
                    </a:lnB>
                  </a:tcPr>
                </a:tc>
                <a:tc>
                  <a:txBody>
                    <a:bodyPr/>
                    <a:lstStyle/>
                    <a:p>
                      <a:pPr algn="l" fontAlgn="b"/>
                      <a:r>
                        <a:rPr lang="en-CA" sz="800" b="0" i="0" u="none" strike="noStrike">
                          <a:solidFill>
                            <a:srgbClr val="000000"/>
                          </a:solidFill>
                          <a:effectLst/>
                          <a:latin typeface="Calibri" panose="020F0502020204030204" pitchFamily="34" charset="0"/>
                        </a:rPr>
                        <a:t>         401,385 </a:t>
                      </a:r>
                    </a:p>
                  </a:txBody>
                  <a:tcPr marL="0" marR="0" marT="0" marB="0" anchor="b">
                    <a:lnL>
                      <a:noFill/>
                    </a:lnL>
                    <a:lnR>
                      <a:noFill/>
                    </a:lnR>
                    <a:lnT>
                      <a:noFill/>
                    </a:lnT>
                    <a:lnB>
                      <a:noFill/>
                    </a:lnB>
                  </a:tcPr>
                </a:tc>
                <a:tc>
                  <a:txBody>
                    <a:bodyPr/>
                    <a:lstStyle/>
                    <a:p>
                      <a:pPr algn="l" fontAlgn="b"/>
                      <a:r>
                        <a:rPr lang="en-CA" sz="800" b="0" i="0" u="none" strike="noStrike">
                          <a:solidFill>
                            <a:srgbClr val="000000"/>
                          </a:solidFill>
                          <a:effectLst/>
                          <a:latin typeface="Calibri" panose="020F0502020204030204" pitchFamily="34" charset="0"/>
                        </a:rPr>
                        <a:t>                 396,970 </a:t>
                      </a:r>
                    </a:p>
                  </a:txBody>
                  <a:tcPr marL="0" marR="0" marT="0" marB="0" anchor="b">
                    <a:lnL>
                      <a:noFill/>
                    </a:lnL>
                    <a:lnR>
                      <a:noFill/>
                    </a:lnR>
                    <a:lnT>
                      <a:noFill/>
                    </a:lnT>
                    <a:lnB>
                      <a:noFill/>
                    </a:lnB>
                  </a:tcPr>
                </a:tc>
                <a:tc>
                  <a:txBody>
                    <a:bodyPr/>
                    <a:lstStyle/>
                    <a:p>
                      <a:pPr algn="ctr" fontAlgn="b"/>
                      <a:r>
                        <a:rPr lang="en-CA" sz="800" b="0" i="0" u="none" strike="noStrike">
                          <a:solidFill>
                            <a:srgbClr val="000000"/>
                          </a:solidFill>
                          <a:effectLst/>
                          <a:latin typeface="Calibri" panose="020F0502020204030204" pitchFamily="34" charset="0"/>
                        </a:rPr>
                        <a:t>              1,528,530 </a:t>
                      </a:r>
                    </a:p>
                  </a:txBody>
                  <a:tcPr marL="0" marR="0" marT="0" marB="0" anchor="b">
                    <a:lnL>
                      <a:noFill/>
                    </a:lnL>
                    <a:lnR>
                      <a:noFill/>
                    </a:lnR>
                    <a:lnT>
                      <a:noFill/>
                    </a:lnT>
                    <a:lnB>
                      <a:noFill/>
                    </a:lnB>
                    <a:solidFill>
                      <a:srgbClr val="D9D9D9"/>
                    </a:solidFill>
                  </a:tcPr>
                </a:tc>
                <a:tc>
                  <a:txBody>
                    <a:bodyPr/>
                    <a:lstStyle/>
                    <a:p>
                      <a:pPr algn="l" fontAlgn="b"/>
                      <a:r>
                        <a:rPr lang="en-CA" sz="800" b="0" i="0" u="none" strike="noStrike">
                          <a:solidFill>
                            <a:srgbClr val="000000"/>
                          </a:solidFill>
                          <a:effectLst/>
                          <a:latin typeface="Calibri" panose="020F0502020204030204" pitchFamily="34" charset="0"/>
                        </a:rPr>
                        <a:t>             571,632 </a:t>
                      </a:r>
                    </a:p>
                  </a:txBody>
                  <a:tcPr marL="0" marR="0" marT="0" marB="0" anchor="b">
                    <a:lnL>
                      <a:noFill/>
                    </a:lnL>
                    <a:lnR>
                      <a:noFill/>
                    </a:lnR>
                    <a:lnT>
                      <a:noFill/>
                    </a:lnT>
                    <a:lnB>
                      <a:noFill/>
                    </a:lnB>
                  </a:tcPr>
                </a:tc>
                <a:tc>
                  <a:txBody>
                    <a:bodyPr/>
                    <a:lstStyle/>
                    <a:p>
                      <a:pPr algn="l" fontAlgn="b"/>
                      <a:r>
                        <a:rPr lang="en-CA" sz="800" b="0" i="0" u="none" strike="noStrike">
                          <a:solidFill>
                            <a:srgbClr val="000000"/>
                          </a:solidFill>
                          <a:effectLst/>
                          <a:latin typeface="Calibri" panose="020F0502020204030204" pitchFamily="34" charset="0"/>
                        </a:rPr>
                        <a:t>       645,065 </a:t>
                      </a:r>
                    </a:p>
                  </a:txBody>
                  <a:tcPr marL="0" marR="0" marT="0" marB="0" anchor="b">
                    <a:lnL>
                      <a:noFill/>
                    </a:lnL>
                    <a:lnR>
                      <a:noFill/>
                    </a:lnR>
                    <a:lnT>
                      <a:noFill/>
                    </a:lnT>
                    <a:lnB>
                      <a:noFill/>
                    </a:lnB>
                  </a:tcPr>
                </a:tc>
                <a:tc>
                  <a:txBody>
                    <a:bodyPr/>
                    <a:lstStyle/>
                    <a:p>
                      <a:pPr algn="l" fontAlgn="b"/>
                      <a:r>
                        <a:rPr lang="en-CA" sz="800" b="0" i="0" u="none" strike="noStrike">
                          <a:solidFill>
                            <a:srgbClr val="000000"/>
                          </a:solidFill>
                          <a:effectLst/>
                          <a:latin typeface="Calibri" panose="020F0502020204030204" pitchFamily="34" charset="0"/>
                        </a:rPr>
                        <a:t>       581,100 </a:t>
                      </a:r>
                    </a:p>
                  </a:txBody>
                  <a:tcPr marL="0" marR="0" marT="0" marB="0" anchor="b">
                    <a:lnL>
                      <a:noFill/>
                    </a:lnL>
                    <a:lnR>
                      <a:noFill/>
                    </a:lnR>
                    <a:lnT>
                      <a:noFill/>
                    </a:lnT>
                    <a:lnB>
                      <a:noFill/>
                    </a:lnB>
                  </a:tcPr>
                </a:tc>
                <a:tc>
                  <a:txBody>
                    <a:bodyPr/>
                    <a:lstStyle/>
                    <a:p>
                      <a:pPr algn="l" fontAlgn="b"/>
                      <a:r>
                        <a:rPr lang="en-CA" sz="800" b="0" i="0" u="none" strike="noStrike">
                          <a:solidFill>
                            <a:srgbClr val="000000"/>
                          </a:solidFill>
                          <a:effectLst/>
                          <a:latin typeface="Calibri" panose="020F0502020204030204" pitchFamily="34" charset="0"/>
                        </a:rPr>
                        <a:t>        514,731 </a:t>
                      </a:r>
                    </a:p>
                  </a:txBody>
                  <a:tcPr marL="0" marR="0" marT="0" marB="0" anchor="b">
                    <a:lnL>
                      <a:noFill/>
                    </a:lnL>
                    <a:lnR>
                      <a:noFill/>
                    </a:lnR>
                    <a:lnT>
                      <a:noFill/>
                    </a:lnT>
                    <a:lnB>
                      <a:noFill/>
                    </a:lnB>
                  </a:tcPr>
                </a:tc>
                <a:tc>
                  <a:txBody>
                    <a:bodyPr/>
                    <a:lstStyle/>
                    <a:p>
                      <a:pPr algn="ctr" fontAlgn="b"/>
                      <a:r>
                        <a:rPr lang="en-CA" sz="800" b="0" i="0" u="none" strike="noStrike">
                          <a:solidFill>
                            <a:srgbClr val="000000"/>
                          </a:solidFill>
                          <a:effectLst/>
                          <a:latin typeface="Calibri" panose="020F0502020204030204" pitchFamily="34" charset="0"/>
                        </a:rPr>
                        <a:t>      2,312,529 </a:t>
                      </a:r>
                    </a:p>
                  </a:txBody>
                  <a:tcPr marL="0" marR="0" marT="0" marB="0" anchor="b">
                    <a:lnL>
                      <a:noFill/>
                    </a:lnL>
                    <a:lnR>
                      <a:noFill/>
                    </a:lnR>
                    <a:lnT>
                      <a:noFill/>
                    </a:lnT>
                    <a:lnB>
                      <a:noFill/>
                    </a:lnB>
                    <a:solidFill>
                      <a:srgbClr val="D9D9D9"/>
                    </a:solidFill>
                  </a:tcPr>
                </a:tc>
                <a:tc>
                  <a:txBody>
                    <a:bodyPr/>
                    <a:lstStyle/>
                    <a:p>
                      <a:pPr algn="l" fontAlgn="b"/>
                      <a:r>
                        <a:rPr lang="en-CA" sz="800" b="0" i="0" u="none" strike="noStrike">
                          <a:solidFill>
                            <a:srgbClr val="000000"/>
                          </a:solidFill>
                          <a:effectLst/>
                          <a:latin typeface="Calibri" panose="020F0502020204030204" pitchFamily="34" charset="0"/>
                        </a:rPr>
                        <a:t>         624,802 </a:t>
                      </a:r>
                    </a:p>
                  </a:txBody>
                  <a:tcPr marL="0" marR="0" marT="0" marB="0" anchor="b">
                    <a:lnL>
                      <a:noFill/>
                    </a:lnL>
                    <a:lnR>
                      <a:noFill/>
                    </a:lnR>
                    <a:lnT>
                      <a:noFill/>
                    </a:lnT>
                    <a:lnB>
                      <a:noFill/>
                    </a:lnB>
                  </a:tcPr>
                </a:tc>
                <a:tc>
                  <a:txBody>
                    <a:bodyPr/>
                    <a:lstStyle/>
                    <a:p>
                      <a:pPr algn="l" fontAlgn="b"/>
                      <a:r>
                        <a:rPr lang="en-CA" sz="800" b="0" i="0" u="none" strike="noStrike">
                          <a:solidFill>
                            <a:srgbClr val="000000"/>
                          </a:solidFill>
                          <a:effectLst/>
                          <a:latin typeface="Calibri" panose="020F0502020204030204" pitchFamily="34" charset="0"/>
                        </a:rPr>
                        <a:t>       698,619 </a:t>
                      </a:r>
                    </a:p>
                  </a:txBody>
                  <a:tcPr marL="0" marR="0" marT="0" marB="0" anchor="b">
                    <a:lnL>
                      <a:noFill/>
                    </a:lnL>
                    <a:lnR>
                      <a:noFill/>
                    </a:lnR>
                    <a:lnT>
                      <a:noFill/>
                    </a:lnT>
                    <a:lnB>
                      <a:noFill/>
                    </a:lnB>
                  </a:tcPr>
                </a:tc>
                <a:tc>
                  <a:txBody>
                    <a:bodyPr/>
                    <a:lstStyle/>
                    <a:p>
                      <a:pPr algn="l" fontAlgn="b"/>
                      <a:r>
                        <a:rPr lang="en-CA" sz="800" b="0" i="0" u="none" strike="noStrike">
                          <a:solidFill>
                            <a:srgbClr val="000000"/>
                          </a:solidFill>
                          <a:effectLst/>
                          <a:latin typeface="Calibri" panose="020F0502020204030204" pitchFamily="34" charset="0"/>
                        </a:rPr>
                        <a:t>       639,389 </a:t>
                      </a:r>
                    </a:p>
                  </a:txBody>
                  <a:tcPr marL="0" marR="0" marT="0" marB="0" anchor="b">
                    <a:lnL>
                      <a:noFill/>
                    </a:lnL>
                    <a:lnR>
                      <a:noFill/>
                    </a:lnR>
                    <a:lnT>
                      <a:noFill/>
                    </a:lnT>
                    <a:lnB>
                      <a:noFill/>
                    </a:lnB>
                  </a:tcPr>
                </a:tc>
                <a:tc>
                  <a:txBody>
                    <a:bodyPr/>
                    <a:lstStyle/>
                    <a:p>
                      <a:pPr algn="l" fontAlgn="b"/>
                      <a:r>
                        <a:rPr lang="en-CA" sz="800" b="0" i="0" u="none" strike="noStrike">
                          <a:solidFill>
                            <a:srgbClr val="000000"/>
                          </a:solidFill>
                          <a:effectLst/>
                          <a:latin typeface="Calibri" panose="020F0502020204030204" pitchFamily="34" charset="0"/>
                        </a:rPr>
                        <a:t>       596,938 </a:t>
                      </a:r>
                    </a:p>
                  </a:txBody>
                  <a:tcPr marL="0" marR="0" marT="0" marB="0" anchor="b">
                    <a:lnL>
                      <a:noFill/>
                    </a:lnL>
                    <a:lnR>
                      <a:noFill/>
                    </a:lnR>
                    <a:lnT>
                      <a:noFill/>
                    </a:lnT>
                    <a:lnB>
                      <a:noFill/>
                    </a:lnB>
                  </a:tcPr>
                </a:tc>
                <a:tc>
                  <a:txBody>
                    <a:bodyPr/>
                    <a:lstStyle/>
                    <a:p>
                      <a:pPr algn="ctr" fontAlgn="b"/>
                      <a:r>
                        <a:rPr lang="en-CA" sz="800" b="0" i="0" u="none" strike="noStrike">
                          <a:solidFill>
                            <a:srgbClr val="000000"/>
                          </a:solidFill>
                          <a:effectLst/>
                          <a:latin typeface="Calibri" panose="020F0502020204030204" pitchFamily="34" charset="0"/>
                        </a:rPr>
                        <a:t>      2,559,748 </a:t>
                      </a:r>
                    </a:p>
                  </a:txBody>
                  <a:tcPr marL="0" marR="0" marT="0" marB="0" anchor="b">
                    <a:lnL>
                      <a:noFill/>
                    </a:lnL>
                    <a:lnR>
                      <a:noFill/>
                    </a:lnR>
                    <a:lnT>
                      <a:noFill/>
                    </a:lnT>
                    <a:lnB>
                      <a:noFill/>
                    </a:lnB>
                    <a:solidFill>
                      <a:srgbClr val="D9D9D9"/>
                    </a:solidFill>
                  </a:tcPr>
                </a:tc>
                <a:extLst>
                  <a:ext uri="{0D108BD9-81ED-4DB2-BD59-A6C34878D82A}">
                    <a16:rowId xmlns:a16="http://schemas.microsoft.com/office/drawing/2014/main" val="2618944796"/>
                  </a:ext>
                </a:extLst>
              </a:tr>
              <a:tr h="142935">
                <a:tc>
                  <a:txBody>
                    <a:bodyPr/>
                    <a:lstStyle/>
                    <a:p>
                      <a:pPr algn="l" fontAlgn="b"/>
                      <a:r>
                        <a:rPr lang="en-US" sz="800" b="0" i="1" u="none" strike="noStrike">
                          <a:solidFill>
                            <a:srgbClr val="000000"/>
                          </a:solidFill>
                          <a:effectLst/>
                          <a:latin typeface="Calibri" panose="020F0502020204030204" pitchFamily="34" charset="0"/>
                        </a:rPr>
                        <a:t>net of grants and SRED</a:t>
                      </a:r>
                    </a:p>
                  </a:txBody>
                  <a:tcPr marL="69000" marR="0" marT="0" marB="0" anchor="b">
                    <a:lnL>
                      <a:noFill/>
                    </a:lnL>
                    <a:lnR>
                      <a:noFill/>
                    </a:lnR>
                    <a:lnT>
                      <a:noFill/>
                    </a:lnT>
                    <a:lnB>
                      <a:noFill/>
                    </a:lnB>
                  </a:tcPr>
                </a:tc>
                <a:tc>
                  <a:txBody>
                    <a:bodyPr/>
                    <a:lstStyle/>
                    <a:p>
                      <a:pPr algn="l" fontAlgn="b"/>
                      <a:endParaRPr lang="en-CA" sz="8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CA" sz="8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CA" sz="8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CA" sz="8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r>
                        <a:rPr lang="en-CA" sz="8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D9D9D9"/>
                    </a:solidFill>
                  </a:tcPr>
                </a:tc>
                <a:tc>
                  <a:txBody>
                    <a:bodyPr/>
                    <a:lstStyle/>
                    <a:p>
                      <a:pPr algn="l" fontAlgn="b"/>
                      <a:endParaRPr lang="en-CA" sz="8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CA" sz="8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CA" sz="8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CA" sz="8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r>
                        <a:rPr lang="en-CA" sz="8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D9D9D9"/>
                    </a:solidFill>
                  </a:tcPr>
                </a:tc>
                <a:tc>
                  <a:txBody>
                    <a:bodyPr/>
                    <a:lstStyle/>
                    <a:p>
                      <a:pPr algn="l" fontAlgn="b"/>
                      <a:endParaRPr lang="en-CA" sz="8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CA" sz="8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CA" sz="8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CA" sz="8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r>
                        <a:rPr lang="en-CA" sz="8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D9D9D9"/>
                    </a:solidFill>
                  </a:tcPr>
                </a:tc>
                <a:extLst>
                  <a:ext uri="{0D108BD9-81ED-4DB2-BD59-A6C34878D82A}">
                    <a16:rowId xmlns:a16="http://schemas.microsoft.com/office/drawing/2014/main" val="3169088040"/>
                  </a:ext>
                </a:extLst>
              </a:tr>
              <a:tr h="142935">
                <a:tc>
                  <a:txBody>
                    <a:bodyPr/>
                    <a:lstStyle/>
                    <a:p>
                      <a:pPr algn="l" fontAlgn="b"/>
                      <a:r>
                        <a:rPr lang="en-CA" sz="800" b="0" i="0" u="none" strike="noStrike">
                          <a:solidFill>
                            <a:srgbClr val="000000"/>
                          </a:solidFill>
                          <a:effectLst/>
                          <a:latin typeface="Calibri" panose="020F0502020204030204" pitchFamily="34" charset="0"/>
                        </a:rPr>
                        <a:t>Income taxes</a:t>
                      </a:r>
                    </a:p>
                  </a:txBody>
                  <a:tcPr marL="0" marR="0" marT="0" marB="0" anchor="b">
                    <a:lnL>
                      <a:noFill/>
                    </a:lnL>
                    <a:lnR>
                      <a:noFill/>
                    </a:lnR>
                    <a:lnT>
                      <a:noFill/>
                    </a:lnT>
                    <a:lnB>
                      <a:noFill/>
                    </a:lnB>
                  </a:tcPr>
                </a:tc>
                <a:tc>
                  <a:txBody>
                    <a:bodyPr/>
                    <a:lstStyle/>
                    <a:p>
                      <a:pPr algn="l" fontAlgn="b"/>
                      <a:r>
                        <a:rPr lang="en-CA" sz="800" b="0" i="0" u="none" strike="noStrike">
                          <a:solidFill>
                            <a:srgbClr val="000000"/>
                          </a:solidFill>
                          <a:effectLst/>
                          <a:latin typeface="Calibri" panose="020F0502020204030204" pitchFamily="34" charset="0"/>
                        </a:rPr>
                        <a:t>          13,504 </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CA" sz="800" b="0" i="0" u="none" strike="noStrike">
                          <a:solidFill>
                            <a:srgbClr val="000000"/>
                          </a:solidFill>
                          <a:effectLst/>
                          <a:latin typeface="Calibri" panose="020F0502020204030204" pitchFamily="34" charset="0"/>
                        </a:rPr>
                        <a:t>-           26,024 </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CA" sz="800" b="0" i="0" u="none" strike="noStrike">
                          <a:solidFill>
                            <a:srgbClr val="000000"/>
                          </a:solidFill>
                          <a:effectLst/>
                          <a:latin typeface="Calibri" panose="020F0502020204030204" pitchFamily="34" charset="0"/>
                        </a:rPr>
                        <a:t>-            4,001 </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CA" sz="800" b="0" i="0" u="none" strike="noStrike">
                          <a:solidFill>
                            <a:srgbClr val="000000"/>
                          </a:solidFill>
                          <a:effectLst/>
                          <a:latin typeface="Calibri" panose="020F0502020204030204" pitchFamily="34" charset="0"/>
                        </a:rPr>
                        <a:t>                   58,127 </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CA" sz="800" b="0" i="0" u="none" strike="noStrike">
                          <a:solidFill>
                            <a:srgbClr val="000000"/>
                          </a:solidFill>
                          <a:effectLst/>
                          <a:latin typeface="Calibri" panose="020F0502020204030204" pitchFamily="34" charset="0"/>
                        </a:rPr>
                        <a:t>                   41,606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CA" sz="800" b="0" i="0" u="none" strike="noStrike">
                          <a:solidFill>
                            <a:srgbClr val="000000"/>
                          </a:solidFill>
                          <a:effectLst/>
                          <a:latin typeface="Calibri" panose="020F0502020204030204" pitchFamily="34" charset="0"/>
                        </a:rPr>
                        <a:t>                 4,259 </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CA" sz="800" b="0" i="0" u="none" strike="noStrike">
                          <a:solidFill>
                            <a:srgbClr val="000000"/>
                          </a:solidFill>
                          <a:effectLst/>
                          <a:latin typeface="Calibri" panose="020F0502020204030204" pitchFamily="34" charset="0"/>
                        </a:rPr>
                        <a:t>-        71,777 </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CA" sz="800" b="0" i="0" u="none" strike="noStrike">
                          <a:solidFill>
                            <a:srgbClr val="000000"/>
                          </a:solidFill>
                          <a:effectLst/>
                          <a:latin typeface="Calibri" panose="020F0502020204030204" pitchFamily="34" charset="0"/>
                        </a:rPr>
                        <a:t>         45,621 </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CA" sz="800" b="0" i="0" u="none" strike="noStrike">
                          <a:solidFill>
                            <a:srgbClr val="000000"/>
                          </a:solidFill>
                          <a:effectLst/>
                          <a:latin typeface="Calibri" panose="020F0502020204030204" pitchFamily="34" charset="0"/>
                        </a:rPr>
                        <a:t>        179,654 </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CA" sz="800" b="0" i="0" u="none" strike="noStrike">
                          <a:solidFill>
                            <a:srgbClr val="000000"/>
                          </a:solidFill>
                          <a:effectLst/>
                          <a:latin typeface="Calibri" panose="020F0502020204030204" pitchFamily="34" charset="0"/>
                        </a:rPr>
                        <a:t>         157,757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CA" sz="800" b="0" i="0" u="none" strike="noStrike">
                          <a:solidFill>
                            <a:srgbClr val="000000"/>
                          </a:solidFill>
                          <a:effectLst/>
                          <a:latin typeface="Calibri" panose="020F0502020204030204" pitchFamily="34" charset="0"/>
                        </a:rPr>
                        <a:t>            33,930 </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CA" sz="800" b="0" i="0" u="none" strike="noStrike">
                          <a:solidFill>
                            <a:srgbClr val="000000"/>
                          </a:solidFill>
                          <a:effectLst/>
                          <a:latin typeface="Calibri" panose="020F0502020204030204" pitchFamily="34" charset="0"/>
                        </a:rPr>
                        <a:t>         61,053 </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CA" sz="800" b="0" i="0" u="none" strike="noStrike">
                          <a:solidFill>
                            <a:srgbClr val="000000"/>
                          </a:solidFill>
                          <a:effectLst/>
                          <a:latin typeface="Calibri" panose="020F0502020204030204" pitchFamily="34" charset="0"/>
                        </a:rPr>
                        <a:t>       105,113 </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CA" sz="800" b="0" i="0" u="none" strike="noStrike">
                          <a:solidFill>
                            <a:srgbClr val="000000"/>
                          </a:solidFill>
                          <a:effectLst/>
                          <a:latin typeface="Calibri" panose="020F0502020204030204" pitchFamily="34" charset="0"/>
                        </a:rPr>
                        <a:t>       195,858 </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CA" sz="800" b="0" i="0" u="none" strike="noStrike">
                          <a:solidFill>
                            <a:srgbClr val="000000"/>
                          </a:solidFill>
                          <a:effectLst/>
                          <a:latin typeface="Calibri" panose="020F0502020204030204" pitchFamily="34" charset="0"/>
                        </a:rPr>
                        <a:t>         395,954 </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992213324"/>
                  </a:ext>
                </a:extLst>
              </a:tr>
              <a:tr h="147864">
                <a:tc>
                  <a:txBody>
                    <a:bodyPr/>
                    <a:lstStyle/>
                    <a:p>
                      <a:pPr algn="l" fontAlgn="b"/>
                      <a:r>
                        <a:rPr lang="en-CA" sz="800" b="1" i="0" u="none" strike="noStrike">
                          <a:solidFill>
                            <a:srgbClr val="000000"/>
                          </a:solidFill>
                          <a:effectLst/>
                          <a:latin typeface="Calibri" panose="020F0502020204030204" pitchFamily="34" charset="0"/>
                        </a:rPr>
                        <a:t>Net profit</a:t>
                      </a:r>
                    </a:p>
                  </a:txBody>
                  <a:tcPr marL="0" marR="0" marT="0" marB="0" anchor="b">
                    <a:lnL>
                      <a:noFill/>
                    </a:lnL>
                    <a:lnR>
                      <a:noFill/>
                    </a:lnR>
                    <a:lnT>
                      <a:noFill/>
                    </a:lnT>
                    <a:lnB>
                      <a:noFill/>
                    </a:lnB>
                  </a:tcPr>
                </a:tc>
                <a:tc>
                  <a:txBody>
                    <a:bodyPr/>
                    <a:lstStyle/>
                    <a:p>
                      <a:pPr algn="l" fontAlgn="b"/>
                      <a:r>
                        <a:rPr lang="en-CA" sz="800" b="1" i="0" u="none" strike="noStrike">
                          <a:solidFill>
                            <a:srgbClr val="000000"/>
                          </a:solidFill>
                          <a:effectLst/>
                          <a:latin typeface="Calibri" panose="020F0502020204030204" pitchFamily="34" charset="0"/>
                        </a:rPr>
                        <a:t>-        63,127 </a:t>
                      </a:r>
                    </a:p>
                  </a:txBody>
                  <a:tcPr marL="0" marR="0" marT="0"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r>
                        <a:rPr lang="en-CA" sz="800" b="1" i="0" u="none" strike="noStrike">
                          <a:solidFill>
                            <a:srgbClr val="000000"/>
                          </a:solidFill>
                          <a:effectLst/>
                          <a:latin typeface="Calibri" panose="020F0502020204030204" pitchFamily="34" charset="0"/>
                        </a:rPr>
                        <a:t>-        172,391 </a:t>
                      </a:r>
                    </a:p>
                  </a:txBody>
                  <a:tcPr marL="0" marR="0" marT="0"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r>
                        <a:rPr lang="en-CA" sz="800" b="1" i="0" u="none" strike="noStrike">
                          <a:solidFill>
                            <a:srgbClr val="000000"/>
                          </a:solidFill>
                          <a:effectLst/>
                          <a:latin typeface="Calibri" panose="020F0502020204030204" pitchFamily="34" charset="0"/>
                        </a:rPr>
                        <a:t>-         61,906 </a:t>
                      </a:r>
                    </a:p>
                  </a:txBody>
                  <a:tcPr marL="0" marR="0" marT="0"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r>
                        <a:rPr lang="en-CA" sz="800" b="1" i="0" u="none" strike="noStrike">
                          <a:solidFill>
                            <a:srgbClr val="000000"/>
                          </a:solidFill>
                          <a:effectLst/>
                          <a:latin typeface="Calibri" panose="020F0502020204030204" pitchFamily="34" charset="0"/>
                        </a:rPr>
                        <a:t>                 213,888 </a:t>
                      </a:r>
                    </a:p>
                  </a:txBody>
                  <a:tcPr marL="0" marR="0" marT="0"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r>
                        <a:rPr lang="en-CA" sz="800" b="1" i="0" u="none" strike="noStrike">
                          <a:solidFill>
                            <a:srgbClr val="000000"/>
                          </a:solidFill>
                          <a:effectLst/>
                          <a:latin typeface="Calibri" panose="020F0502020204030204" pitchFamily="34" charset="0"/>
                        </a:rPr>
                        <a:t>-                  83,535 </a:t>
                      </a:r>
                    </a:p>
                  </a:txBody>
                  <a:tcPr marL="0" marR="0" marT="0"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9D9D9"/>
                    </a:solidFill>
                  </a:tcPr>
                </a:tc>
                <a:tc>
                  <a:txBody>
                    <a:bodyPr/>
                    <a:lstStyle/>
                    <a:p>
                      <a:pPr algn="l" fontAlgn="b"/>
                      <a:r>
                        <a:rPr lang="en-CA" sz="800" b="1" i="0" u="none" strike="noStrike">
                          <a:solidFill>
                            <a:srgbClr val="000000"/>
                          </a:solidFill>
                          <a:effectLst/>
                          <a:latin typeface="Calibri" panose="020F0502020204030204" pitchFamily="34" charset="0"/>
                        </a:rPr>
                        <a:t>-           144,757 </a:t>
                      </a:r>
                    </a:p>
                  </a:txBody>
                  <a:tcPr marL="0" marR="0" marT="0"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r>
                        <a:rPr lang="en-CA" sz="800" b="1" i="0" u="none" strike="noStrike">
                          <a:solidFill>
                            <a:srgbClr val="000000"/>
                          </a:solidFill>
                          <a:effectLst/>
                          <a:latin typeface="Calibri" panose="020F0502020204030204" pitchFamily="34" charset="0"/>
                        </a:rPr>
                        <a:t>-      367,975 </a:t>
                      </a:r>
                    </a:p>
                  </a:txBody>
                  <a:tcPr marL="0" marR="0" marT="0"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r>
                        <a:rPr lang="en-CA" sz="800" b="1" i="0" u="none" strike="noStrike">
                          <a:solidFill>
                            <a:srgbClr val="000000"/>
                          </a:solidFill>
                          <a:effectLst/>
                          <a:latin typeface="Calibri" panose="020F0502020204030204" pitchFamily="34" charset="0"/>
                        </a:rPr>
                        <a:t>       231,658 </a:t>
                      </a:r>
                    </a:p>
                  </a:txBody>
                  <a:tcPr marL="0" marR="0" marT="0"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r>
                        <a:rPr lang="en-CA" sz="800" b="1" i="0" u="none" strike="noStrike">
                          <a:solidFill>
                            <a:srgbClr val="000000"/>
                          </a:solidFill>
                          <a:effectLst/>
                          <a:latin typeface="Calibri" panose="020F0502020204030204" pitchFamily="34" charset="0"/>
                        </a:rPr>
                        <a:t>       660,454 </a:t>
                      </a:r>
                    </a:p>
                  </a:txBody>
                  <a:tcPr marL="0" marR="0" marT="0"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r>
                        <a:rPr lang="en-CA" sz="800" b="1" i="0" u="none" strike="noStrike">
                          <a:solidFill>
                            <a:srgbClr val="000000"/>
                          </a:solidFill>
                          <a:effectLst/>
                          <a:latin typeface="Calibri" panose="020F0502020204030204" pitchFamily="34" charset="0"/>
                        </a:rPr>
                        <a:t>         379,379 </a:t>
                      </a:r>
                    </a:p>
                  </a:txBody>
                  <a:tcPr marL="0" marR="0" marT="0"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9D9D9"/>
                    </a:solidFill>
                  </a:tcPr>
                </a:tc>
                <a:tc>
                  <a:txBody>
                    <a:bodyPr/>
                    <a:lstStyle/>
                    <a:p>
                      <a:pPr algn="l" fontAlgn="b"/>
                      <a:r>
                        <a:rPr lang="en-CA" sz="800" b="1" i="0" u="none" strike="noStrike">
                          <a:solidFill>
                            <a:srgbClr val="000000"/>
                          </a:solidFill>
                          <a:effectLst/>
                          <a:latin typeface="Calibri" panose="020F0502020204030204" pitchFamily="34" charset="0"/>
                        </a:rPr>
                        <a:t>         185,092 </a:t>
                      </a:r>
                    </a:p>
                  </a:txBody>
                  <a:tcPr marL="0" marR="0" marT="0"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r>
                        <a:rPr lang="en-CA" sz="800" b="1" i="0" u="none" strike="noStrike">
                          <a:solidFill>
                            <a:srgbClr val="000000"/>
                          </a:solidFill>
                          <a:effectLst/>
                          <a:latin typeface="Calibri" panose="020F0502020204030204" pitchFamily="34" charset="0"/>
                        </a:rPr>
                        <a:t>       252,416 </a:t>
                      </a:r>
                    </a:p>
                  </a:txBody>
                  <a:tcPr marL="0" marR="0" marT="0"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r>
                        <a:rPr lang="en-CA" sz="800" b="1" i="0" u="none" strike="noStrike">
                          <a:solidFill>
                            <a:srgbClr val="000000"/>
                          </a:solidFill>
                          <a:effectLst/>
                          <a:latin typeface="Calibri" panose="020F0502020204030204" pitchFamily="34" charset="0"/>
                        </a:rPr>
                        <a:t>       512,885 </a:t>
                      </a:r>
                    </a:p>
                  </a:txBody>
                  <a:tcPr marL="0" marR="0" marT="0"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r>
                        <a:rPr lang="en-CA" sz="800" b="1" i="0" u="none" strike="noStrike">
                          <a:solidFill>
                            <a:srgbClr val="000000"/>
                          </a:solidFill>
                          <a:effectLst/>
                          <a:latin typeface="Calibri" panose="020F0502020204030204" pitchFamily="34" charset="0"/>
                        </a:rPr>
                        <a:t>       792,336 </a:t>
                      </a:r>
                    </a:p>
                  </a:txBody>
                  <a:tcPr marL="0" marR="0" marT="0"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r>
                        <a:rPr lang="en-CA" sz="800" b="1" i="0" u="none" strike="noStrike">
                          <a:solidFill>
                            <a:srgbClr val="000000"/>
                          </a:solidFill>
                          <a:effectLst/>
                          <a:latin typeface="Calibri" panose="020F0502020204030204" pitchFamily="34" charset="0"/>
                        </a:rPr>
                        <a:t>     1,742,729 </a:t>
                      </a:r>
                    </a:p>
                  </a:txBody>
                  <a:tcPr marL="0" marR="0" marT="0"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797392286"/>
                  </a:ext>
                </a:extLst>
              </a:tr>
              <a:tr h="130635">
                <a:tc>
                  <a:txBody>
                    <a:bodyPr/>
                    <a:lstStyle/>
                    <a:p>
                      <a:pPr algn="l" fontAlgn="b"/>
                      <a:endParaRPr lang="en-CA" sz="8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CA" sz="800" b="1" i="0" u="none" strike="noStrike">
                        <a:solidFill>
                          <a:srgbClr val="000000"/>
                        </a:solidFill>
                        <a:effectLst/>
                        <a:latin typeface="Calibri" panose="020F0502020204030204" pitchFamily="34" charset="0"/>
                      </a:endParaRPr>
                    </a:p>
                  </a:txBody>
                  <a:tcPr marL="0" marR="0" marT="0"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endParaRPr lang="en-CA" sz="800" b="1" i="0" u="none" strike="noStrike">
                        <a:solidFill>
                          <a:srgbClr val="000000"/>
                        </a:solidFill>
                        <a:effectLst/>
                        <a:latin typeface="Calibri" panose="020F0502020204030204" pitchFamily="34" charset="0"/>
                      </a:endParaRPr>
                    </a:p>
                  </a:txBody>
                  <a:tcPr marL="0" marR="0" marT="0"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endParaRPr lang="en-CA" sz="800" b="1" i="0" u="none" strike="noStrike">
                        <a:solidFill>
                          <a:srgbClr val="000000"/>
                        </a:solidFill>
                        <a:effectLst/>
                        <a:latin typeface="Calibri" panose="020F0502020204030204" pitchFamily="34" charset="0"/>
                      </a:endParaRPr>
                    </a:p>
                  </a:txBody>
                  <a:tcPr marL="0" marR="0" marT="0"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endParaRPr lang="en-CA" sz="800" b="1" i="0" u="none" strike="noStrike">
                        <a:solidFill>
                          <a:srgbClr val="000000"/>
                        </a:solidFill>
                        <a:effectLst/>
                        <a:latin typeface="Calibri" panose="020F0502020204030204" pitchFamily="34" charset="0"/>
                      </a:endParaRPr>
                    </a:p>
                  </a:txBody>
                  <a:tcPr marL="0" marR="0" marT="0"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r>
                        <a:rPr lang="en-CA" sz="800" b="1" i="0" u="none" strike="noStrike">
                          <a:solidFill>
                            <a:srgbClr val="000000"/>
                          </a:solidFill>
                          <a:effectLst/>
                          <a:latin typeface="Calibri" panose="020F0502020204030204" pitchFamily="34" charset="0"/>
                        </a:rPr>
                        <a:t> </a:t>
                      </a:r>
                    </a:p>
                  </a:txBody>
                  <a:tcPr marL="0" marR="0" marT="0" marB="0" anchor="b">
                    <a:lnL>
                      <a:noFill/>
                    </a:lnL>
                    <a:lnR>
                      <a:noFill/>
                    </a:lnR>
                    <a:lnT w="25400" cap="flat" cmpd="dbl" algn="ctr">
                      <a:solidFill>
                        <a:srgbClr val="000000"/>
                      </a:solidFill>
                      <a:prstDash val="solid"/>
                      <a:round/>
                      <a:headEnd type="none" w="med" len="med"/>
                      <a:tailEnd type="none" w="med" len="med"/>
                    </a:lnT>
                    <a:lnB>
                      <a:noFill/>
                    </a:lnB>
                    <a:solidFill>
                      <a:srgbClr val="D9D9D9"/>
                    </a:solidFill>
                  </a:tcPr>
                </a:tc>
                <a:tc>
                  <a:txBody>
                    <a:bodyPr/>
                    <a:lstStyle/>
                    <a:p>
                      <a:pPr algn="l" fontAlgn="b"/>
                      <a:endParaRPr lang="en-CA" sz="800" b="1" i="0" u="none" strike="noStrike">
                        <a:solidFill>
                          <a:srgbClr val="000000"/>
                        </a:solidFill>
                        <a:effectLst/>
                        <a:latin typeface="Calibri" panose="020F0502020204030204" pitchFamily="34" charset="0"/>
                      </a:endParaRPr>
                    </a:p>
                  </a:txBody>
                  <a:tcPr marL="0" marR="0" marT="0"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endParaRPr lang="en-CA" sz="800" b="1" i="0" u="none" strike="noStrike">
                        <a:solidFill>
                          <a:srgbClr val="000000"/>
                        </a:solidFill>
                        <a:effectLst/>
                        <a:latin typeface="Calibri" panose="020F0502020204030204" pitchFamily="34" charset="0"/>
                      </a:endParaRPr>
                    </a:p>
                  </a:txBody>
                  <a:tcPr marL="0" marR="0" marT="0"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endParaRPr lang="en-CA" sz="800" b="1" i="0" u="none" strike="noStrike">
                        <a:solidFill>
                          <a:srgbClr val="000000"/>
                        </a:solidFill>
                        <a:effectLst/>
                        <a:latin typeface="Calibri" panose="020F0502020204030204" pitchFamily="34" charset="0"/>
                      </a:endParaRPr>
                    </a:p>
                  </a:txBody>
                  <a:tcPr marL="0" marR="0" marT="0"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endParaRPr lang="en-CA" sz="800" b="1" i="0" u="none" strike="noStrike">
                        <a:solidFill>
                          <a:srgbClr val="000000"/>
                        </a:solidFill>
                        <a:effectLst/>
                        <a:latin typeface="Calibri" panose="020F0502020204030204" pitchFamily="34" charset="0"/>
                      </a:endParaRPr>
                    </a:p>
                  </a:txBody>
                  <a:tcPr marL="0" marR="0" marT="0"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r>
                        <a:rPr lang="en-CA" sz="800" b="1" i="0" u="none" strike="noStrike">
                          <a:solidFill>
                            <a:srgbClr val="000000"/>
                          </a:solidFill>
                          <a:effectLst/>
                          <a:latin typeface="Calibri" panose="020F0502020204030204" pitchFamily="34" charset="0"/>
                        </a:rPr>
                        <a:t> </a:t>
                      </a:r>
                    </a:p>
                  </a:txBody>
                  <a:tcPr marL="0" marR="0" marT="0" marB="0" anchor="b">
                    <a:lnL>
                      <a:noFill/>
                    </a:lnL>
                    <a:lnR>
                      <a:noFill/>
                    </a:lnR>
                    <a:lnT w="25400" cap="flat" cmpd="dbl" algn="ctr">
                      <a:solidFill>
                        <a:srgbClr val="000000"/>
                      </a:solidFill>
                      <a:prstDash val="solid"/>
                      <a:round/>
                      <a:headEnd type="none" w="med" len="med"/>
                      <a:tailEnd type="none" w="med" len="med"/>
                    </a:lnT>
                    <a:lnB>
                      <a:noFill/>
                    </a:lnB>
                    <a:solidFill>
                      <a:srgbClr val="D9D9D9"/>
                    </a:solidFill>
                  </a:tcPr>
                </a:tc>
                <a:tc>
                  <a:txBody>
                    <a:bodyPr/>
                    <a:lstStyle/>
                    <a:p>
                      <a:pPr algn="l" fontAlgn="b"/>
                      <a:endParaRPr lang="en-CA" sz="800" b="1" i="0" u="none" strike="noStrike">
                        <a:solidFill>
                          <a:srgbClr val="000000"/>
                        </a:solidFill>
                        <a:effectLst/>
                        <a:latin typeface="Calibri" panose="020F0502020204030204" pitchFamily="34" charset="0"/>
                      </a:endParaRPr>
                    </a:p>
                  </a:txBody>
                  <a:tcPr marL="0" marR="0" marT="0"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endParaRPr lang="en-CA" sz="800" b="1" i="0" u="none" strike="noStrike">
                        <a:solidFill>
                          <a:srgbClr val="000000"/>
                        </a:solidFill>
                        <a:effectLst/>
                        <a:latin typeface="Calibri" panose="020F0502020204030204" pitchFamily="34" charset="0"/>
                      </a:endParaRPr>
                    </a:p>
                  </a:txBody>
                  <a:tcPr marL="0" marR="0" marT="0"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endParaRPr lang="en-CA" sz="800" b="1" i="0" u="none" strike="noStrike">
                        <a:solidFill>
                          <a:srgbClr val="000000"/>
                        </a:solidFill>
                        <a:effectLst/>
                        <a:latin typeface="Calibri" panose="020F0502020204030204" pitchFamily="34" charset="0"/>
                      </a:endParaRPr>
                    </a:p>
                  </a:txBody>
                  <a:tcPr marL="0" marR="0" marT="0"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endParaRPr lang="en-CA" sz="800" b="1" i="0" u="none" strike="noStrike">
                        <a:solidFill>
                          <a:srgbClr val="000000"/>
                        </a:solidFill>
                        <a:effectLst/>
                        <a:latin typeface="Calibri" panose="020F0502020204030204" pitchFamily="34" charset="0"/>
                      </a:endParaRPr>
                    </a:p>
                  </a:txBody>
                  <a:tcPr marL="0" marR="0" marT="0"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r>
                        <a:rPr lang="en-CA" sz="800" b="1" i="0" u="none" strike="noStrike">
                          <a:solidFill>
                            <a:srgbClr val="000000"/>
                          </a:solidFill>
                          <a:effectLst/>
                          <a:latin typeface="Calibri" panose="020F0502020204030204" pitchFamily="34" charset="0"/>
                        </a:rPr>
                        <a:t> </a:t>
                      </a:r>
                    </a:p>
                  </a:txBody>
                  <a:tcPr marL="0" marR="0" marT="0" marB="0" anchor="b">
                    <a:lnL>
                      <a:noFill/>
                    </a:lnL>
                    <a:lnR>
                      <a:noFill/>
                    </a:lnR>
                    <a:lnT w="25400" cap="flat" cmpd="dbl"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836097299"/>
                  </a:ext>
                </a:extLst>
              </a:tr>
              <a:tr h="142935">
                <a:tc>
                  <a:txBody>
                    <a:bodyPr/>
                    <a:lstStyle/>
                    <a:p>
                      <a:pPr algn="l" fontAlgn="b"/>
                      <a:r>
                        <a:rPr lang="en-CA" sz="800" b="1" i="1" u="none" strike="noStrike">
                          <a:solidFill>
                            <a:srgbClr val="000000"/>
                          </a:solidFill>
                          <a:effectLst/>
                          <a:latin typeface="Calibri" panose="020F0502020204030204" pitchFamily="34" charset="0"/>
                        </a:rPr>
                        <a:t>EBITDA</a:t>
                      </a:r>
                    </a:p>
                  </a:txBody>
                  <a:tcPr marL="0" marR="0" marT="0" marB="0" anchor="b">
                    <a:lnL>
                      <a:noFill/>
                    </a:lnL>
                    <a:lnR>
                      <a:noFill/>
                    </a:lnR>
                    <a:lnT>
                      <a:noFill/>
                    </a:lnT>
                    <a:lnB>
                      <a:noFill/>
                    </a:lnB>
                    <a:solidFill>
                      <a:srgbClr val="D9D9D9"/>
                    </a:solidFill>
                  </a:tcPr>
                </a:tc>
                <a:tc>
                  <a:txBody>
                    <a:bodyPr/>
                    <a:lstStyle/>
                    <a:p>
                      <a:pPr algn="l" fontAlgn="b"/>
                      <a:r>
                        <a:rPr lang="en-CA" sz="800" b="1" i="1" u="none" strike="noStrike">
                          <a:solidFill>
                            <a:srgbClr val="000000"/>
                          </a:solidFill>
                          <a:effectLst/>
                          <a:latin typeface="Calibri" panose="020F0502020204030204" pitchFamily="34" charset="0"/>
                        </a:rPr>
                        <a:t>-       44,369 </a:t>
                      </a:r>
                    </a:p>
                  </a:txBody>
                  <a:tcPr marL="0" marR="0" marT="0" marB="0" anchor="b">
                    <a:lnL>
                      <a:noFill/>
                    </a:lnL>
                    <a:lnR>
                      <a:noFill/>
                    </a:lnR>
                    <a:lnT>
                      <a:noFill/>
                    </a:lnT>
                    <a:lnB>
                      <a:noFill/>
                    </a:lnB>
                    <a:solidFill>
                      <a:srgbClr val="D9D9D9"/>
                    </a:solidFill>
                  </a:tcPr>
                </a:tc>
                <a:tc>
                  <a:txBody>
                    <a:bodyPr/>
                    <a:lstStyle/>
                    <a:p>
                      <a:pPr algn="l" fontAlgn="b"/>
                      <a:r>
                        <a:rPr lang="en-CA" sz="800" b="1" i="1" u="none" strike="noStrike">
                          <a:solidFill>
                            <a:srgbClr val="000000"/>
                          </a:solidFill>
                          <a:effectLst/>
                          <a:latin typeface="Calibri" panose="020F0502020204030204" pitchFamily="34" charset="0"/>
                        </a:rPr>
                        <a:t>-       193,161 </a:t>
                      </a:r>
                    </a:p>
                  </a:txBody>
                  <a:tcPr marL="0" marR="0" marT="0" marB="0" anchor="b">
                    <a:lnL>
                      <a:noFill/>
                    </a:lnL>
                    <a:lnR>
                      <a:noFill/>
                    </a:lnR>
                    <a:lnT>
                      <a:noFill/>
                    </a:lnT>
                    <a:lnB>
                      <a:noFill/>
                    </a:lnB>
                    <a:solidFill>
                      <a:srgbClr val="D9D9D9"/>
                    </a:solidFill>
                  </a:tcPr>
                </a:tc>
                <a:tc>
                  <a:txBody>
                    <a:bodyPr/>
                    <a:lstStyle/>
                    <a:p>
                      <a:pPr algn="l" fontAlgn="b"/>
                      <a:r>
                        <a:rPr lang="en-CA" sz="800" b="1" i="1" u="none" strike="noStrike">
                          <a:solidFill>
                            <a:srgbClr val="000000"/>
                          </a:solidFill>
                          <a:effectLst/>
                          <a:latin typeface="Calibri" panose="020F0502020204030204" pitchFamily="34" charset="0"/>
                        </a:rPr>
                        <a:t>-         36,286 </a:t>
                      </a:r>
                    </a:p>
                  </a:txBody>
                  <a:tcPr marL="0" marR="0" marT="0" marB="0" anchor="b">
                    <a:lnL>
                      <a:noFill/>
                    </a:lnL>
                    <a:lnR>
                      <a:noFill/>
                    </a:lnR>
                    <a:lnT>
                      <a:noFill/>
                    </a:lnT>
                    <a:lnB>
                      <a:noFill/>
                    </a:lnB>
                    <a:solidFill>
                      <a:srgbClr val="D9D9D9"/>
                    </a:solidFill>
                  </a:tcPr>
                </a:tc>
                <a:tc>
                  <a:txBody>
                    <a:bodyPr/>
                    <a:lstStyle/>
                    <a:p>
                      <a:pPr algn="l" fontAlgn="b"/>
                      <a:r>
                        <a:rPr lang="en-CA" sz="800" b="1" i="1" u="none" strike="noStrike">
                          <a:solidFill>
                            <a:srgbClr val="000000"/>
                          </a:solidFill>
                          <a:effectLst/>
                          <a:latin typeface="Calibri" panose="020F0502020204030204" pitchFamily="34" charset="0"/>
                        </a:rPr>
                        <a:t>                301,636 </a:t>
                      </a:r>
                    </a:p>
                  </a:txBody>
                  <a:tcPr marL="0" marR="0" marT="0" marB="0" anchor="b">
                    <a:lnL>
                      <a:noFill/>
                    </a:lnL>
                    <a:lnR>
                      <a:noFill/>
                    </a:lnR>
                    <a:lnT>
                      <a:noFill/>
                    </a:lnT>
                    <a:lnB>
                      <a:noFill/>
                    </a:lnB>
                    <a:solidFill>
                      <a:srgbClr val="D9D9D9"/>
                    </a:solidFill>
                  </a:tcPr>
                </a:tc>
                <a:tc>
                  <a:txBody>
                    <a:bodyPr/>
                    <a:lstStyle/>
                    <a:p>
                      <a:pPr algn="l" fontAlgn="b"/>
                      <a:r>
                        <a:rPr lang="en-CA" sz="800" b="1" i="1" u="none" strike="noStrike">
                          <a:solidFill>
                            <a:srgbClr val="000000"/>
                          </a:solidFill>
                          <a:effectLst/>
                          <a:latin typeface="Calibri" panose="020F0502020204030204" pitchFamily="34" charset="0"/>
                        </a:rPr>
                        <a:t>                  27,821 </a:t>
                      </a:r>
                    </a:p>
                  </a:txBody>
                  <a:tcPr marL="0" marR="0" marT="0" marB="0" anchor="b">
                    <a:lnL>
                      <a:noFill/>
                    </a:lnL>
                    <a:lnR>
                      <a:noFill/>
                    </a:lnR>
                    <a:lnT>
                      <a:noFill/>
                    </a:lnT>
                    <a:lnB>
                      <a:noFill/>
                    </a:lnB>
                    <a:solidFill>
                      <a:srgbClr val="D9D9D9"/>
                    </a:solidFill>
                  </a:tcPr>
                </a:tc>
                <a:tc>
                  <a:txBody>
                    <a:bodyPr/>
                    <a:lstStyle/>
                    <a:p>
                      <a:pPr algn="l" fontAlgn="b"/>
                      <a:r>
                        <a:rPr lang="en-CA" sz="800" b="1" i="1" u="none" strike="noStrike">
                          <a:solidFill>
                            <a:srgbClr val="000000"/>
                          </a:solidFill>
                          <a:effectLst/>
                          <a:latin typeface="Calibri" panose="020F0502020204030204" pitchFamily="34" charset="0"/>
                        </a:rPr>
                        <a:t>-          112,037 </a:t>
                      </a:r>
                    </a:p>
                  </a:txBody>
                  <a:tcPr marL="0" marR="0" marT="0" marB="0" anchor="b">
                    <a:lnL>
                      <a:noFill/>
                    </a:lnL>
                    <a:lnR>
                      <a:noFill/>
                    </a:lnR>
                    <a:lnT>
                      <a:noFill/>
                    </a:lnT>
                    <a:lnB>
                      <a:noFill/>
                    </a:lnB>
                    <a:solidFill>
                      <a:srgbClr val="D9D9D9"/>
                    </a:solidFill>
                  </a:tcPr>
                </a:tc>
                <a:tc>
                  <a:txBody>
                    <a:bodyPr/>
                    <a:lstStyle/>
                    <a:p>
                      <a:pPr algn="l" fontAlgn="b"/>
                      <a:r>
                        <a:rPr lang="en-CA" sz="800" b="1" i="1" u="none" strike="noStrike">
                          <a:solidFill>
                            <a:srgbClr val="000000"/>
                          </a:solidFill>
                          <a:effectLst/>
                          <a:latin typeface="Calibri" panose="020F0502020204030204" pitchFamily="34" charset="0"/>
                        </a:rPr>
                        <a:t>-     411,291 </a:t>
                      </a:r>
                    </a:p>
                  </a:txBody>
                  <a:tcPr marL="0" marR="0" marT="0" marB="0" anchor="b">
                    <a:lnL>
                      <a:noFill/>
                    </a:lnL>
                    <a:lnR>
                      <a:noFill/>
                    </a:lnR>
                    <a:lnT>
                      <a:noFill/>
                    </a:lnT>
                    <a:lnB>
                      <a:noFill/>
                    </a:lnB>
                    <a:solidFill>
                      <a:srgbClr val="D9D9D9"/>
                    </a:solidFill>
                  </a:tcPr>
                </a:tc>
                <a:tc>
                  <a:txBody>
                    <a:bodyPr/>
                    <a:lstStyle/>
                    <a:p>
                      <a:pPr algn="l" fontAlgn="b"/>
                      <a:r>
                        <a:rPr lang="en-CA" sz="800" b="1" i="1" u="none" strike="noStrike">
                          <a:solidFill>
                            <a:srgbClr val="000000"/>
                          </a:solidFill>
                          <a:effectLst/>
                          <a:latin typeface="Calibri" panose="020F0502020204030204" pitchFamily="34" charset="0"/>
                        </a:rPr>
                        <a:t>      305,741 </a:t>
                      </a:r>
                    </a:p>
                  </a:txBody>
                  <a:tcPr marL="0" marR="0" marT="0" marB="0" anchor="b">
                    <a:lnL>
                      <a:noFill/>
                    </a:lnL>
                    <a:lnR>
                      <a:noFill/>
                    </a:lnR>
                    <a:lnT>
                      <a:noFill/>
                    </a:lnT>
                    <a:lnB>
                      <a:noFill/>
                    </a:lnB>
                    <a:solidFill>
                      <a:srgbClr val="D9D9D9"/>
                    </a:solidFill>
                  </a:tcPr>
                </a:tc>
                <a:tc>
                  <a:txBody>
                    <a:bodyPr/>
                    <a:lstStyle/>
                    <a:p>
                      <a:pPr algn="l" fontAlgn="b"/>
                      <a:r>
                        <a:rPr lang="en-CA" sz="800" b="1" i="1" u="none" strike="noStrike">
                          <a:solidFill>
                            <a:srgbClr val="000000"/>
                          </a:solidFill>
                          <a:effectLst/>
                          <a:latin typeface="Calibri" panose="020F0502020204030204" pitchFamily="34" charset="0"/>
                        </a:rPr>
                        <a:t>       868,569 </a:t>
                      </a:r>
                    </a:p>
                  </a:txBody>
                  <a:tcPr marL="0" marR="0" marT="0" marB="0" anchor="b">
                    <a:lnL>
                      <a:noFill/>
                    </a:lnL>
                    <a:lnR>
                      <a:noFill/>
                    </a:lnR>
                    <a:lnT>
                      <a:noFill/>
                    </a:lnT>
                    <a:lnB>
                      <a:noFill/>
                    </a:lnB>
                    <a:solidFill>
                      <a:srgbClr val="D9D9D9"/>
                    </a:solidFill>
                  </a:tcPr>
                </a:tc>
                <a:tc>
                  <a:txBody>
                    <a:bodyPr/>
                    <a:lstStyle/>
                    <a:p>
                      <a:pPr algn="l" fontAlgn="b"/>
                      <a:r>
                        <a:rPr lang="en-CA" sz="800" b="1" i="1" u="none" strike="noStrike">
                          <a:solidFill>
                            <a:srgbClr val="000000"/>
                          </a:solidFill>
                          <a:effectLst/>
                          <a:latin typeface="Calibri" panose="020F0502020204030204" pitchFamily="34" charset="0"/>
                        </a:rPr>
                        <a:t>        650,982 </a:t>
                      </a:r>
                    </a:p>
                  </a:txBody>
                  <a:tcPr marL="0" marR="0" marT="0" marB="0" anchor="b">
                    <a:lnL>
                      <a:noFill/>
                    </a:lnL>
                    <a:lnR>
                      <a:noFill/>
                    </a:lnR>
                    <a:lnT>
                      <a:noFill/>
                    </a:lnT>
                    <a:lnB>
                      <a:noFill/>
                    </a:lnB>
                    <a:solidFill>
                      <a:srgbClr val="D9D9D9"/>
                    </a:solidFill>
                  </a:tcPr>
                </a:tc>
                <a:tc>
                  <a:txBody>
                    <a:bodyPr/>
                    <a:lstStyle/>
                    <a:p>
                      <a:pPr algn="l" fontAlgn="b"/>
                      <a:r>
                        <a:rPr lang="en-CA" sz="800" b="1" i="1" u="none" strike="noStrike">
                          <a:solidFill>
                            <a:srgbClr val="000000"/>
                          </a:solidFill>
                          <a:effectLst/>
                          <a:latin typeface="Calibri" panose="020F0502020204030204" pitchFamily="34" charset="0"/>
                        </a:rPr>
                        <a:t>        241,488 </a:t>
                      </a:r>
                    </a:p>
                  </a:txBody>
                  <a:tcPr marL="0" marR="0" marT="0" marB="0" anchor="b">
                    <a:lnL>
                      <a:noFill/>
                    </a:lnL>
                    <a:lnR>
                      <a:noFill/>
                    </a:lnR>
                    <a:lnT>
                      <a:noFill/>
                    </a:lnT>
                    <a:lnB>
                      <a:noFill/>
                    </a:lnB>
                    <a:solidFill>
                      <a:srgbClr val="D9D9D9"/>
                    </a:solidFill>
                  </a:tcPr>
                </a:tc>
                <a:tc>
                  <a:txBody>
                    <a:bodyPr/>
                    <a:lstStyle/>
                    <a:p>
                      <a:pPr algn="l" fontAlgn="b"/>
                      <a:r>
                        <a:rPr lang="en-CA" sz="800" b="1" i="1" u="none" strike="noStrike">
                          <a:solidFill>
                            <a:srgbClr val="000000"/>
                          </a:solidFill>
                          <a:effectLst/>
                          <a:latin typeface="Calibri" panose="020F0502020204030204" pitchFamily="34" charset="0"/>
                        </a:rPr>
                        <a:t>      335,935 </a:t>
                      </a:r>
                    </a:p>
                  </a:txBody>
                  <a:tcPr marL="0" marR="0" marT="0" marB="0" anchor="b">
                    <a:lnL>
                      <a:noFill/>
                    </a:lnL>
                    <a:lnR>
                      <a:noFill/>
                    </a:lnR>
                    <a:lnT>
                      <a:noFill/>
                    </a:lnT>
                    <a:lnB>
                      <a:noFill/>
                    </a:lnB>
                    <a:solidFill>
                      <a:srgbClr val="D9D9D9"/>
                    </a:solidFill>
                  </a:tcPr>
                </a:tc>
                <a:tc>
                  <a:txBody>
                    <a:bodyPr/>
                    <a:lstStyle/>
                    <a:p>
                      <a:pPr algn="l" fontAlgn="b"/>
                      <a:r>
                        <a:rPr lang="en-CA" sz="800" b="1" i="1" u="none" strike="noStrike">
                          <a:solidFill>
                            <a:srgbClr val="000000"/>
                          </a:solidFill>
                          <a:effectLst/>
                          <a:latin typeface="Calibri" panose="020F0502020204030204" pitchFamily="34" charset="0"/>
                        </a:rPr>
                        <a:t>      640,464 </a:t>
                      </a:r>
                    </a:p>
                  </a:txBody>
                  <a:tcPr marL="0" marR="0" marT="0" marB="0" anchor="b">
                    <a:lnL>
                      <a:noFill/>
                    </a:lnL>
                    <a:lnR>
                      <a:noFill/>
                    </a:lnR>
                    <a:lnT>
                      <a:noFill/>
                    </a:lnT>
                    <a:lnB>
                      <a:noFill/>
                    </a:lnB>
                    <a:solidFill>
                      <a:srgbClr val="D9D9D9"/>
                    </a:solidFill>
                  </a:tcPr>
                </a:tc>
                <a:tc>
                  <a:txBody>
                    <a:bodyPr/>
                    <a:lstStyle/>
                    <a:p>
                      <a:pPr algn="l" fontAlgn="b"/>
                      <a:r>
                        <a:rPr lang="en-CA" sz="800" b="1" i="1" u="none" strike="noStrike">
                          <a:solidFill>
                            <a:srgbClr val="000000"/>
                          </a:solidFill>
                          <a:effectLst/>
                          <a:latin typeface="Calibri" panose="020F0502020204030204" pitchFamily="34" charset="0"/>
                        </a:rPr>
                        <a:t>   1,010,661 </a:t>
                      </a:r>
                    </a:p>
                  </a:txBody>
                  <a:tcPr marL="0" marR="0" marT="0" marB="0" anchor="b">
                    <a:lnL>
                      <a:noFill/>
                    </a:lnL>
                    <a:lnR>
                      <a:noFill/>
                    </a:lnR>
                    <a:lnT>
                      <a:noFill/>
                    </a:lnT>
                    <a:lnB>
                      <a:noFill/>
                    </a:lnB>
                    <a:solidFill>
                      <a:srgbClr val="D9D9D9"/>
                    </a:solidFill>
                  </a:tcPr>
                </a:tc>
                <a:tc>
                  <a:txBody>
                    <a:bodyPr/>
                    <a:lstStyle/>
                    <a:p>
                      <a:pPr algn="l" fontAlgn="b"/>
                      <a:r>
                        <a:rPr lang="en-CA" sz="800" b="1" i="1" u="none" strike="noStrike" dirty="0">
                          <a:solidFill>
                            <a:srgbClr val="000000"/>
                          </a:solidFill>
                          <a:effectLst/>
                          <a:latin typeface="Calibri" panose="020F0502020204030204" pitchFamily="34" charset="0"/>
                        </a:rPr>
                        <a:t>    2,228,548 </a:t>
                      </a:r>
                    </a:p>
                  </a:txBody>
                  <a:tcPr marL="0" marR="0" marT="0" marB="0" anchor="b">
                    <a:lnL>
                      <a:noFill/>
                    </a:lnL>
                    <a:lnR>
                      <a:noFill/>
                    </a:lnR>
                    <a:lnT>
                      <a:noFill/>
                    </a:lnT>
                    <a:lnB>
                      <a:noFill/>
                    </a:lnB>
                    <a:solidFill>
                      <a:srgbClr val="D9D9D9"/>
                    </a:solidFill>
                  </a:tcPr>
                </a:tc>
                <a:extLst>
                  <a:ext uri="{0D108BD9-81ED-4DB2-BD59-A6C34878D82A}">
                    <a16:rowId xmlns:a16="http://schemas.microsoft.com/office/drawing/2014/main" val="1177722721"/>
                  </a:ext>
                </a:extLst>
              </a:tr>
            </a:tbl>
          </a:graphicData>
        </a:graphic>
      </p:graphicFrame>
      <p:graphicFrame>
        <p:nvGraphicFramePr>
          <p:cNvPr id="16" name="Chart 15">
            <a:extLst>
              <a:ext uri="{FF2B5EF4-FFF2-40B4-BE49-F238E27FC236}">
                <a16:creationId xmlns:a16="http://schemas.microsoft.com/office/drawing/2014/main" id="{4B0DE167-77F4-4FAD-A917-5DC0D360BA4E}"/>
              </a:ext>
            </a:extLst>
          </p:cNvPr>
          <p:cNvGraphicFramePr>
            <a:graphicFrameLocks/>
          </p:cNvGraphicFramePr>
          <p:nvPr>
            <p:extLst>
              <p:ext uri="{D42A27DB-BD31-4B8C-83A1-F6EECF244321}">
                <p14:modId xmlns:p14="http://schemas.microsoft.com/office/powerpoint/2010/main" val="3439198306"/>
              </p:ext>
            </p:extLst>
          </p:nvPr>
        </p:nvGraphicFramePr>
        <p:xfrm>
          <a:off x="3588028" y="1541604"/>
          <a:ext cx="8098873" cy="264404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84336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2A0160D-D305-4645-8DBB-EF44B13C7818}"/>
              </a:ext>
            </a:extLst>
          </p:cNvPr>
          <p:cNvSpPr/>
          <p:nvPr/>
        </p:nvSpPr>
        <p:spPr>
          <a:xfrm>
            <a:off x="9805851" y="1830974"/>
            <a:ext cx="2179928" cy="2114009"/>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DIH would require $1.5M to $2.0 M CAD in subordinated debt financing to accelerate the growth of its current portfolio companies </a:t>
            </a:r>
          </a:p>
          <a:p>
            <a:pPr algn="ctr"/>
            <a:r>
              <a:rPr lang="en-US" sz="1600" dirty="0">
                <a:solidFill>
                  <a:schemeClr val="tx1"/>
                </a:solidFill>
              </a:rPr>
              <a:t>and acquire new potential ones. </a:t>
            </a:r>
            <a:endParaRPr lang="en-CA" sz="1600" dirty="0">
              <a:solidFill>
                <a:schemeClr val="tx1"/>
              </a:solidFill>
            </a:endParaRPr>
          </a:p>
        </p:txBody>
      </p:sp>
      <p:sp>
        <p:nvSpPr>
          <p:cNvPr id="7" name="Google Shape;24;p4">
            <a:extLst>
              <a:ext uri="{FF2B5EF4-FFF2-40B4-BE49-F238E27FC236}">
                <a16:creationId xmlns:a16="http://schemas.microsoft.com/office/drawing/2014/main" id="{8F36BF17-3F87-4BD4-9140-1296CFF5A27A}"/>
              </a:ext>
            </a:extLst>
          </p:cNvPr>
          <p:cNvSpPr txBox="1"/>
          <p:nvPr/>
        </p:nvSpPr>
        <p:spPr>
          <a:xfrm>
            <a:off x="10061435" y="6403891"/>
            <a:ext cx="1494833" cy="328030"/>
          </a:xfrm>
          <a:prstGeom prst="rect">
            <a:avLst/>
          </a:prstGeom>
          <a:noFill/>
          <a:ln>
            <a:noFill/>
          </a:ln>
        </p:spPr>
        <p:txBody>
          <a:bodyPr spcFirstLastPara="1" wrap="square" lIns="91425" tIns="45700" rIns="91425" bIns="45700" anchor="t" anchorCtr="0">
            <a:noAutofit/>
          </a:bodyPr>
          <a:lstStyle/>
          <a:p>
            <a:r>
              <a:rPr lang="en-US" sz="1200" dirty="0">
                <a:sym typeface="Roboto"/>
              </a:rPr>
              <a:t>Strictly Confidential</a:t>
            </a:r>
          </a:p>
        </p:txBody>
      </p:sp>
      <p:sp>
        <p:nvSpPr>
          <p:cNvPr id="9" name="TextBox 8">
            <a:extLst>
              <a:ext uri="{FF2B5EF4-FFF2-40B4-BE49-F238E27FC236}">
                <a16:creationId xmlns:a16="http://schemas.microsoft.com/office/drawing/2014/main" id="{2AC46165-B810-4DF2-B1CF-F69FE839B9C8}"/>
              </a:ext>
            </a:extLst>
          </p:cNvPr>
          <p:cNvSpPr txBox="1"/>
          <p:nvPr/>
        </p:nvSpPr>
        <p:spPr>
          <a:xfrm>
            <a:off x="3494945" y="396644"/>
            <a:ext cx="4913525" cy="523220"/>
          </a:xfrm>
          <a:prstGeom prst="rect">
            <a:avLst/>
          </a:prstGeom>
          <a:noFill/>
        </p:spPr>
        <p:txBody>
          <a:bodyPr wrap="none" rtlCol="0">
            <a:spAutoFit/>
          </a:bodyPr>
          <a:lstStyle/>
          <a:p>
            <a:pPr algn="ctr"/>
            <a:r>
              <a:rPr lang="en-ID" sz="2800" dirty="0">
                <a:latin typeface="+mj-lt"/>
              </a:rPr>
              <a:t>Cash Flow and Financing Needs</a:t>
            </a:r>
          </a:p>
        </p:txBody>
      </p:sp>
      <p:sp>
        <p:nvSpPr>
          <p:cNvPr id="10" name="TextBox 9">
            <a:extLst>
              <a:ext uri="{FF2B5EF4-FFF2-40B4-BE49-F238E27FC236}">
                <a16:creationId xmlns:a16="http://schemas.microsoft.com/office/drawing/2014/main" id="{412387A3-C9EB-45F5-9860-98B73FC2E458}"/>
              </a:ext>
            </a:extLst>
          </p:cNvPr>
          <p:cNvSpPr txBox="1"/>
          <p:nvPr/>
        </p:nvSpPr>
        <p:spPr>
          <a:xfrm>
            <a:off x="2859075" y="808103"/>
            <a:ext cx="6093336" cy="307777"/>
          </a:xfrm>
          <a:prstGeom prst="rect">
            <a:avLst/>
          </a:prstGeom>
          <a:noFill/>
        </p:spPr>
        <p:txBody>
          <a:bodyPr wrap="none" rtlCol="0">
            <a:spAutoFit/>
          </a:bodyPr>
          <a:lstStyle/>
          <a:p>
            <a:pPr algn="ctr"/>
            <a:r>
              <a:rPr lang="en-US" sz="1400" b="1" dirty="0"/>
              <a:t>Financial projections by quarter for the years ending December 31, 2022 and 2024</a:t>
            </a:r>
          </a:p>
        </p:txBody>
      </p:sp>
      <p:grpSp>
        <p:nvGrpSpPr>
          <p:cNvPr id="17" name="Group 16">
            <a:extLst>
              <a:ext uri="{FF2B5EF4-FFF2-40B4-BE49-F238E27FC236}">
                <a16:creationId xmlns:a16="http://schemas.microsoft.com/office/drawing/2014/main" id="{19CBB8B3-D8C9-4245-8041-94C30BDF7A74}"/>
              </a:ext>
            </a:extLst>
          </p:cNvPr>
          <p:cNvGrpSpPr/>
          <p:nvPr/>
        </p:nvGrpSpPr>
        <p:grpSpPr>
          <a:xfrm>
            <a:off x="5718872" y="1115880"/>
            <a:ext cx="609111" cy="91929"/>
            <a:chOff x="8921264" y="5631744"/>
            <a:chExt cx="870714" cy="131411"/>
          </a:xfrm>
        </p:grpSpPr>
        <p:sp>
          <p:nvSpPr>
            <p:cNvPr id="18" name="Oval 17">
              <a:extLst>
                <a:ext uri="{FF2B5EF4-FFF2-40B4-BE49-F238E27FC236}">
                  <a16:creationId xmlns:a16="http://schemas.microsoft.com/office/drawing/2014/main" id="{39F3B866-57BF-4E66-B2DD-ED7B081EB518}"/>
                </a:ext>
              </a:extLst>
            </p:cNvPr>
            <p:cNvSpPr/>
            <p:nvPr/>
          </p:nvSpPr>
          <p:spPr>
            <a:xfrm>
              <a:off x="8921264" y="5631744"/>
              <a:ext cx="131411" cy="131411"/>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9" name="Oval 18">
              <a:extLst>
                <a:ext uri="{FF2B5EF4-FFF2-40B4-BE49-F238E27FC236}">
                  <a16:creationId xmlns:a16="http://schemas.microsoft.com/office/drawing/2014/main" id="{F1B772B8-0A0C-4130-B303-8D2FAEE19B4C}"/>
                </a:ext>
              </a:extLst>
            </p:cNvPr>
            <p:cNvSpPr/>
            <p:nvPr/>
          </p:nvSpPr>
          <p:spPr>
            <a:xfrm>
              <a:off x="9106090" y="5631744"/>
              <a:ext cx="131411" cy="131411"/>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 name="Oval 19">
              <a:extLst>
                <a:ext uri="{FF2B5EF4-FFF2-40B4-BE49-F238E27FC236}">
                  <a16:creationId xmlns:a16="http://schemas.microsoft.com/office/drawing/2014/main" id="{73488379-665F-489E-B382-AA12B480B710}"/>
                </a:ext>
              </a:extLst>
            </p:cNvPr>
            <p:cNvSpPr/>
            <p:nvPr/>
          </p:nvSpPr>
          <p:spPr>
            <a:xfrm>
              <a:off x="9290916" y="5631744"/>
              <a:ext cx="131411" cy="13141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Oval 20">
              <a:extLst>
                <a:ext uri="{FF2B5EF4-FFF2-40B4-BE49-F238E27FC236}">
                  <a16:creationId xmlns:a16="http://schemas.microsoft.com/office/drawing/2014/main" id="{B412EEC6-2A5F-4FF1-ABF5-B5425BF40D91}"/>
                </a:ext>
              </a:extLst>
            </p:cNvPr>
            <p:cNvSpPr/>
            <p:nvPr/>
          </p:nvSpPr>
          <p:spPr>
            <a:xfrm>
              <a:off x="9475741" y="5631744"/>
              <a:ext cx="131411" cy="131411"/>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2" name="Oval 21">
              <a:extLst>
                <a:ext uri="{FF2B5EF4-FFF2-40B4-BE49-F238E27FC236}">
                  <a16:creationId xmlns:a16="http://schemas.microsoft.com/office/drawing/2014/main" id="{48DDF6D0-4670-4AF0-8573-2944085B1E5B}"/>
                </a:ext>
              </a:extLst>
            </p:cNvPr>
            <p:cNvSpPr/>
            <p:nvPr/>
          </p:nvSpPr>
          <p:spPr>
            <a:xfrm>
              <a:off x="9660567" y="5631744"/>
              <a:ext cx="131411" cy="131411"/>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3" name="Rectangle 12">
            <a:extLst>
              <a:ext uri="{FF2B5EF4-FFF2-40B4-BE49-F238E27FC236}">
                <a16:creationId xmlns:a16="http://schemas.microsoft.com/office/drawing/2014/main" id="{E808CE4C-C840-41E0-947E-3F826BD189D1}"/>
              </a:ext>
            </a:extLst>
          </p:cNvPr>
          <p:cNvSpPr/>
          <p:nvPr/>
        </p:nvSpPr>
        <p:spPr>
          <a:xfrm>
            <a:off x="122769" y="5200232"/>
            <a:ext cx="11657876" cy="921572"/>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Financing Modalities :</a:t>
            </a:r>
          </a:p>
          <a:p>
            <a:pPr marL="285750" indent="-285750" algn="ctr">
              <a:buFont typeface="Arial" panose="020B0604020202020204" pitchFamily="34" charset="0"/>
              <a:buChar char="•"/>
            </a:pPr>
            <a:r>
              <a:rPr lang="en-US" dirty="0">
                <a:solidFill>
                  <a:schemeClr val="tx1"/>
                </a:solidFill>
              </a:rPr>
              <a:t>Continuous interest payment 48 months at market rate, capital discharge for the first 12 months</a:t>
            </a:r>
          </a:p>
          <a:p>
            <a:pPr marL="285750" indent="-285750" algn="ctr">
              <a:buFont typeface="Arial" panose="020B0604020202020204" pitchFamily="34" charset="0"/>
              <a:buChar char="•"/>
            </a:pPr>
            <a:r>
              <a:rPr lang="en-US" dirty="0">
                <a:solidFill>
                  <a:schemeClr val="tx1"/>
                </a:solidFill>
              </a:rPr>
              <a:t>Principal repayment months 13 to 48</a:t>
            </a:r>
            <a:endParaRPr lang="en-CA" dirty="0">
              <a:solidFill>
                <a:schemeClr val="tx1"/>
              </a:solidFill>
            </a:endParaRPr>
          </a:p>
        </p:txBody>
      </p:sp>
      <p:graphicFrame>
        <p:nvGraphicFramePr>
          <p:cNvPr id="12" name="Object 11">
            <a:extLst>
              <a:ext uri="{FF2B5EF4-FFF2-40B4-BE49-F238E27FC236}">
                <a16:creationId xmlns:a16="http://schemas.microsoft.com/office/drawing/2014/main" id="{5CF40674-73D5-F3FA-F908-AD015A1BCE98}"/>
              </a:ext>
            </a:extLst>
          </p:cNvPr>
          <p:cNvGraphicFramePr>
            <a:graphicFrameLocks noChangeAspect="1"/>
          </p:cNvGraphicFramePr>
          <p:nvPr>
            <p:extLst>
              <p:ext uri="{D42A27DB-BD31-4B8C-83A1-F6EECF244321}">
                <p14:modId xmlns:p14="http://schemas.microsoft.com/office/powerpoint/2010/main" val="1448770307"/>
              </p:ext>
            </p:extLst>
          </p:nvPr>
        </p:nvGraphicFramePr>
        <p:xfrm>
          <a:off x="122769" y="1588463"/>
          <a:ext cx="9622823" cy="3294689"/>
        </p:xfrm>
        <a:graphic>
          <a:graphicData uri="http://schemas.openxmlformats.org/presentationml/2006/ole">
            <mc:AlternateContent xmlns:mc="http://schemas.openxmlformats.org/markup-compatibility/2006">
              <mc:Choice xmlns:v="urn:schemas-microsoft-com:vml" Requires="v">
                <p:oleObj name="Worksheet" r:id="rId2" imgW="15544997" imgH="5321491" progId="Excel.Sheet.12">
                  <p:embed/>
                </p:oleObj>
              </mc:Choice>
              <mc:Fallback>
                <p:oleObj name="Worksheet" r:id="rId2" imgW="15544997" imgH="5321491" progId="Excel.Sheet.12">
                  <p:embed/>
                  <p:pic>
                    <p:nvPicPr>
                      <p:cNvPr id="12" name="Object 11">
                        <a:extLst>
                          <a:ext uri="{FF2B5EF4-FFF2-40B4-BE49-F238E27FC236}">
                            <a16:creationId xmlns:a16="http://schemas.microsoft.com/office/drawing/2014/main" id="{5CF40674-73D5-F3FA-F908-AD015A1BCE98}"/>
                          </a:ext>
                        </a:extLst>
                      </p:cNvPr>
                      <p:cNvPicPr/>
                      <p:nvPr/>
                    </p:nvPicPr>
                    <p:blipFill>
                      <a:blip r:embed="rId3"/>
                      <a:stretch>
                        <a:fillRect/>
                      </a:stretch>
                    </p:blipFill>
                    <p:spPr>
                      <a:xfrm>
                        <a:off x="122769" y="1588463"/>
                        <a:ext cx="9622823" cy="3294689"/>
                      </a:xfrm>
                      <a:prstGeom prst="rect">
                        <a:avLst/>
                      </a:prstGeom>
                    </p:spPr>
                  </p:pic>
                </p:oleObj>
              </mc:Fallback>
            </mc:AlternateContent>
          </a:graphicData>
        </a:graphic>
      </p:graphicFrame>
    </p:spTree>
    <p:extLst>
      <p:ext uri="{BB962C8B-B14F-4D97-AF65-F5344CB8AC3E}">
        <p14:creationId xmlns:p14="http://schemas.microsoft.com/office/powerpoint/2010/main" val="17982459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 name="TextBox 823"/>
          <p:cNvSpPr txBox="1"/>
          <p:nvPr/>
        </p:nvSpPr>
        <p:spPr>
          <a:xfrm>
            <a:off x="5274319" y="587093"/>
            <a:ext cx="1643399" cy="523220"/>
          </a:xfrm>
          <a:prstGeom prst="rect">
            <a:avLst/>
          </a:prstGeom>
          <a:noFill/>
        </p:spPr>
        <p:txBody>
          <a:bodyPr wrap="none" rtlCol="0">
            <a:spAutoFit/>
          </a:bodyPr>
          <a:lstStyle/>
          <a:p>
            <a:pPr algn="ctr"/>
            <a:r>
              <a:rPr lang="en-ID" sz="2800" dirty="0">
                <a:latin typeface="+mj-lt"/>
              </a:rPr>
              <a:t>Summary</a:t>
            </a:r>
          </a:p>
        </p:txBody>
      </p:sp>
      <p:sp>
        <p:nvSpPr>
          <p:cNvPr id="7" name="TextBox 6"/>
          <p:cNvSpPr txBox="1"/>
          <p:nvPr/>
        </p:nvSpPr>
        <p:spPr>
          <a:xfrm>
            <a:off x="3133529" y="1110313"/>
            <a:ext cx="5925020" cy="307777"/>
          </a:xfrm>
          <a:prstGeom prst="rect">
            <a:avLst/>
          </a:prstGeom>
          <a:noFill/>
        </p:spPr>
        <p:txBody>
          <a:bodyPr wrap="none" rtlCol="0">
            <a:spAutoFit/>
          </a:bodyPr>
          <a:lstStyle/>
          <a:p>
            <a:pPr algn="ctr"/>
            <a:r>
              <a:rPr lang="id-ID" sz="1400" b="1" dirty="0"/>
              <a:t>Digital Impact </a:t>
            </a:r>
            <a:r>
              <a:rPr lang="en-US" sz="1400" b="1" dirty="0"/>
              <a:t> addresses Digital Transformation needs across different markets</a:t>
            </a:r>
          </a:p>
        </p:txBody>
      </p:sp>
      <p:grpSp>
        <p:nvGrpSpPr>
          <p:cNvPr id="8" name="Group 7"/>
          <p:cNvGrpSpPr/>
          <p:nvPr/>
        </p:nvGrpSpPr>
        <p:grpSpPr>
          <a:xfrm>
            <a:off x="5791443" y="1541604"/>
            <a:ext cx="609111" cy="91929"/>
            <a:chOff x="8921264" y="5631744"/>
            <a:chExt cx="870714" cy="131411"/>
          </a:xfrm>
        </p:grpSpPr>
        <p:sp>
          <p:nvSpPr>
            <p:cNvPr id="9" name="Oval 8"/>
            <p:cNvSpPr/>
            <p:nvPr/>
          </p:nvSpPr>
          <p:spPr>
            <a:xfrm>
              <a:off x="8921264" y="5631744"/>
              <a:ext cx="131411" cy="131411"/>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Oval 9"/>
            <p:cNvSpPr/>
            <p:nvPr/>
          </p:nvSpPr>
          <p:spPr>
            <a:xfrm>
              <a:off x="9106090" y="5631744"/>
              <a:ext cx="131411" cy="131411"/>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Oval 10"/>
            <p:cNvSpPr/>
            <p:nvPr/>
          </p:nvSpPr>
          <p:spPr>
            <a:xfrm>
              <a:off x="9290916" y="5631744"/>
              <a:ext cx="131411" cy="13141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Oval 11"/>
            <p:cNvSpPr/>
            <p:nvPr/>
          </p:nvSpPr>
          <p:spPr>
            <a:xfrm>
              <a:off x="9475741" y="5631744"/>
              <a:ext cx="131411" cy="131411"/>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3" name="Oval 12"/>
            <p:cNvSpPr/>
            <p:nvPr/>
          </p:nvSpPr>
          <p:spPr>
            <a:xfrm>
              <a:off x="9660567" y="5631744"/>
              <a:ext cx="131411" cy="131411"/>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44" name="TextBox 43"/>
          <p:cNvSpPr txBox="1"/>
          <p:nvPr/>
        </p:nvSpPr>
        <p:spPr>
          <a:xfrm>
            <a:off x="2106872" y="2092038"/>
            <a:ext cx="1188146" cy="338554"/>
          </a:xfrm>
          <a:prstGeom prst="rect">
            <a:avLst/>
          </a:prstGeom>
          <a:noFill/>
        </p:spPr>
        <p:txBody>
          <a:bodyPr wrap="none" rtlCol="0">
            <a:spAutoFit/>
          </a:bodyPr>
          <a:lstStyle/>
          <a:p>
            <a:r>
              <a:rPr lang="en-ID" sz="1600" dirty="0">
                <a:solidFill>
                  <a:schemeClr val="tx1">
                    <a:lumMod val="65000"/>
                    <a:lumOff val="35000"/>
                  </a:schemeClr>
                </a:solidFill>
                <a:latin typeface="+mj-lt"/>
              </a:rPr>
              <a:t>Technology</a:t>
            </a:r>
          </a:p>
        </p:txBody>
      </p:sp>
      <p:sp>
        <p:nvSpPr>
          <p:cNvPr id="45" name="TextBox 44"/>
          <p:cNvSpPr txBox="1"/>
          <p:nvPr/>
        </p:nvSpPr>
        <p:spPr>
          <a:xfrm>
            <a:off x="2106872" y="2551838"/>
            <a:ext cx="3546764" cy="1335237"/>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id-ID" sz="1100" dirty="0"/>
              <a:t>Unique Products &amp; Solutions</a:t>
            </a:r>
            <a:endParaRPr lang="en-US" sz="1100" dirty="0"/>
          </a:p>
          <a:p>
            <a:pPr marL="171450" indent="-171450">
              <a:lnSpc>
                <a:spcPct val="150000"/>
              </a:lnSpc>
              <a:buFont typeface="Arial" panose="020B0604020202020204" pitchFamily="34" charset="0"/>
              <a:buChar char="•"/>
            </a:pPr>
            <a:r>
              <a:rPr lang="en-US" sz="1100" dirty="0"/>
              <a:t>Multiple MVPs across the portfolio in living lab trials</a:t>
            </a:r>
          </a:p>
          <a:p>
            <a:pPr marL="171450" indent="-171450">
              <a:lnSpc>
                <a:spcPct val="150000"/>
              </a:lnSpc>
              <a:buFont typeface="Arial" panose="020B0604020202020204" pitchFamily="34" charset="0"/>
              <a:buChar char="•"/>
            </a:pPr>
            <a:r>
              <a:rPr lang="en-US" sz="1100" dirty="0"/>
              <a:t>Patents &amp; Copyrights across the components</a:t>
            </a:r>
            <a:endParaRPr lang="id-ID" sz="1100" dirty="0"/>
          </a:p>
          <a:p>
            <a:pPr marL="171450" indent="-171450">
              <a:lnSpc>
                <a:spcPct val="150000"/>
              </a:lnSpc>
              <a:buFont typeface="Arial" panose="020B0604020202020204" pitchFamily="34" charset="0"/>
              <a:buChar char="•"/>
            </a:pPr>
            <a:endParaRPr lang="id-ID" sz="1100" dirty="0"/>
          </a:p>
          <a:p>
            <a:pPr marL="171450" indent="-171450">
              <a:lnSpc>
                <a:spcPct val="150000"/>
              </a:lnSpc>
              <a:buFont typeface="Arial" panose="020B0604020202020204" pitchFamily="34" charset="0"/>
              <a:buChar char="•"/>
            </a:pPr>
            <a:endParaRPr lang="id-ID" sz="1100" dirty="0">
              <a:solidFill>
                <a:schemeClr val="tx1">
                  <a:lumMod val="65000"/>
                  <a:lumOff val="35000"/>
                </a:schemeClr>
              </a:solidFill>
            </a:endParaRPr>
          </a:p>
        </p:txBody>
      </p:sp>
      <p:sp>
        <p:nvSpPr>
          <p:cNvPr id="47" name="Oval 46"/>
          <p:cNvSpPr/>
          <p:nvPr/>
        </p:nvSpPr>
        <p:spPr>
          <a:xfrm>
            <a:off x="867097" y="2050679"/>
            <a:ext cx="1087375" cy="1087375"/>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48" name="Straight Connector 47"/>
          <p:cNvCxnSpPr/>
          <p:nvPr/>
        </p:nvCxnSpPr>
        <p:spPr>
          <a:xfrm>
            <a:off x="2211139" y="2470836"/>
            <a:ext cx="678516" cy="0"/>
          </a:xfrm>
          <a:prstGeom prst="line">
            <a:avLst/>
          </a:prstGeom>
          <a:ln w="190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7778140" y="2092038"/>
            <a:ext cx="788999" cy="338554"/>
          </a:xfrm>
          <a:prstGeom prst="rect">
            <a:avLst/>
          </a:prstGeom>
          <a:noFill/>
        </p:spPr>
        <p:txBody>
          <a:bodyPr wrap="none" rtlCol="0">
            <a:spAutoFit/>
          </a:bodyPr>
          <a:lstStyle/>
          <a:p>
            <a:r>
              <a:rPr lang="en-ID" sz="1600" dirty="0">
                <a:solidFill>
                  <a:schemeClr val="tx1">
                    <a:lumMod val="65000"/>
                    <a:lumOff val="35000"/>
                  </a:schemeClr>
                </a:solidFill>
                <a:latin typeface="+mj-lt"/>
              </a:rPr>
              <a:t>Impact</a:t>
            </a:r>
          </a:p>
        </p:txBody>
      </p:sp>
      <p:sp>
        <p:nvSpPr>
          <p:cNvPr id="51" name="TextBox 50"/>
          <p:cNvSpPr txBox="1"/>
          <p:nvPr/>
        </p:nvSpPr>
        <p:spPr>
          <a:xfrm>
            <a:off x="7778139" y="2551838"/>
            <a:ext cx="4042799" cy="1335237"/>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100" dirty="0"/>
              <a:t>Shared Value and Value Creation</a:t>
            </a:r>
            <a:endParaRPr lang="id-ID" sz="1100" dirty="0"/>
          </a:p>
          <a:p>
            <a:pPr marL="171450" indent="-171450">
              <a:lnSpc>
                <a:spcPct val="150000"/>
              </a:lnSpc>
              <a:buFont typeface="Arial" panose="020B0604020202020204" pitchFamily="34" charset="0"/>
              <a:buChar char="•"/>
            </a:pPr>
            <a:r>
              <a:rPr lang="en-US" sz="1100" dirty="0"/>
              <a:t>Impact on Healthcare (COVID-19),  Education and Government </a:t>
            </a:r>
            <a:endParaRPr lang="id-ID" sz="1100" dirty="0"/>
          </a:p>
          <a:p>
            <a:pPr marL="171450" indent="-171450">
              <a:lnSpc>
                <a:spcPct val="150000"/>
              </a:lnSpc>
              <a:buFont typeface="Arial" panose="020B0604020202020204" pitchFamily="34" charset="0"/>
              <a:buChar char="•"/>
            </a:pPr>
            <a:r>
              <a:rPr lang="en-US" sz="1100" dirty="0"/>
              <a:t>Synergies between operating companies to maximize value</a:t>
            </a:r>
          </a:p>
          <a:p>
            <a:pPr marL="171450" indent="-171450">
              <a:lnSpc>
                <a:spcPct val="150000"/>
              </a:lnSpc>
              <a:buFont typeface="Arial" panose="020B0604020202020204" pitchFamily="34" charset="0"/>
              <a:buChar char="•"/>
            </a:pPr>
            <a:r>
              <a:rPr lang="en-US" sz="1100" dirty="0"/>
              <a:t>Long Term infrastructure investments</a:t>
            </a:r>
            <a:endParaRPr lang="id-ID" sz="1100" dirty="0"/>
          </a:p>
          <a:p>
            <a:pPr marL="171450" indent="-171450">
              <a:lnSpc>
                <a:spcPct val="150000"/>
              </a:lnSpc>
              <a:buFont typeface="Arial" panose="020B0604020202020204" pitchFamily="34" charset="0"/>
              <a:buChar char="•"/>
            </a:pPr>
            <a:r>
              <a:rPr lang="en-US" sz="1100" dirty="0"/>
              <a:t>Impressive community pipelines</a:t>
            </a:r>
            <a:endParaRPr lang="id-ID" sz="1100" dirty="0"/>
          </a:p>
        </p:txBody>
      </p:sp>
      <p:sp>
        <p:nvSpPr>
          <p:cNvPr id="52" name="Oval 51"/>
          <p:cNvSpPr/>
          <p:nvPr/>
        </p:nvSpPr>
        <p:spPr>
          <a:xfrm>
            <a:off x="6538365" y="2050679"/>
            <a:ext cx="1087375" cy="1087375"/>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53" name="Straight Connector 52"/>
          <p:cNvCxnSpPr/>
          <p:nvPr/>
        </p:nvCxnSpPr>
        <p:spPr>
          <a:xfrm>
            <a:off x="7882407" y="2470836"/>
            <a:ext cx="678516" cy="0"/>
          </a:xfrm>
          <a:prstGeom prst="line">
            <a:avLst/>
          </a:prstGeom>
          <a:ln w="190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2106872" y="4132286"/>
            <a:ext cx="1138453" cy="338554"/>
          </a:xfrm>
          <a:prstGeom prst="rect">
            <a:avLst/>
          </a:prstGeom>
          <a:noFill/>
        </p:spPr>
        <p:txBody>
          <a:bodyPr wrap="none" rtlCol="0">
            <a:spAutoFit/>
          </a:bodyPr>
          <a:lstStyle/>
          <a:p>
            <a:r>
              <a:rPr lang="en-ID" sz="1600" dirty="0">
                <a:solidFill>
                  <a:schemeClr val="tx1">
                    <a:lumMod val="65000"/>
                    <a:lumOff val="35000"/>
                  </a:schemeClr>
                </a:solidFill>
                <a:latin typeface="+mj-lt"/>
              </a:rPr>
              <a:t>Operations</a:t>
            </a:r>
          </a:p>
        </p:txBody>
      </p:sp>
      <p:sp>
        <p:nvSpPr>
          <p:cNvPr id="55" name="TextBox 54"/>
          <p:cNvSpPr txBox="1"/>
          <p:nvPr/>
        </p:nvSpPr>
        <p:spPr>
          <a:xfrm>
            <a:off x="2106872" y="4592086"/>
            <a:ext cx="3776500" cy="1589153"/>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id-ID" sz="1100" dirty="0"/>
              <a:t>Experienced Executives</a:t>
            </a:r>
            <a:r>
              <a:rPr lang="en-US" sz="1100" dirty="0"/>
              <a:t> support</a:t>
            </a:r>
            <a:endParaRPr lang="id-ID" sz="1100" dirty="0"/>
          </a:p>
          <a:p>
            <a:pPr marL="171450" indent="-171450">
              <a:lnSpc>
                <a:spcPct val="150000"/>
              </a:lnSpc>
              <a:buFont typeface="Arial" panose="020B0604020202020204" pitchFamily="34" charset="0"/>
              <a:buChar char="•"/>
            </a:pPr>
            <a:r>
              <a:rPr lang="id-ID" sz="1100" dirty="0"/>
              <a:t>Automated Internal</a:t>
            </a:r>
            <a:r>
              <a:rPr lang="en-US" sz="1100" dirty="0"/>
              <a:t> </a:t>
            </a:r>
            <a:r>
              <a:rPr lang="id-ID" sz="1100" dirty="0"/>
              <a:t>Processes</a:t>
            </a:r>
            <a:r>
              <a:rPr lang="en-US" sz="1100" dirty="0"/>
              <a:t> for tracking and accounting</a:t>
            </a:r>
            <a:endParaRPr lang="id-ID" sz="1100" dirty="0"/>
          </a:p>
          <a:p>
            <a:pPr marL="171450" indent="-171450">
              <a:lnSpc>
                <a:spcPct val="150000"/>
              </a:lnSpc>
              <a:buFont typeface="Arial" panose="020B0604020202020204" pitchFamily="34" charset="0"/>
              <a:buChar char="•"/>
            </a:pPr>
            <a:r>
              <a:rPr lang="id-ID" sz="1100" dirty="0"/>
              <a:t>Work closely with Capital groups</a:t>
            </a:r>
            <a:r>
              <a:rPr lang="en-US" sz="1100" dirty="0"/>
              <a:t> for investment vehicles</a:t>
            </a:r>
            <a:endParaRPr lang="id-ID" sz="1100" dirty="0"/>
          </a:p>
          <a:p>
            <a:pPr marL="171450" indent="-171450">
              <a:lnSpc>
                <a:spcPct val="150000"/>
              </a:lnSpc>
              <a:buFont typeface="Arial" panose="020B0604020202020204" pitchFamily="34" charset="0"/>
              <a:buChar char="•"/>
            </a:pPr>
            <a:r>
              <a:rPr lang="id-ID" sz="1100" dirty="0"/>
              <a:t>Lean &amp; Profit</a:t>
            </a:r>
            <a:r>
              <a:rPr lang="en-US" sz="1100" dirty="0"/>
              <a:t>able Operational </a:t>
            </a:r>
            <a:r>
              <a:rPr lang="id-ID" sz="1100" dirty="0"/>
              <a:t>Companies</a:t>
            </a:r>
          </a:p>
          <a:p>
            <a:pPr marL="171450" indent="-171450">
              <a:lnSpc>
                <a:spcPct val="150000"/>
              </a:lnSpc>
              <a:buFont typeface="Arial" panose="020B0604020202020204" pitchFamily="34" charset="0"/>
              <a:buChar char="•"/>
            </a:pPr>
            <a:endParaRPr lang="id-ID" sz="1100" dirty="0">
              <a:solidFill>
                <a:schemeClr val="tx1">
                  <a:lumMod val="65000"/>
                  <a:lumOff val="35000"/>
                </a:schemeClr>
              </a:solidFill>
            </a:endParaRPr>
          </a:p>
          <a:p>
            <a:pPr marL="171450" indent="-171450">
              <a:lnSpc>
                <a:spcPct val="150000"/>
              </a:lnSpc>
              <a:buFont typeface="Arial" panose="020B0604020202020204" pitchFamily="34" charset="0"/>
              <a:buChar char="•"/>
            </a:pPr>
            <a:endParaRPr lang="id-ID" sz="1100" dirty="0">
              <a:solidFill>
                <a:schemeClr val="tx1">
                  <a:lumMod val="65000"/>
                  <a:lumOff val="35000"/>
                </a:schemeClr>
              </a:solidFill>
            </a:endParaRPr>
          </a:p>
        </p:txBody>
      </p:sp>
      <p:sp>
        <p:nvSpPr>
          <p:cNvPr id="72" name="Oval 71"/>
          <p:cNvSpPr/>
          <p:nvPr/>
        </p:nvSpPr>
        <p:spPr>
          <a:xfrm>
            <a:off x="867097" y="4090927"/>
            <a:ext cx="1087375" cy="1087375"/>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73" name="Straight Connector 72"/>
          <p:cNvCxnSpPr/>
          <p:nvPr/>
        </p:nvCxnSpPr>
        <p:spPr>
          <a:xfrm>
            <a:off x="2211139" y="4511084"/>
            <a:ext cx="678516" cy="0"/>
          </a:xfrm>
          <a:prstGeom prst="line">
            <a:avLst/>
          </a:prstGeom>
          <a:ln w="190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7778140" y="4132286"/>
            <a:ext cx="982961" cy="338554"/>
          </a:xfrm>
          <a:prstGeom prst="rect">
            <a:avLst/>
          </a:prstGeom>
          <a:noFill/>
        </p:spPr>
        <p:txBody>
          <a:bodyPr wrap="none" rtlCol="0">
            <a:spAutoFit/>
          </a:bodyPr>
          <a:lstStyle/>
          <a:p>
            <a:r>
              <a:rPr lang="en-ID" sz="1600" dirty="0">
                <a:solidFill>
                  <a:schemeClr val="tx1">
                    <a:lumMod val="65000"/>
                    <a:lumOff val="35000"/>
                  </a:schemeClr>
                </a:solidFill>
                <a:latin typeface="+mj-lt"/>
              </a:rPr>
              <a:t>Influence</a:t>
            </a:r>
          </a:p>
        </p:txBody>
      </p:sp>
      <p:sp>
        <p:nvSpPr>
          <p:cNvPr id="75" name="TextBox 74"/>
          <p:cNvSpPr txBox="1"/>
          <p:nvPr/>
        </p:nvSpPr>
        <p:spPr>
          <a:xfrm>
            <a:off x="7778140" y="4592086"/>
            <a:ext cx="3546764" cy="1081322"/>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id-ID" sz="1100" dirty="0"/>
              <a:t>Relationship with </a:t>
            </a:r>
            <a:r>
              <a:rPr lang="en-US" sz="1100" dirty="0"/>
              <a:t>large projects like </a:t>
            </a:r>
            <a:r>
              <a:rPr lang="id-ID" sz="1100" dirty="0"/>
              <a:t>CENGN, ENQOR</a:t>
            </a:r>
            <a:r>
              <a:rPr lang="en-US" sz="1100" dirty="0"/>
              <a:t>, etc.</a:t>
            </a:r>
            <a:endParaRPr lang="id-ID" sz="1100" dirty="0"/>
          </a:p>
          <a:p>
            <a:pPr marL="171450" indent="-171450">
              <a:lnSpc>
                <a:spcPct val="150000"/>
              </a:lnSpc>
              <a:buFont typeface="Arial" panose="020B0604020202020204" pitchFamily="34" charset="0"/>
              <a:buChar char="•"/>
            </a:pPr>
            <a:r>
              <a:rPr lang="id-ID" sz="1100" dirty="0"/>
              <a:t>Long history of Interactions with </a:t>
            </a:r>
            <a:r>
              <a:rPr lang="en-US" sz="1100" dirty="0"/>
              <a:t>Government Agencies</a:t>
            </a:r>
          </a:p>
          <a:p>
            <a:pPr marL="171450" indent="-171450">
              <a:lnSpc>
                <a:spcPct val="150000"/>
              </a:lnSpc>
              <a:buFont typeface="Arial" panose="020B0604020202020204" pitchFamily="34" charset="0"/>
              <a:buChar char="•"/>
            </a:pPr>
            <a:r>
              <a:rPr lang="id-ID" sz="1100" dirty="0"/>
              <a:t>History of SDN pioneers in the industry</a:t>
            </a:r>
          </a:p>
          <a:p>
            <a:pPr marL="171450" indent="-171450">
              <a:lnSpc>
                <a:spcPct val="150000"/>
              </a:lnSpc>
              <a:buFont typeface="Arial" panose="020B0604020202020204" pitchFamily="34" charset="0"/>
              <a:buChar char="•"/>
            </a:pPr>
            <a:r>
              <a:rPr lang="id-ID" sz="1100" dirty="0"/>
              <a:t>Ecosystem of Partners</a:t>
            </a:r>
            <a:r>
              <a:rPr lang="en-US" sz="1100" dirty="0"/>
              <a:t> across the industry</a:t>
            </a:r>
            <a:endParaRPr lang="id-ID" sz="1100" dirty="0"/>
          </a:p>
        </p:txBody>
      </p:sp>
      <p:sp>
        <p:nvSpPr>
          <p:cNvPr id="76" name="Oval 75"/>
          <p:cNvSpPr/>
          <p:nvPr/>
        </p:nvSpPr>
        <p:spPr>
          <a:xfrm>
            <a:off x="6538365" y="4090927"/>
            <a:ext cx="1087375" cy="1087375"/>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77" name="Straight Connector 76"/>
          <p:cNvCxnSpPr/>
          <p:nvPr/>
        </p:nvCxnSpPr>
        <p:spPr>
          <a:xfrm>
            <a:off x="7882407" y="4511084"/>
            <a:ext cx="678516" cy="0"/>
          </a:xfrm>
          <a:prstGeom prst="line">
            <a:avLst/>
          </a:prstGeom>
          <a:ln w="190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78" name="Freeform 232"/>
          <p:cNvSpPr>
            <a:spLocks noEditPoints="1"/>
          </p:cNvSpPr>
          <p:nvPr/>
        </p:nvSpPr>
        <p:spPr bwMode="auto">
          <a:xfrm>
            <a:off x="1175256" y="2428670"/>
            <a:ext cx="471056" cy="384535"/>
          </a:xfrm>
          <a:custGeom>
            <a:avLst/>
            <a:gdLst>
              <a:gd name="T0" fmla="*/ 77 w 83"/>
              <a:gd name="T1" fmla="*/ 7 h 65"/>
              <a:gd name="T2" fmla="*/ 7 w 83"/>
              <a:gd name="T3" fmla="*/ 6 h 65"/>
              <a:gd name="T4" fmla="*/ 6 w 83"/>
              <a:gd name="T5" fmla="*/ 43 h 65"/>
              <a:gd name="T6" fmla="*/ 76 w 83"/>
              <a:gd name="T7" fmla="*/ 44 h 65"/>
              <a:gd name="T8" fmla="*/ 75 w 83"/>
              <a:gd name="T9" fmla="*/ 42 h 65"/>
              <a:gd name="T10" fmla="*/ 8 w 83"/>
              <a:gd name="T11" fmla="*/ 8 h 65"/>
              <a:gd name="T12" fmla="*/ 75 w 83"/>
              <a:gd name="T13" fmla="*/ 42 h 65"/>
              <a:gd name="T14" fmla="*/ 8 w 83"/>
              <a:gd name="T15" fmla="*/ 0 h 65"/>
              <a:gd name="T16" fmla="*/ 0 w 83"/>
              <a:gd name="T17" fmla="*/ 45 h 65"/>
              <a:gd name="T18" fmla="*/ 33 w 83"/>
              <a:gd name="T19" fmla="*/ 53 h 65"/>
              <a:gd name="T20" fmla="*/ 27 w 83"/>
              <a:gd name="T21" fmla="*/ 58 h 65"/>
              <a:gd name="T22" fmla="*/ 25 w 83"/>
              <a:gd name="T23" fmla="*/ 63 h 65"/>
              <a:gd name="T24" fmla="*/ 57 w 83"/>
              <a:gd name="T25" fmla="*/ 65 h 65"/>
              <a:gd name="T26" fmla="*/ 59 w 83"/>
              <a:gd name="T27" fmla="*/ 60 h 65"/>
              <a:gd name="T28" fmla="*/ 51 w 83"/>
              <a:gd name="T29" fmla="*/ 55 h 65"/>
              <a:gd name="T30" fmla="*/ 75 w 83"/>
              <a:gd name="T31" fmla="*/ 53 h 65"/>
              <a:gd name="T32" fmla="*/ 83 w 83"/>
              <a:gd name="T33" fmla="*/ 8 h 65"/>
              <a:gd name="T34" fmla="*/ 36 w 83"/>
              <a:gd name="T35" fmla="*/ 55 h 65"/>
              <a:gd name="T36" fmla="*/ 48 w 83"/>
              <a:gd name="T37" fmla="*/ 52 h 65"/>
              <a:gd name="T38" fmla="*/ 56 w 83"/>
              <a:gd name="T39" fmla="*/ 61 h 65"/>
              <a:gd name="T40" fmla="*/ 28 w 83"/>
              <a:gd name="T41" fmla="*/ 62 h 65"/>
              <a:gd name="T42" fmla="*/ 36 w 83"/>
              <a:gd name="T43" fmla="*/ 55 h 65"/>
              <a:gd name="T44" fmla="*/ 3 w 83"/>
              <a:gd name="T45" fmla="*/ 45 h 65"/>
              <a:gd name="T46" fmla="*/ 8 w 83"/>
              <a:gd name="T47" fmla="*/ 3 h 65"/>
              <a:gd name="T48" fmla="*/ 80 w 83"/>
              <a:gd name="T49" fmla="*/ 8 h 65"/>
              <a:gd name="T50" fmla="*/ 75 w 83"/>
              <a:gd name="T51" fmla="*/ 50 h 65"/>
              <a:gd name="T52" fmla="*/ 44 w 83"/>
              <a:gd name="T53" fmla="*/ 47 h 65"/>
              <a:gd name="T54" fmla="*/ 40 w 83"/>
              <a:gd name="T55" fmla="*/ 47 h 65"/>
              <a:gd name="T56" fmla="*/ 44 w 83"/>
              <a:gd name="T57" fmla="*/ 47 h 65"/>
              <a:gd name="T58" fmla="*/ 52 w 83"/>
              <a:gd name="T59" fmla="*/ 26 h 65"/>
              <a:gd name="T60" fmla="*/ 32 w 83"/>
              <a:gd name="T61" fmla="*/ 26 h 65"/>
              <a:gd name="T62" fmla="*/ 42 w 83"/>
              <a:gd name="T63" fmla="*/ 18 h 65"/>
              <a:gd name="T64" fmla="*/ 42 w 83"/>
              <a:gd name="T65" fmla="*/ 34 h 65"/>
              <a:gd name="T66" fmla="*/ 42 w 83"/>
              <a:gd name="T67" fmla="*/ 18 h 65"/>
              <a:gd name="T68" fmla="*/ 36 w 83"/>
              <a:gd name="T69" fmla="*/ 25 h 65"/>
              <a:gd name="T70" fmla="*/ 40 w 83"/>
              <a:gd name="T71" fmla="*/ 27 h 65"/>
              <a:gd name="T72" fmla="*/ 47 w 83"/>
              <a:gd name="T73" fmla="*/ 22 h 65"/>
              <a:gd name="T74" fmla="*/ 41 w 83"/>
              <a:gd name="T75" fmla="*/ 29 h 65"/>
              <a:gd name="T76" fmla="*/ 40 w 83"/>
              <a:gd name="T77"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65">
                <a:moveTo>
                  <a:pt x="77" y="43"/>
                </a:moveTo>
                <a:cubicBezTo>
                  <a:pt x="77" y="7"/>
                  <a:pt x="77" y="7"/>
                  <a:pt x="77" y="7"/>
                </a:cubicBezTo>
                <a:cubicBezTo>
                  <a:pt x="77" y="7"/>
                  <a:pt x="77" y="6"/>
                  <a:pt x="76" y="6"/>
                </a:cubicBezTo>
                <a:cubicBezTo>
                  <a:pt x="7" y="6"/>
                  <a:pt x="7" y="6"/>
                  <a:pt x="7" y="6"/>
                </a:cubicBezTo>
                <a:cubicBezTo>
                  <a:pt x="7" y="6"/>
                  <a:pt x="6" y="7"/>
                  <a:pt x="6" y="7"/>
                </a:cubicBezTo>
                <a:cubicBezTo>
                  <a:pt x="6" y="43"/>
                  <a:pt x="6" y="43"/>
                  <a:pt x="6" y="43"/>
                </a:cubicBezTo>
                <a:cubicBezTo>
                  <a:pt x="6" y="43"/>
                  <a:pt x="7" y="44"/>
                  <a:pt x="7" y="44"/>
                </a:cubicBezTo>
                <a:cubicBezTo>
                  <a:pt x="76" y="44"/>
                  <a:pt x="76" y="44"/>
                  <a:pt x="76" y="44"/>
                </a:cubicBezTo>
                <a:cubicBezTo>
                  <a:pt x="77" y="44"/>
                  <a:pt x="77" y="43"/>
                  <a:pt x="77" y="43"/>
                </a:cubicBezTo>
                <a:close/>
                <a:moveTo>
                  <a:pt x="75" y="42"/>
                </a:moveTo>
                <a:cubicBezTo>
                  <a:pt x="8" y="42"/>
                  <a:pt x="8" y="42"/>
                  <a:pt x="8" y="42"/>
                </a:cubicBezTo>
                <a:cubicBezTo>
                  <a:pt x="8" y="8"/>
                  <a:pt x="8" y="8"/>
                  <a:pt x="8" y="8"/>
                </a:cubicBezTo>
                <a:cubicBezTo>
                  <a:pt x="75" y="8"/>
                  <a:pt x="75" y="8"/>
                  <a:pt x="75" y="8"/>
                </a:cubicBezTo>
                <a:lnTo>
                  <a:pt x="75" y="42"/>
                </a:lnTo>
                <a:close/>
                <a:moveTo>
                  <a:pt x="75" y="0"/>
                </a:moveTo>
                <a:cubicBezTo>
                  <a:pt x="8" y="0"/>
                  <a:pt x="8" y="0"/>
                  <a:pt x="8" y="0"/>
                </a:cubicBezTo>
                <a:cubicBezTo>
                  <a:pt x="4" y="0"/>
                  <a:pt x="0" y="3"/>
                  <a:pt x="0" y="8"/>
                </a:cubicBezTo>
                <a:cubicBezTo>
                  <a:pt x="0" y="45"/>
                  <a:pt x="0" y="45"/>
                  <a:pt x="0" y="45"/>
                </a:cubicBezTo>
                <a:cubicBezTo>
                  <a:pt x="0" y="50"/>
                  <a:pt x="4" y="53"/>
                  <a:pt x="8" y="53"/>
                </a:cubicBezTo>
                <a:cubicBezTo>
                  <a:pt x="33" y="53"/>
                  <a:pt x="33" y="53"/>
                  <a:pt x="33" y="53"/>
                </a:cubicBezTo>
                <a:cubicBezTo>
                  <a:pt x="33" y="55"/>
                  <a:pt x="33" y="55"/>
                  <a:pt x="33" y="55"/>
                </a:cubicBezTo>
                <a:cubicBezTo>
                  <a:pt x="33" y="58"/>
                  <a:pt x="27" y="58"/>
                  <a:pt x="27" y="58"/>
                </a:cubicBezTo>
                <a:cubicBezTo>
                  <a:pt x="26" y="58"/>
                  <a:pt x="25" y="59"/>
                  <a:pt x="25" y="60"/>
                </a:cubicBezTo>
                <a:cubicBezTo>
                  <a:pt x="25" y="63"/>
                  <a:pt x="25" y="63"/>
                  <a:pt x="25" y="63"/>
                </a:cubicBezTo>
                <a:cubicBezTo>
                  <a:pt x="25" y="64"/>
                  <a:pt x="26" y="65"/>
                  <a:pt x="27" y="65"/>
                </a:cubicBezTo>
                <a:cubicBezTo>
                  <a:pt x="57" y="65"/>
                  <a:pt x="57" y="65"/>
                  <a:pt x="57" y="65"/>
                </a:cubicBezTo>
                <a:cubicBezTo>
                  <a:pt x="58" y="65"/>
                  <a:pt x="59" y="64"/>
                  <a:pt x="59" y="63"/>
                </a:cubicBezTo>
                <a:cubicBezTo>
                  <a:pt x="59" y="60"/>
                  <a:pt x="59" y="60"/>
                  <a:pt x="59" y="60"/>
                </a:cubicBezTo>
                <a:cubicBezTo>
                  <a:pt x="59" y="59"/>
                  <a:pt x="58" y="58"/>
                  <a:pt x="57" y="58"/>
                </a:cubicBezTo>
                <a:cubicBezTo>
                  <a:pt x="57" y="58"/>
                  <a:pt x="51" y="58"/>
                  <a:pt x="51" y="55"/>
                </a:cubicBezTo>
                <a:cubicBezTo>
                  <a:pt x="51" y="53"/>
                  <a:pt x="51" y="53"/>
                  <a:pt x="51" y="53"/>
                </a:cubicBezTo>
                <a:cubicBezTo>
                  <a:pt x="75" y="53"/>
                  <a:pt x="75" y="53"/>
                  <a:pt x="75" y="53"/>
                </a:cubicBezTo>
                <a:cubicBezTo>
                  <a:pt x="80" y="53"/>
                  <a:pt x="83" y="50"/>
                  <a:pt x="83" y="45"/>
                </a:cubicBezTo>
                <a:cubicBezTo>
                  <a:pt x="83" y="8"/>
                  <a:pt x="83" y="8"/>
                  <a:pt x="83" y="8"/>
                </a:cubicBezTo>
                <a:cubicBezTo>
                  <a:pt x="83" y="3"/>
                  <a:pt x="80" y="0"/>
                  <a:pt x="75" y="0"/>
                </a:cubicBezTo>
                <a:close/>
                <a:moveTo>
                  <a:pt x="36" y="55"/>
                </a:moveTo>
                <a:cubicBezTo>
                  <a:pt x="36" y="52"/>
                  <a:pt x="36" y="52"/>
                  <a:pt x="36" y="52"/>
                </a:cubicBezTo>
                <a:cubicBezTo>
                  <a:pt x="48" y="52"/>
                  <a:pt x="48" y="52"/>
                  <a:pt x="48" y="52"/>
                </a:cubicBezTo>
                <a:cubicBezTo>
                  <a:pt x="48" y="55"/>
                  <a:pt x="48" y="55"/>
                  <a:pt x="48" y="55"/>
                </a:cubicBezTo>
                <a:cubicBezTo>
                  <a:pt x="48" y="59"/>
                  <a:pt x="52" y="61"/>
                  <a:pt x="56" y="61"/>
                </a:cubicBezTo>
                <a:cubicBezTo>
                  <a:pt x="56" y="62"/>
                  <a:pt x="56" y="62"/>
                  <a:pt x="56" y="62"/>
                </a:cubicBezTo>
                <a:cubicBezTo>
                  <a:pt x="28" y="62"/>
                  <a:pt x="28" y="62"/>
                  <a:pt x="28" y="62"/>
                </a:cubicBezTo>
                <a:cubicBezTo>
                  <a:pt x="28" y="61"/>
                  <a:pt x="28" y="61"/>
                  <a:pt x="28" y="61"/>
                </a:cubicBezTo>
                <a:cubicBezTo>
                  <a:pt x="31" y="61"/>
                  <a:pt x="36" y="59"/>
                  <a:pt x="36" y="55"/>
                </a:cubicBezTo>
                <a:close/>
                <a:moveTo>
                  <a:pt x="8" y="50"/>
                </a:moveTo>
                <a:cubicBezTo>
                  <a:pt x="5" y="50"/>
                  <a:pt x="3" y="48"/>
                  <a:pt x="3" y="45"/>
                </a:cubicBezTo>
                <a:cubicBezTo>
                  <a:pt x="3" y="8"/>
                  <a:pt x="3" y="8"/>
                  <a:pt x="3" y="8"/>
                </a:cubicBezTo>
                <a:cubicBezTo>
                  <a:pt x="3" y="5"/>
                  <a:pt x="5" y="3"/>
                  <a:pt x="8" y="3"/>
                </a:cubicBezTo>
                <a:cubicBezTo>
                  <a:pt x="75" y="3"/>
                  <a:pt x="75" y="3"/>
                  <a:pt x="75" y="3"/>
                </a:cubicBezTo>
                <a:cubicBezTo>
                  <a:pt x="78" y="3"/>
                  <a:pt x="80" y="5"/>
                  <a:pt x="80" y="8"/>
                </a:cubicBezTo>
                <a:cubicBezTo>
                  <a:pt x="80" y="45"/>
                  <a:pt x="80" y="45"/>
                  <a:pt x="80" y="45"/>
                </a:cubicBezTo>
                <a:cubicBezTo>
                  <a:pt x="80" y="48"/>
                  <a:pt x="78" y="50"/>
                  <a:pt x="75" y="50"/>
                </a:cubicBezTo>
                <a:lnTo>
                  <a:pt x="8" y="50"/>
                </a:lnTo>
                <a:close/>
                <a:moveTo>
                  <a:pt x="44" y="47"/>
                </a:moveTo>
                <a:cubicBezTo>
                  <a:pt x="44" y="48"/>
                  <a:pt x="43" y="49"/>
                  <a:pt x="42" y="49"/>
                </a:cubicBezTo>
                <a:cubicBezTo>
                  <a:pt x="41" y="49"/>
                  <a:pt x="40" y="48"/>
                  <a:pt x="40" y="47"/>
                </a:cubicBezTo>
                <a:cubicBezTo>
                  <a:pt x="40" y="46"/>
                  <a:pt x="41" y="45"/>
                  <a:pt x="42" y="45"/>
                </a:cubicBezTo>
                <a:cubicBezTo>
                  <a:pt x="43" y="45"/>
                  <a:pt x="44" y="46"/>
                  <a:pt x="44" y="47"/>
                </a:cubicBezTo>
                <a:close/>
                <a:moveTo>
                  <a:pt x="42" y="36"/>
                </a:moveTo>
                <a:cubicBezTo>
                  <a:pt x="47" y="36"/>
                  <a:pt x="52" y="31"/>
                  <a:pt x="52" y="26"/>
                </a:cubicBezTo>
                <a:cubicBezTo>
                  <a:pt x="52" y="20"/>
                  <a:pt x="47" y="16"/>
                  <a:pt x="42" y="16"/>
                </a:cubicBezTo>
                <a:cubicBezTo>
                  <a:pt x="36" y="16"/>
                  <a:pt x="32" y="20"/>
                  <a:pt x="32" y="26"/>
                </a:cubicBezTo>
                <a:cubicBezTo>
                  <a:pt x="32" y="31"/>
                  <a:pt x="36" y="36"/>
                  <a:pt x="42" y="36"/>
                </a:cubicBezTo>
                <a:close/>
                <a:moveTo>
                  <a:pt x="42" y="18"/>
                </a:moveTo>
                <a:cubicBezTo>
                  <a:pt x="46" y="18"/>
                  <a:pt x="50" y="21"/>
                  <a:pt x="50" y="26"/>
                </a:cubicBezTo>
                <a:cubicBezTo>
                  <a:pt x="50" y="30"/>
                  <a:pt x="46" y="34"/>
                  <a:pt x="42" y="34"/>
                </a:cubicBezTo>
                <a:cubicBezTo>
                  <a:pt x="37" y="34"/>
                  <a:pt x="34" y="30"/>
                  <a:pt x="34" y="26"/>
                </a:cubicBezTo>
                <a:cubicBezTo>
                  <a:pt x="34" y="21"/>
                  <a:pt x="37" y="18"/>
                  <a:pt x="42" y="18"/>
                </a:cubicBezTo>
                <a:close/>
                <a:moveTo>
                  <a:pt x="36" y="26"/>
                </a:moveTo>
                <a:cubicBezTo>
                  <a:pt x="36" y="26"/>
                  <a:pt x="36" y="25"/>
                  <a:pt x="36" y="25"/>
                </a:cubicBezTo>
                <a:cubicBezTo>
                  <a:pt x="37" y="24"/>
                  <a:pt x="37" y="24"/>
                  <a:pt x="38" y="25"/>
                </a:cubicBezTo>
                <a:cubicBezTo>
                  <a:pt x="40" y="27"/>
                  <a:pt x="40" y="27"/>
                  <a:pt x="40" y="27"/>
                </a:cubicBezTo>
                <a:cubicBezTo>
                  <a:pt x="46" y="22"/>
                  <a:pt x="46" y="22"/>
                  <a:pt x="46" y="22"/>
                </a:cubicBezTo>
                <a:cubicBezTo>
                  <a:pt x="46" y="22"/>
                  <a:pt x="47" y="22"/>
                  <a:pt x="47" y="22"/>
                </a:cubicBezTo>
                <a:cubicBezTo>
                  <a:pt x="48" y="23"/>
                  <a:pt x="48" y="23"/>
                  <a:pt x="47" y="24"/>
                </a:cubicBezTo>
                <a:cubicBezTo>
                  <a:pt x="41" y="29"/>
                  <a:pt x="41" y="29"/>
                  <a:pt x="41" y="29"/>
                </a:cubicBezTo>
                <a:cubicBezTo>
                  <a:pt x="41" y="29"/>
                  <a:pt x="41" y="29"/>
                  <a:pt x="40" y="29"/>
                </a:cubicBezTo>
                <a:cubicBezTo>
                  <a:pt x="40" y="29"/>
                  <a:pt x="40" y="29"/>
                  <a:pt x="40" y="29"/>
                </a:cubicBezTo>
                <a:lnTo>
                  <a:pt x="36" y="26"/>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013"/>
          </a:p>
        </p:txBody>
      </p:sp>
      <p:sp>
        <p:nvSpPr>
          <p:cNvPr id="79" name="Freeform 164"/>
          <p:cNvSpPr>
            <a:spLocks noEditPoints="1"/>
          </p:cNvSpPr>
          <p:nvPr/>
        </p:nvSpPr>
        <p:spPr bwMode="auto">
          <a:xfrm>
            <a:off x="6830317" y="2378286"/>
            <a:ext cx="503469" cy="485301"/>
          </a:xfrm>
          <a:custGeom>
            <a:avLst/>
            <a:gdLst>
              <a:gd name="T0" fmla="*/ 42 w 82"/>
              <a:gd name="T1" fmla="*/ 48 h 76"/>
              <a:gd name="T2" fmla="*/ 37 w 82"/>
              <a:gd name="T3" fmla="*/ 41 h 76"/>
              <a:gd name="T4" fmla="*/ 36 w 82"/>
              <a:gd name="T5" fmla="*/ 35 h 76"/>
              <a:gd name="T6" fmla="*/ 42 w 82"/>
              <a:gd name="T7" fmla="*/ 30 h 76"/>
              <a:gd name="T8" fmla="*/ 38 w 82"/>
              <a:gd name="T9" fmla="*/ 35 h 76"/>
              <a:gd name="T10" fmla="*/ 56 w 82"/>
              <a:gd name="T11" fmla="*/ 38 h 76"/>
              <a:gd name="T12" fmla="*/ 54 w 82"/>
              <a:gd name="T13" fmla="*/ 38 h 76"/>
              <a:gd name="T14" fmla="*/ 78 w 82"/>
              <a:gd name="T15" fmla="*/ 50 h 76"/>
              <a:gd name="T16" fmla="*/ 28 w 82"/>
              <a:gd name="T17" fmla="*/ 76 h 76"/>
              <a:gd name="T18" fmla="*/ 14 w 82"/>
              <a:gd name="T19" fmla="*/ 66 h 76"/>
              <a:gd name="T20" fmla="*/ 4 w 82"/>
              <a:gd name="T21" fmla="*/ 52 h 76"/>
              <a:gd name="T22" fmla="*/ 2 w 82"/>
              <a:gd name="T23" fmla="*/ 29 h 76"/>
              <a:gd name="T24" fmla="*/ 51 w 82"/>
              <a:gd name="T25" fmla="*/ 2 h 76"/>
              <a:gd name="T26" fmla="*/ 68 w 82"/>
              <a:gd name="T27" fmla="*/ 11 h 76"/>
              <a:gd name="T28" fmla="*/ 79 w 82"/>
              <a:gd name="T29" fmla="*/ 25 h 76"/>
              <a:gd name="T30" fmla="*/ 77 w 82"/>
              <a:gd name="T31" fmla="*/ 34 h 76"/>
              <a:gd name="T32" fmla="*/ 78 w 82"/>
              <a:gd name="T33" fmla="*/ 36 h 76"/>
              <a:gd name="T34" fmla="*/ 77 w 82"/>
              <a:gd name="T35" fmla="*/ 47 h 76"/>
              <a:gd name="T36" fmla="*/ 75 w 82"/>
              <a:gd name="T37" fmla="*/ 47 h 76"/>
              <a:gd name="T38" fmla="*/ 65 w 82"/>
              <a:gd name="T39" fmla="*/ 22 h 76"/>
              <a:gd name="T40" fmla="*/ 10 w 82"/>
              <a:gd name="T41" fmla="*/ 30 h 76"/>
              <a:gd name="T42" fmla="*/ 10 w 82"/>
              <a:gd name="T43" fmla="*/ 46 h 76"/>
              <a:gd name="T44" fmla="*/ 65 w 82"/>
              <a:gd name="T45" fmla="*/ 55 h 76"/>
              <a:gd name="T46" fmla="*/ 24 w 82"/>
              <a:gd name="T47" fmla="*/ 62 h 76"/>
              <a:gd name="T48" fmla="*/ 20 w 82"/>
              <a:gd name="T49" fmla="*/ 61 h 76"/>
              <a:gd name="T50" fmla="*/ 12 w 82"/>
              <a:gd name="T51" fmla="*/ 61 h 76"/>
              <a:gd name="T52" fmla="*/ 15 w 82"/>
              <a:gd name="T53" fmla="*/ 54 h 76"/>
              <a:gd name="T54" fmla="*/ 9 w 82"/>
              <a:gd name="T55" fmla="*/ 56 h 76"/>
              <a:gd name="T56" fmla="*/ 10 w 82"/>
              <a:gd name="T57" fmla="*/ 28 h 76"/>
              <a:gd name="T58" fmla="*/ 7 w 82"/>
              <a:gd name="T59" fmla="*/ 23 h 76"/>
              <a:gd name="T60" fmla="*/ 22 w 82"/>
              <a:gd name="T61" fmla="*/ 61 h 76"/>
              <a:gd name="T62" fmla="*/ 28 w 82"/>
              <a:gd name="T63" fmla="*/ 65 h 76"/>
              <a:gd name="T64" fmla="*/ 49 w 82"/>
              <a:gd name="T65" fmla="*/ 8 h 76"/>
              <a:gd name="T66" fmla="*/ 54 w 82"/>
              <a:gd name="T67" fmla="*/ 10 h 76"/>
              <a:gd name="T68" fmla="*/ 53 w 82"/>
              <a:gd name="T69" fmla="*/ 4 h 76"/>
              <a:gd name="T70" fmla="*/ 57 w 82"/>
              <a:gd name="T71" fmla="*/ 15 h 76"/>
              <a:gd name="T72" fmla="*/ 62 w 82"/>
              <a:gd name="T73" fmla="*/ 8 h 76"/>
              <a:gd name="T74" fmla="*/ 62 w 82"/>
              <a:gd name="T75" fmla="*/ 15 h 76"/>
              <a:gd name="T76" fmla="*/ 71 w 82"/>
              <a:gd name="T77" fmla="*/ 19 h 76"/>
              <a:gd name="T78" fmla="*/ 69 w 82"/>
              <a:gd name="T79" fmla="*/ 14 h 76"/>
              <a:gd name="T80" fmla="*/ 47 w 82"/>
              <a:gd name="T81" fmla="*/ 19 h 76"/>
              <a:gd name="T82" fmla="*/ 47 w 82"/>
              <a:gd name="T83" fmla="*/ 19 h 76"/>
              <a:gd name="T84" fmla="*/ 42 w 82"/>
              <a:gd name="T85" fmla="*/ 18 h 76"/>
              <a:gd name="T86" fmla="*/ 37 w 82"/>
              <a:gd name="T87" fmla="*/ 19 h 76"/>
              <a:gd name="T88" fmla="*/ 67 w 82"/>
              <a:gd name="T89" fmla="*/ 56 h 76"/>
              <a:gd name="T90" fmla="*/ 72 w 82"/>
              <a:gd name="T91" fmla="*/ 48 h 76"/>
              <a:gd name="T92" fmla="*/ 67 w 82"/>
              <a:gd name="T93" fmla="*/ 21 h 76"/>
              <a:gd name="T94" fmla="*/ 75 w 82"/>
              <a:gd name="T95" fmla="*/ 28 h 76"/>
              <a:gd name="T96" fmla="*/ 5 w 82"/>
              <a:gd name="T97" fmla="*/ 30 h 76"/>
              <a:gd name="T98" fmla="*/ 5 w 82"/>
              <a:gd name="T99" fmla="*/ 43 h 76"/>
              <a:gd name="T100" fmla="*/ 29 w 82"/>
              <a:gd name="T101" fmla="*/ 72 h 76"/>
              <a:gd name="T102" fmla="*/ 32 w 82"/>
              <a:gd name="T103" fmla="*/ 65 h 76"/>
              <a:gd name="T104" fmla="*/ 28 w 82"/>
              <a:gd name="T105" fmla="*/ 6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 h="76">
                <a:moveTo>
                  <a:pt x="38" y="35"/>
                </a:moveTo>
                <a:cubicBezTo>
                  <a:pt x="38" y="36"/>
                  <a:pt x="40" y="37"/>
                  <a:pt x="41" y="37"/>
                </a:cubicBezTo>
                <a:cubicBezTo>
                  <a:pt x="44" y="37"/>
                  <a:pt x="46" y="39"/>
                  <a:pt x="46" y="42"/>
                </a:cubicBezTo>
                <a:cubicBezTo>
                  <a:pt x="46" y="44"/>
                  <a:pt x="44" y="46"/>
                  <a:pt x="42" y="47"/>
                </a:cubicBezTo>
                <a:cubicBezTo>
                  <a:pt x="42" y="48"/>
                  <a:pt x="42" y="48"/>
                  <a:pt x="42" y="48"/>
                </a:cubicBezTo>
                <a:cubicBezTo>
                  <a:pt x="42" y="49"/>
                  <a:pt x="42" y="49"/>
                  <a:pt x="41" y="49"/>
                </a:cubicBezTo>
                <a:cubicBezTo>
                  <a:pt x="41" y="49"/>
                  <a:pt x="40" y="49"/>
                  <a:pt x="40" y="48"/>
                </a:cubicBezTo>
                <a:cubicBezTo>
                  <a:pt x="40" y="47"/>
                  <a:pt x="40" y="47"/>
                  <a:pt x="40" y="47"/>
                </a:cubicBezTo>
                <a:cubicBezTo>
                  <a:pt x="38" y="46"/>
                  <a:pt x="36" y="44"/>
                  <a:pt x="36" y="42"/>
                </a:cubicBezTo>
                <a:cubicBezTo>
                  <a:pt x="36" y="42"/>
                  <a:pt x="37" y="41"/>
                  <a:pt x="37" y="41"/>
                </a:cubicBezTo>
                <a:cubicBezTo>
                  <a:pt x="38" y="41"/>
                  <a:pt x="38" y="42"/>
                  <a:pt x="38" y="42"/>
                </a:cubicBezTo>
                <a:cubicBezTo>
                  <a:pt x="38" y="44"/>
                  <a:pt x="40" y="45"/>
                  <a:pt x="41" y="45"/>
                </a:cubicBezTo>
                <a:cubicBezTo>
                  <a:pt x="43" y="45"/>
                  <a:pt x="44" y="44"/>
                  <a:pt x="44" y="42"/>
                </a:cubicBezTo>
                <a:cubicBezTo>
                  <a:pt x="44" y="41"/>
                  <a:pt x="43" y="39"/>
                  <a:pt x="41" y="39"/>
                </a:cubicBezTo>
                <a:cubicBezTo>
                  <a:pt x="39" y="39"/>
                  <a:pt x="36" y="37"/>
                  <a:pt x="36" y="35"/>
                </a:cubicBezTo>
                <a:cubicBezTo>
                  <a:pt x="36" y="32"/>
                  <a:pt x="38" y="31"/>
                  <a:pt x="40" y="30"/>
                </a:cubicBezTo>
                <a:cubicBezTo>
                  <a:pt x="40" y="28"/>
                  <a:pt x="40" y="28"/>
                  <a:pt x="40" y="28"/>
                </a:cubicBezTo>
                <a:cubicBezTo>
                  <a:pt x="40" y="28"/>
                  <a:pt x="40" y="27"/>
                  <a:pt x="41" y="27"/>
                </a:cubicBezTo>
                <a:cubicBezTo>
                  <a:pt x="41" y="27"/>
                  <a:pt x="42" y="28"/>
                  <a:pt x="42" y="28"/>
                </a:cubicBezTo>
                <a:cubicBezTo>
                  <a:pt x="42" y="30"/>
                  <a:pt x="42" y="30"/>
                  <a:pt x="42" y="30"/>
                </a:cubicBezTo>
                <a:cubicBezTo>
                  <a:pt x="44" y="30"/>
                  <a:pt x="46" y="32"/>
                  <a:pt x="46" y="35"/>
                </a:cubicBezTo>
                <a:cubicBezTo>
                  <a:pt x="46" y="35"/>
                  <a:pt x="45" y="36"/>
                  <a:pt x="45" y="36"/>
                </a:cubicBezTo>
                <a:cubicBezTo>
                  <a:pt x="44" y="36"/>
                  <a:pt x="44" y="35"/>
                  <a:pt x="44" y="35"/>
                </a:cubicBezTo>
                <a:cubicBezTo>
                  <a:pt x="44" y="33"/>
                  <a:pt x="43" y="32"/>
                  <a:pt x="41" y="32"/>
                </a:cubicBezTo>
                <a:cubicBezTo>
                  <a:pt x="40" y="32"/>
                  <a:pt x="38" y="33"/>
                  <a:pt x="38" y="35"/>
                </a:cubicBezTo>
                <a:close/>
                <a:moveTo>
                  <a:pt x="56" y="38"/>
                </a:moveTo>
                <a:cubicBezTo>
                  <a:pt x="56" y="46"/>
                  <a:pt x="49" y="53"/>
                  <a:pt x="41" y="53"/>
                </a:cubicBezTo>
                <a:cubicBezTo>
                  <a:pt x="33" y="53"/>
                  <a:pt x="27" y="46"/>
                  <a:pt x="27" y="38"/>
                </a:cubicBezTo>
                <a:cubicBezTo>
                  <a:pt x="27" y="30"/>
                  <a:pt x="33" y="24"/>
                  <a:pt x="41" y="24"/>
                </a:cubicBezTo>
                <a:cubicBezTo>
                  <a:pt x="49" y="24"/>
                  <a:pt x="56" y="30"/>
                  <a:pt x="56" y="38"/>
                </a:cubicBezTo>
                <a:close/>
                <a:moveTo>
                  <a:pt x="54" y="38"/>
                </a:moveTo>
                <a:cubicBezTo>
                  <a:pt x="54" y="31"/>
                  <a:pt x="48" y="26"/>
                  <a:pt x="41" y="26"/>
                </a:cubicBezTo>
                <a:cubicBezTo>
                  <a:pt x="34" y="26"/>
                  <a:pt x="29" y="31"/>
                  <a:pt x="29" y="38"/>
                </a:cubicBezTo>
                <a:cubicBezTo>
                  <a:pt x="29" y="45"/>
                  <a:pt x="34" y="51"/>
                  <a:pt x="41" y="51"/>
                </a:cubicBezTo>
                <a:cubicBezTo>
                  <a:pt x="48" y="51"/>
                  <a:pt x="54" y="45"/>
                  <a:pt x="54" y="38"/>
                </a:cubicBezTo>
                <a:close/>
                <a:moveTo>
                  <a:pt x="81" y="38"/>
                </a:moveTo>
                <a:cubicBezTo>
                  <a:pt x="81" y="39"/>
                  <a:pt x="80" y="40"/>
                  <a:pt x="80" y="40"/>
                </a:cubicBezTo>
                <a:cubicBezTo>
                  <a:pt x="81" y="44"/>
                  <a:pt x="81" y="44"/>
                  <a:pt x="81" y="44"/>
                </a:cubicBezTo>
                <a:cubicBezTo>
                  <a:pt x="81" y="45"/>
                  <a:pt x="81" y="47"/>
                  <a:pt x="80" y="48"/>
                </a:cubicBezTo>
                <a:cubicBezTo>
                  <a:pt x="80" y="49"/>
                  <a:pt x="79" y="49"/>
                  <a:pt x="78" y="50"/>
                </a:cubicBezTo>
                <a:cubicBezTo>
                  <a:pt x="78" y="53"/>
                  <a:pt x="78" y="53"/>
                  <a:pt x="78" y="53"/>
                </a:cubicBezTo>
                <a:cubicBezTo>
                  <a:pt x="78" y="56"/>
                  <a:pt x="76" y="59"/>
                  <a:pt x="73" y="59"/>
                </a:cubicBezTo>
                <a:cubicBezTo>
                  <a:pt x="49" y="59"/>
                  <a:pt x="49" y="59"/>
                  <a:pt x="49" y="59"/>
                </a:cubicBezTo>
                <a:cubicBezTo>
                  <a:pt x="31" y="75"/>
                  <a:pt x="31" y="75"/>
                  <a:pt x="31" y="75"/>
                </a:cubicBezTo>
                <a:cubicBezTo>
                  <a:pt x="30" y="76"/>
                  <a:pt x="29" y="76"/>
                  <a:pt x="28" y="76"/>
                </a:cubicBezTo>
                <a:cubicBezTo>
                  <a:pt x="26" y="76"/>
                  <a:pt x="25" y="75"/>
                  <a:pt x="24" y="74"/>
                </a:cubicBezTo>
                <a:cubicBezTo>
                  <a:pt x="21" y="72"/>
                  <a:pt x="21" y="72"/>
                  <a:pt x="21" y="72"/>
                </a:cubicBezTo>
                <a:cubicBezTo>
                  <a:pt x="19" y="72"/>
                  <a:pt x="17" y="71"/>
                  <a:pt x="16" y="69"/>
                </a:cubicBezTo>
                <a:cubicBezTo>
                  <a:pt x="14" y="66"/>
                  <a:pt x="14" y="66"/>
                  <a:pt x="14" y="66"/>
                </a:cubicBezTo>
                <a:cubicBezTo>
                  <a:pt x="14" y="66"/>
                  <a:pt x="14" y="66"/>
                  <a:pt x="14" y="66"/>
                </a:cubicBezTo>
                <a:cubicBezTo>
                  <a:pt x="12" y="66"/>
                  <a:pt x="9" y="64"/>
                  <a:pt x="9" y="62"/>
                </a:cubicBezTo>
                <a:cubicBezTo>
                  <a:pt x="8" y="58"/>
                  <a:pt x="8" y="58"/>
                  <a:pt x="8" y="58"/>
                </a:cubicBezTo>
                <a:cubicBezTo>
                  <a:pt x="6" y="58"/>
                  <a:pt x="4" y="56"/>
                  <a:pt x="4" y="53"/>
                </a:cubicBezTo>
                <a:cubicBezTo>
                  <a:pt x="4" y="53"/>
                  <a:pt x="4" y="53"/>
                  <a:pt x="4" y="53"/>
                </a:cubicBezTo>
                <a:cubicBezTo>
                  <a:pt x="4" y="52"/>
                  <a:pt x="4" y="52"/>
                  <a:pt x="4" y="52"/>
                </a:cubicBezTo>
                <a:cubicBezTo>
                  <a:pt x="2" y="50"/>
                  <a:pt x="2" y="48"/>
                  <a:pt x="3" y="46"/>
                </a:cubicBezTo>
                <a:cubicBezTo>
                  <a:pt x="1" y="42"/>
                  <a:pt x="1" y="42"/>
                  <a:pt x="1" y="42"/>
                </a:cubicBezTo>
                <a:cubicBezTo>
                  <a:pt x="0" y="40"/>
                  <a:pt x="1" y="38"/>
                  <a:pt x="3" y="36"/>
                </a:cubicBezTo>
                <a:cubicBezTo>
                  <a:pt x="2" y="33"/>
                  <a:pt x="2" y="33"/>
                  <a:pt x="2" y="33"/>
                </a:cubicBezTo>
                <a:cubicBezTo>
                  <a:pt x="1" y="31"/>
                  <a:pt x="1" y="30"/>
                  <a:pt x="2" y="29"/>
                </a:cubicBezTo>
                <a:cubicBezTo>
                  <a:pt x="3" y="28"/>
                  <a:pt x="3" y="27"/>
                  <a:pt x="4" y="27"/>
                </a:cubicBezTo>
                <a:cubicBezTo>
                  <a:pt x="4" y="23"/>
                  <a:pt x="4" y="23"/>
                  <a:pt x="4" y="23"/>
                </a:cubicBezTo>
                <a:cubicBezTo>
                  <a:pt x="4" y="20"/>
                  <a:pt x="6" y="18"/>
                  <a:pt x="9" y="18"/>
                </a:cubicBezTo>
                <a:cubicBezTo>
                  <a:pt x="33" y="18"/>
                  <a:pt x="33" y="18"/>
                  <a:pt x="33" y="18"/>
                </a:cubicBezTo>
                <a:cubicBezTo>
                  <a:pt x="51" y="2"/>
                  <a:pt x="51" y="2"/>
                  <a:pt x="51" y="2"/>
                </a:cubicBezTo>
                <a:cubicBezTo>
                  <a:pt x="53" y="0"/>
                  <a:pt x="57" y="0"/>
                  <a:pt x="58" y="2"/>
                </a:cubicBezTo>
                <a:cubicBezTo>
                  <a:pt x="61" y="5"/>
                  <a:pt x="61" y="5"/>
                  <a:pt x="61" y="5"/>
                </a:cubicBezTo>
                <a:cubicBezTo>
                  <a:pt x="62" y="5"/>
                  <a:pt x="64" y="5"/>
                  <a:pt x="65" y="6"/>
                </a:cubicBezTo>
                <a:cubicBezTo>
                  <a:pt x="66" y="7"/>
                  <a:pt x="66" y="7"/>
                  <a:pt x="67" y="8"/>
                </a:cubicBezTo>
                <a:cubicBezTo>
                  <a:pt x="68" y="11"/>
                  <a:pt x="68" y="11"/>
                  <a:pt x="68" y="11"/>
                </a:cubicBezTo>
                <a:cubicBezTo>
                  <a:pt x="71" y="11"/>
                  <a:pt x="73" y="13"/>
                  <a:pt x="73" y="15"/>
                </a:cubicBezTo>
                <a:cubicBezTo>
                  <a:pt x="74" y="18"/>
                  <a:pt x="74" y="18"/>
                  <a:pt x="74" y="18"/>
                </a:cubicBezTo>
                <a:cubicBezTo>
                  <a:pt x="76" y="19"/>
                  <a:pt x="78" y="21"/>
                  <a:pt x="78" y="23"/>
                </a:cubicBezTo>
                <a:cubicBezTo>
                  <a:pt x="78" y="24"/>
                  <a:pt x="78" y="24"/>
                  <a:pt x="78" y="24"/>
                </a:cubicBezTo>
                <a:cubicBezTo>
                  <a:pt x="79" y="25"/>
                  <a:pt x="79" y="25"/>
                  <a:pt x="79" y="25"/>
                </a:cubicBezTo>
                <a:cubicBezTo>
                  <a:pt x="80" y="27"/>
                  <a:pt x="80" y="29"/>
                  <a:pt x="79" y="31"/>
                </a:cubicBezTo>
                <a:cubicBezTo>
                  <a:pt x="81" y="34"/>
                  <a:pt x="81" y="34"/>
                  <a:pt x="81" y="34"/>
                </a:cubicBezTo>
                <a:cubicBezTo>
                  <a:pt x="81" y="36"/>
                  <a:pt x="82" y="37"/>
                  <a:pt x="81" y="38"/>
                </a:cubicBezTo>
                <a:close/>
                <a:moveTo>
                  <a:pt x="78" y="36"/>
                </a:moveTo>
                <a:cubicBezTo>
                  <a:pt x="77" y="34"/>
                  <a:pt x="77" y="34"/>
                  <a:pt x="77" y="34"/>
                </a:cubicBezTo>
                <a:cubicBezTo>
                  <a:pt x="77" y="34"/>
                  <a:pt x="77" y="34"/>
                  <a:pt x="77" y="34"/>
                </a:cubicBezTo>
                <a:cubicBezTo>
                  <a:pt x="78" y="38"/>
                  <a:pt x="78" y="38"/>
                  <a:pt x="78" y="38"/>
                </a:cubicBezTo>
                <a:cubicBezTo>
                  <a:pt x="78" y="38"/>
                  <a:pt x="78" y="38"/>
                  <a:pt x="78" y="38"/>
                </a:cubicBezTo>
                <a:cubicBezTo>
                  <a:pt x="78" y="38"/>
                  <a:pt x="78" y="38"/>
                  <a:pt x="78" y="37"/>
                </a:cubicBezTo>
                <a:cubicBezTo>
                  <a:pt x="79" y="37"/>
                  <a:pt x="78" y="36"/>
                  <a:pt x="78" y="36"/>
                </a:cubicBezTo>
                <a:close/>
                <a:moveTo>
                  <a:pt x="77" y="47"/>
                </a:moveTo>
                <a:cubicBezTo>
                  <a:pt x="77" y="47"/>
                  <a:pt x="77" y="47"/>
                  <a:pt x="77" y="46"/>
                </a:cubicBezTo>
                <a:cubicBezTo>
                  <a:pt x="78" y="46"/>
                  <a:pt x="78" y="45"/>
                  <a:pt x="78" y="45"/>
                </a:cubicBezTo>
                <a:cubicBezTo>
                  <a:pt x="77" y="42"/>
                  <a:pt x="77" y="42"/>
                  <a:pt x="77" y="42"/>
                </a:cubicBezTo>
                <a:lnTo>
                  <a:pt x="77" y="47"/>
                </a:lnTo>
                <a:close/>
                <a:moveTo>
                  <a:pt x="65" y="55"/>
                </a:moveTo>
                <a:cubicBezTo>
                  <a:pt x="65" y="54"/>
                  <a:pt x="65" y="54"/>
                  <a:pt x="65" y="54"/>
                </a:cubicBezTo>
                <a:cubicBezTo>
                  <a:pt x="65" y="50"/>
                  <a:pt x="68" y="46"/>
                  <a:pt x="72" y="46"/>
                </a:cubicBezTo>
                <a:cubicBezTo>
                  <a:pt x="74" y="46"/>
                  <a:pt x="74" y="46"/>
                  <a:pt x="74" y="46"/>
                </a:cubicBezTo>
                <a:cubicBezTo>
                  <a:pt x="74" y="46"/>
                  <a:pt x="75" y="46"/>
                  <a:pt x="75" y="47"/>
                </a:cubicBezTo>
                <a:cubicBezTo>
                  <a:pt x="75" y="30"/>
                  <a:pt x="75" y="30"/>
                  <a:pt x="75" y="30"/>
                </a:cubicBezTo>
                <a:cubicBezTo>
                  <a:pt x="75" y="30"/>
                  <a:pt x="74" y="30"/>
                  <a:pt x="74" y="30"/>
                </a:cubicBezTo>
                <a:cubicBezTo>
                  <a:pt x="72" y="30"/>
                  <a:pt x="72" y="30"/>
                  <a:pt x="72" y="30"/>
                </a:cubicBezTo>
                <a:cubicBezTo>
                  <a:pt x="68" y="30"/>
                  <a:pt x="65" y="27"/>
                  <a:pt x="65" y="23"/>
                </a:cubicBezTo>
                <a:cubicBezTo>
                  <a:pt x="65" y="22"/>
                  <a:pt x="65" y="22"/>
                  <a:pt x="65" y="22"/>
                </a:cubicBezTo>
                <a:cubicBezTo>
                  <a:pt x="65" y="22"/>
                  <a:pt x="65" y="21"/>
                  <a:pt x="65" y="21"/>
                </a:cubicBezTo>
                <a:cubicBezTo>
                  <a:pt x="17" y="21"/>
                  <a:pt x="17" y="21"/>
                  <a:pt x="17" y="21"/>
                </a:cubicBezTo>
                <a:cubicBezTo>
                  <a:pt x="17" y="21"/>
                  <a:pt x="17" y="22"/>
                  <a:pt x="17" y="22"/>
                </a:cubicBezTo>
                <a:cubicBezTo>
                  <a:pt x="17" y="23"/>
                  <a:pt x="17" y="23"/>
                  <a:pt x="17" y="23"/>
                </a:cubicBezTo>
                <a:cubicBezTo>
                  <a:pt x="17" y="27"/>
                  <a:pt x="14" y="30"/>
                  <a:pt x="10" y="30"/>
                </a:cubicBezTo>
                <a:cubicBezTo>
                  <a:pt x="9" y="30"/>
                  <a:pt x="9" y="30"/>
                  <a:pt x="9" y="30"/>
                </a:cubicBezTo>
                <a:cubicBezTo>
                  <a:pt x="8" y="30"/>
                  <a:pt x="8" y="30"/>
                  <a:pt x="7" y="30"/>
                </a:cubicBezTo>
                <a:cubicBezTo>
                  <a:pt x="7" y="47"/>
                  <a:pt x="7" y="47"/>
                  <a:pt x="7" y="47"/>
                </a:cubicBezTo>
                <a:cubicBezTo>
                  <a:pt x="8" y="46"/>
                  <a:pt x="8" y="46"/>
                  <a:pt x="9" y="46"/>
                </a:cubicBezTo>
                <a:cubicBezTo>
                  <a:pt x="10" y="46"/>
                  <a:pt x="10" y="46"/>
                  <a:pt x="10" y="46"/>
                </a:cubicBezTo>
                <a:cubicBezTo>
                  <a:pt x="14" y="46"/>
                  <a:pt x="17" y="50"/>
                  <a:pt x="17" y="54"/>
                </a:cubicBezTo>
                <a:cubicBezTo>
                  <a:pt x="17" y="55"/>
                  <a:pt x="17" y="55"/>
                  <a:pt x="17" y="55"/>
                </a:cubicBezTo>
                <a:cubicBezTo>
                  <a:pt x="17" y="55"/>
                  <a:pt x="17" y="55"/>
                  <a:pt x="17" y="56"/>
                </a:cubicBezTo>
                <a:cubicBezTo>
                  <a:pt x="65" y="56"/>
                  <a:pt x="65" y="56"/>
                  <a:pt x="65" y="56"/>
                </a:cubicBezTo>
                <a:cubicBezTo>
                  <a:pt x="65" y="55"/>
                  <a:pt x="65" y="55"/>
                  <a:pt x="65" y="55"/>
                </a:cubicBezTo>
                <a:close/>
                <a:moveTo>
                  <a:pt x="21" y="68"/>
                </a:moveTo>
                <a:cubicBezTo>
                  <a:pt x="26" y="66"/>
                  <a:pt x="26" y="66"/>
                  <a:pt x="26" y="66"/>
                </a:cubicBezTo>
                <a:cubicBezTo>
                  <a:pt x="26" y="66"/>
                  <a:pt x="26" y="65"/>
                  <a:pt x="26" y="65"/>
                </a:cubicBezTo>
                <a:cubicBezTo>
                  <a:pt x="25" y="64"/>
                  <a:pt x="25" y="64"/>
                  <a:pt x="25" y="64"/>
                </a:cubicBezTo>
                <a:cubicBezTo>
                  <a:pt x="25" y="63"/>
                  <a:pt x="25" y="63"/>
                  <a:pt x="24" y="62"/>
                </a:cubicBezTo>
                <a:cubicBezTo>
                  <a:pt x="16" y="64"/>
                  <a:pt x="16" y="64"/>
                  <a:pt x="16" y="64"/>
                </a:cubicBezTo>
                <a:cubicBezTo>
                  <a:pt x="18" y="68"/>
                  <a:pt x="18" y="68"/>
                  <a:pt x="18" y="68"/>
                </a:cubicBezTo>
                <a:cubicBezTo>
                  <a:pt x="19" y="69"/>
                  <a:pt x="20" y="69"/>
                  <a:pt x="21" y="68"/>
                </a:cubicBezTo>
                <a:close/>
                <a:moveTo>
                  <a:pt x="20" y="61"/>
                </a:moveTo>
                <a:cubicBezTo>
                  <a:pt x="20" y="61"/>
                  <a:pt x="20" y="61"/>
                  <a:pt x="20" y="61"/>
                </a:cubicBezTo>
                <a:cubicBezTo>
                  <a:pt x="20" y="59"/>
                  <a:pt x="20" y="59"/>
                  <a:pt x="20" y="59"/>
                </a:cubicBezTo>
                <a:cubicBezTo>
                  <a:pt x="19" y="59"/>
                  <a:pt x="19" y="58"/>
                  <a:pt x="19" y="58"/>
                </a:cubicBezTo>
                <a:cubicBezTo>
                  <a:pt x="16" y="58"/>
                  <a:pt x="16" y="58"/>
                  <a:pt x="16" y="58"/>
                </a:cubicBezTo>
                <a:cubicBezTo>
                  <a:pt x="11" y="58"/>
                  <a:pt x="11" y="58"/>
                  <a:pt x="11" y="58"/>
                </a:cubicBezTo>
                <a:cubicBezTo>
                  <a:pt x="12" y="61"/>
                  <a:pt x="12" y="61"/>
                  <a:pt x="12" y="61"/>
                </a:cubicBezTo>
                <a:cubicBezTo>
                  <a:pt x="12" y="62"/>
                  <a:pt x="13" y="63"/>
                  <a:pt x="14" y="63"/>
                </a:cubicBezTo>
                <a:lnTo>
                  <a:pt x="20" y="61"/>
                </a:lnTo>
                <a:close/>
                <a:moveTo>
                  <a:pt x="15" y="56"/>
                </a:moveTo>
                <a:cubicBezTo>
                  <a:pt x="15" y="55"/>
                  <a:pt x="15" y="55"/>
                  <a:pt x="15" y="55"/>
                </a:cubicBezTo>
                <a:cubicBezTo>
                  <a:pt x="15" y="54"/>
                  <a:pt x="15" y="54"/>
                  <a:pt x="15" y="54"/>
                </a:cubicBezTo>
                <a:cubicBezTo>
                  <a:pt x="15" y="51"/>
                  <a:pt x="13" y="48"/>
                  <a:pt x="10" y="48"/>
                </a:cubicBezTo>
                <a:cubicBezTo>
                  <a:pt x="9" y="48"/>
                  <a:pt x="9" y="48"/>
                  <a:pt x="9" y="48"/>
                </a:cubicBezTo>
                <a:cubicBezTo>
                  <a:pt x="8" y="48"/>
                  <a:pt x="8" y="48"/>
                  <a:pt x="7" y="49"/>
                </a:cubicBezTo>
                <a:cubicBezTo>
                  <a:pt x="7" y="53"/>
                  <a:pt x="7" y="53"/>
                  <a:pt x="7" y="53"/>
                </a:cubicBezTo>
                <a:cubicBezTo>
                  <a:pt x="7" y="55"/>
                  <a:pt x="8" y="56"/>
                  <a:pt x="9" y="56"/>
                </a:cubicBezTo>
                <a:lnTo>
                  <a:pt x="15" y="56"/>
                </a:lnTo>
                <a:close/>
                <a:moveTo>
                  <a:pt x="7" y="23"/>
                </a:moveTo>
                <a:cubicBezTo>
                  <a:pt x="7" y="28"/>
                  <a:pt x="7" y="28"/>
                  <a:pt x="7" y="28"/>
                </a:cubicBezTo>
                <a:cubicBezTo>
                  <a:pt x="8" y="28"/>
                  <a:pt x="8" y="28"/>
                  <a:pt x="9" y="28"/>
                </a:cubicBezTo>
                <a:cubicBezTo>
                  <a:pt x="10" y="28"/>
                  <a:pt x="10" y="28"/>
                  <a:pt x="10" y="28"/>
                </a:cubicBezTo>
                <a:cubicBezTo>
                  <a:pt x="13" y="28"/>
                  <a:pt x="15" y="26"/>
                  <a:pt x="15" y="23"/>
                </a:cubicBezTo>
                <a:cubicBezTo>
                  <a:pt x="15" y="22"/>
                  <a:pt x="15" y="22"/>
                  <a:pt x="15" y="22"/>
                </a:cubicBezTo>
                <a:cubicBezTo>
                  <a:pt x="15" y="22"/>
                  <a:pt x="15" y="21"/>
                  <a:pt x="15" y="21"/>
                </a:cubicBezTo>
                <a:cubicBezTo>
                  <a:pt x="9" y="21"/>
                  <a:pt x="9" y="21"/>
                  <a:pt x="9" y="21"/>
                </a:cubicBezTo>
                <a:cubicBezTo>
                  <a:pt x="8" y="21"/>
                  <a:pt x="7" y="22"/>
                  <a:pt x="7" y="23"/>
                </a:cubicBezTo>
                <a:close/>
                <a:moveTo>
                  <a:pt x="35" y="58"/>
                </a:moveTo>
                <a:cubicBezTo>
                  <a:pt x="21" y="58"/>
                  <a:pt x="21" y="58"/>
                  <a:pt x="21" y="58"/>
                </a:cubicBezTo>
                <a:cubicBezTo>
                  <a:pt x="21" y="58"/>
                  <a:pt x="21" y="58"/>
                  <a:pt x="22" y="59"/>
                </a:cubicBezTo>
                <a:cubicBezTo>
                  <a:pt x="22" y="60"/>
                  <a:pt x="22" y="60"/>
                  <a:pt x="22" y="60"/>
                </a:cubicBezTo>
                <a:cubicBezTo>
                  <a:pt x="22" y="60"/>
                  <a:pt x="22" y="61"/>
                  <a:pt x="22" y="61"/>
                </a:cubicBezTo>
                <a:lnTo>
                  <a:pt x="35" y="58"/>
                </a:lnTo>
                <a:close/>
                <a:moveTo>
                  <a:pt x="26" y="62"/>
                </a:moveTo>
                <a:cubicBezTo>
                  <a:pt x="27" y="62"/>
                  <a:pt x="27" y="63"/>
                  <a:pt x="27" y="63"/>
                </a:cubicBezTo>
                <a:cubicBezTo>
                  <a:pt x="28" y="64"/>
                  <a:pt x="28" y="64"/>
                  <a:pt x="28" y="64"/>
                </a:cubicBezTo>
                <a:cubicBezTo>
                  <a:pt x="28" y="64"/>
                  <a:pt x="28" y="65"/>
                  <a:pt x="28" y="65"/>
                </a:cubicBezTo>
                <a:cubicBezTo>
                  <a:pt x="40" y="58"/>
                  <a:pt x="40" y="58"/>
                  <a:pt x="40" y="58"/>
                </a:cubicBezTo>
                <a:cubicBezTo>
                  <a:pt x="43" y="58"/>
                  <a:pt x="43" y="58"/>
                  <a:pt x="43" y="58"/>
                </a:cubicBezTo>
                <a:lnTo>
                  <a:pt x="26" y="62"/>
                </a:lnTo>
                <a:close/>
                <a:moveTo>
                  <a:pt x="53" y="4"/>
                </a:moveTo>
                <a:cubicBezTo>
                  <a:pt x="49" y="8"/>
                  <a:pt x="49" y="8"/>
                  <a:pt x="49" y="8"/>
                </a:cubicBezTo>
                <a:cubicBezTo>
                  <a:pt x="49" y="8"/>
                  <a:pt x="49" y="9"/>
                  <a:pt x="49" y="9"/>
                </a:cubicBezTo>
                <a:cubicBezTo>
                  <a:pt x="50" y="10"/>
                  <a:pt x="50" y="10"/>
                  <a:pt x="50" y="10"/>
                </a:cubicBezTo>
                <a:cubicBezTo>
                  <a:pt x="51" y="10"/>
                  <a:pt x="51" y="11"/>
                  <a:pt x="52" y="11"/>
                </a:cubicBezTo>
                <a:cubicBezTo>
                  <a:pt x="51" y="12"/>
                  <a:pt x="51" y="12"/>
                  <a:pt x="51" y="12"/>
                </a:cubicBezTo>
                <a:cubicBezTo>
                  <a:pt x="54" y="10"/>
                  <a:pt x="54" y="10"/>
                  <a:pt x="54" y="10"/>
                </a:cubicBezTo>
                <a:cubicBezTo>
                  <a:pt x="54" y="10"/>
                  <a:pt x="54" y="10"/>
                  <a:pt x="54" y="10"/>
                </a:cubicBezTo>
                <a:cubicBezTo>
                  <a:pt x="55" y="9"/>
                  <a:pt x="55" y="9"/>
                  <a:pt x="55" y="9"/>
                </a:cubicBezTo>
                <a:cubicBezTo>
                  <a:pt x="59" y="7"/>
                  <a:pt x="59" y="7"/>
                  <a:pt x="59" y="7"/>
                </a:cubicBezTo>
                <a:cubicBezTo>
                  <a:pt x="56" y="4"/>
                  <a:pt x="56" y="4"/>
                  <a:pt x="56" y="4"/>
                </a:cubicBezTo>
                <a:cubicBezTo>
                  <a:pt x="56" y="4"/>
                  <a:pt x="54" y="4"/>
                  <a:pt x="53" y="4"/>
                </a:cubicBezTo>
                <a:close/>
                <a:moveTo>
                  <a:pt x="56" y="11"/>
                </a:moveTo>
                <a:cubicBezTo>
                  <a:pt x="56" y="11"/>
                  <a:pt x="56" y="11"/>
                  <a:pt x="56" y="12"/>
                </a:cubicBezTo>
                <a:cubicBezTo>
                  <a:pt x="57" y="13"/>
                  <a:pt x="57" y="13"/>
                  <a:pt x="57" y="13"/>
                </a:cubicBezTo>
                <a:cubicBezTo>
                  <a:pt x="57" y="13"/>
                  <a:pt x="58" y="14"/>
                  <a:pt x="58" y="14"/>
                </a:cubicBezTo>
                <a:cubicBezTo>
                  <a:pt x="57" y="15"/>
                  <a:pt x="57" y="15"/>
                  <a:pt x="57" y="15"/>
                </a:cubicBezTo>
                <a:cubicBezTo>
                  <a:pt x="66" y="12"/>
                  <a:pt x="66" y="12"/>
                  <a:pt x="66" y="12"/>
                </a:cubicBezTo>
                <a:cubicBezTo>
                  <a:pt x="64" y="9"/>
                  <a:pt x="64" y="9"/>
                  <a:pt x="64" y="9"/>
                </a:cubicBezTo>
                <a:cubicBezTo>
                  <a:pt x="64" y="9"/>
                  <a:pt x="64" y="9"/>
                  <a:pt x="63" y="8"/>
                </a:cubicBezTo>
                <a:cubicBezTo>
                  <a:pt x="63" y="8"/>
                  <a:pt x="63" y="8"/>
                  <a:pt x="63" y="8"/>
                </a:cubicBezTo>
                <a:cubicBezTo>
                  <a:pt x="63" y="8"/>
                  <a:pt x="63" y="8"/>
                  <a:pt x="62" y="8"/>
                </a:cubicBezTo>
                <a:cubicBezTo>
                  <a:pt x="62" y="8"/>
                  <a:pt x="62" y="8"/>
                  <a:pt x="62" y="8"/>
                </a:cubicBezTo>
                <a:cubicBezTo>
                  <a:pt x="62" y="8"/>
                  <a:pt x="62" y="8"/>
                  <a:pt x="61" y="8"/>
                </a:cubicBezTo>
                <a:cubicBezTo>
                  <a:pt x="61" y="8"/>
                  <a:pt x="61" y="8"/>
                  <a:pt x="61" y="8"/>
                </a:cubicBezTo>
                <a:lnTo>
                  <a:pt x="56" y="11"/>
                </a:lnTo>
                <a:close/>
                <a:moveTo>
                  <a:pt x="62" y="15"/>
                </a:moveTo>
                <a:cubicBezTo>
                  <a:pt x="62" y="16"/>
                  <a:pt x="62" y="16"/>
                  <a:pt x="62" y="16"/>
                </a:cubicBezTo>
                <a:cubicBezTo>
                  <a:pt x="63" y="17"/>
                  <a:pt x="63" y="17"/>
                  <a:pt x="63" y="17"/>
                </a:cubicBezTo>
                <a:cubicBezTo>
                  <a:pt x="63" y="18"/>
                  <a:pt x="63" y="19"/>
                  <a:pt x="64" y="19"/>
                </a:cubicBezTo>
                <a:cubicBezTo>
                  <a:pt x="66" y="19"/>
                  <a:pt x="66" y="19"/>
                  <a:pt x="66" y="19"/>
                </a:cubicBezTo>
                <a:cubicBezTo>
                  <a:pt x="71" y="19"/>
                  <a:pt x="71" y="19"/>
                  <a:pt x="71" y="19"/>
                </a:cubicBezTo>
                <a:cubicBezTo>
                  <a:pt x="70" y="16"/>
                  <a:pt x="70" y="16"/>
                  <a:pt x="70" y="16"/>
                </a:cubicBezTo>
                <a:cubicBezTo>
                  <a:pt x="70" y="15"/>
                  <a:pt x="70" y="15"/>
                  <a:pt x="70" y="15"/>
                </a:cubicBezTo>
                <a:cubicBezTo>
                  <a:pt x="70" y="15"/>
                  <a:pt x="70" y="15"/>
                  <a:pt x="70" y="15"/>
                </a:cubicBezTo>
                <a:cubicBezTo>
                  <a:pt x="70" y="15"/>
                  <a:pt x="70" y="14"/>
                  <a:pt x="70" y="14"/>
                </a:cubicBezTo>
                <a:cubicBezTo>
                  <a:pt x="69" y="14"/>
                  <a:pt x="69" y="14"/>
                  <a:pt x="69" y="14"/>
                </a:cubicBezTo>
                <a:cubicBezTo>
                  <a:pt x="69" y="14"/>
                  <a:pt x="69" y="14"/>
                  <a:pt x="69" y="14"/>
                </a:cubicBezTo>
                <a:cubicBezTo>
                  <a:pt x="69" y="14"/>
                  <a:pt x="69" y="14"/>
                  <a:pt x="69" y="14"/>
                </a:cubicBezTo>
                <a:cubicBezTo>
                  <a:pt x="68" y="14"/>
                  <a:pt x="68" y="14"/>
                  <a:pt x="68" y="14"/>
                </a:cubicBezTo>
                <a:lnTo>
                  <a:pt x="62" y="15"/>
                </a:lnTo>
                <a:close/>
                <a:moveTo>
                  <a:pt x="47" y="19"/>
                </a:moveTo>
                <a:cubicBezTo>
                  <a:pt x="61" y="19"/>
                  <a:pt x="61" y="19"/>
                  <a:pt x="61" y="19"/>
                </a:cubicBezTo>
                <a:cubicBezTo>
                  <a:pt x="61" y="19"/>
                  <a:pt x="61" y="18"/>
                  <a:pt x="61" y="18"/>
                </a:cubicBezTo>
                <a:cubicBezTo>
                  <a:pt x="60" y="17"/>
                  <a:pt x="60" y="17"/>
                  <a:pt x="60" y="17"/>
                </a:cubicBezTo>
                <a:cubicBezTo>
                  <a:pt x="60" y="16"/>
                  <a:pt x="60" y="16"/>
                  <a:pt x="60" y="16"/>
                </a:cubicBezTo>
                <a:lnTo>
                  <a:pt x="47" y="19"/>
                </a:lnTo>
                <a:close/>
                <a:moveTo>
                  <a:pt x="56" y="15"/>
                </a:moveTo>
                <a:cubicBezTo>
                  <a:pt x="56" y="15"/>
                  <a:pt x="55" y="14"/>
                  <a:pt x="55" y="14"/>
                </a:cubicBezTo>
                <a:cubicBezTo>
                  <a:pt x="55" y="13"/>
                  <a:pt x="55" y="13"/>
                  <a:pt x="55" y="13"/>
                </a:cubicBezTo>
                <a:cubicBezTo>
                  <a:pt x="54" y="12"/>
                  <a:pt x="54" y="12"/>
                  <a:pt x="54" y="12"/>
                </a:cubicBezTo>
                <a:cubicBezTo>
                  <a:pt x="42" y="18"/>
                  <a:pt x="42" y="18"/>
                  <a:pt x="42" y="18"/>
                </a:cubicBezTo>
                <a:lnTo>
                  <a:pt x="56" y="15"/>
                </a:lnTo>
                <a:close/>
                <a:moveTo>
                  <a:pt x="49" y="11"/>
                </a:moveTo>
                <a:cubicBezTo>
                  <a:pt x="48" y="10"/>
                  <a:pt x="48" y="10"/>
                  <a:pt x="48" y="10"/>
                </a:cubicBezTo>
                <a:cubicBezTo>
                  <a:pt x="48" y="10"/>
                  <a:pt x="48" y="10"/>
                  <a:pt x="48" y="10"/>
                </a:cubicBezTo>
                <a:cubicBezTo>
                  <a:pt x="37" y="19"/>
                  <a:pt x="37" y="19"/>
                  <a:pt x="37" y="19"/>
                </a:cubicBezTo>
                <a:cubicBezTo>
                  <a:pt x="36" y="19"/>
                  <a:pt x="36" y="19"/>
                  <a:pt x="36" y="19"/>
                </a:cubicBezTo>
                <a:cubicBezTo>
                  <a:pt x="50" y="12"/>
                  <a:pt x="50" y="12"/>
                  <a:pt x="50" y="12"/>
                </a:cubicBezTo>
                <a:cubicBezTo>
                  <a:pt x="49" y="12"/>
                  <a:pt x="49" y="11"/>
                  <a:pt x="49" y="11"/>
                </a:cubicBezTo>
                <a:close/>
                <a:moveTo>
                  <a:pt x="67" y="55"/>
                </a:moveTo>
                <a:cubicBezTo>
                  <a:pt x="67" y="55"/>
                  <a:pt x="67" y="55"/>
                  <a:pt x="67" y="56"/>
                </a:cubicBezTo>
                <a:cubicBezTo>
                  <a:pt x="73" y="56"/>
                  <a:pt x="73" y="56"/>
                  <a:pt x="73" y="56"/>
                </a:cubicBezTo>
                <a:cubicBezTo>
                  <a:pt x="74" y="56"/>
                  <a:pt x="75" y="55"/>
                  <a:pt x="75" y="53"/>
                </a:cubicBezTo>
                <a:cubicBezTo>
                  <a:pt x="75" y="49"/>
                  <a:pt x="75" y="49"/>
                  <a:pt x="75" y="49"/>
                </a:cubicBezTo>
                <a:cubicBezTo>
                  <a:pt x="75" y="48"/>
                  <a:pt x="74" y="48"/>
                  <a:pt x="74" y="48"/>
                </a:cubicBezTo>
                <a:cubicBezTo>
                  <a:pt x="72" y="48"/>
                  <a:pt x="72" y="48"/>
                  <a:pt x="72" y="48"/>
                </a:cubicBezTo>
                <a:cubicBezTo>
                  <a:pt x="69" y="48"/>
                  <a:pt x="67" y="51"/>
                  <a:pt x="67" y="54"/>
                </a:cubicBezTo>
                <a:lnTo>
                  <a:pt x="67" y="55"/>
                </a:lnTo>
                <a:close/>
                <a:moveTo>
                  <a:pt x="75" y="23"/>
                </a:moveTo>
                <a:cubicBezTo>
                  <a:pt x="75" y="22"/>
                  <a:pt x="74" y="21"/>
                  <a:pt x="73" y="21"/>
                </a:cubicBezTo>
                <a:cubicBezTo>
                  <a:pt x="67" y="21"/>
                  <a:pt x="67" y="21"/>
                  <a:pt x="67" y="21"/>
                </a:cubicBezTo>
                <a:cubicBezTo>
                  <a:pt x="67" y="21"/>
                  <a:pt x="67" y="22"/>
                  <a:pt x="67" y="22"/>
                </a:cubicBezTo>
                <a:cubicBezTo>
                  <a:pt x="67" y="23"/>
                  <a:pt x="67" y="23"/>
                  <a:pt x="67" y="23"/>
                </a:cubicBezTo>
                <a:cubicBezTo>
                  <a:pt x="67" y="26"/>
                  <a:pt x="69" y="28"/>
                  <a:pt x="72" y="28"/>
                </a:cubicBezTo>
                <a:cubicBezTo>
                  <a:pt x="74" y="28"/>
                  <a:pt x="74" y="28"/>
                  <a:pt x="74" y="28"/>
                </a:cubicBezTo>
                <a:cubicBezTo>
                  <a:pt x="74" y="28"/>
                  <a:pt x="75" y="28"/>
                  <a:pt x="75" y="28"/>
                </a:cubicBezTo>
                <a:lnTo>
                  <a:pt x="75" y="23"/>
                </a:lnTo>
                <a:close/>
                <a:moveTo>
                  <a:pt x="5" y="32"/>
                </a:moveTo>
                <a:cubicBezTo>
                  <a:pt x="5" y="35"/>
                  <a:pt x="5" y="35"/>
                  <a:pt x="5" y="35"/>
                </a:cubicBezTo>
                <a:cubicBezTo>
                  <a:pt x="5" y="30"/>
                  <a:pt x="5" y="30"/>
                  <a:pt x="5" y="30"/>
                </a:cubicBezTo>
                <a:cubicBezTo>
                  <a:pt x="5" y="30"/>
                  <a:pt x="5" y="30"/>
                  <a:pt x="5" y="30"/>
                </a:cubicBezTo>
                <a:cubicBezTo>
                  <a:pt x="4" y="31"/>
                  <a:pt x="4" y="31"/>
                  <a:pt x="5" y="32"/>
                </a:cubicBezTo>
                <a:close/>
                <a:moveTo>
                  <a:pt x="4" y="39"/>
                </a:moveTo>
                <a:cubicBezTo>
                  <a:pt x="4" y="39"/>
                  <a:pt x="4" y="40"/>
                  <a:pt x="4" y="41"/>
                </a:cubicBezTo>
                <a:cubicBezTo>
                  <a:pt x="5" y="43"/>
                  <a:pt x="5" y="43"/>
                  <a:pt x="5" y="43"/>
                </a:cubicBezTo>
                <a:cubicBezTo>
                  <a:pt x="5" y="43"/>
                  <a:pt x="5" y="43"/>
                  <a:pt x="5" y="43"/>
                </a:cubicBezTo>
                <a:lnTo>
                  <a:pt x="4" y="39"/>
                </a:lnTo>
                <a:close/>
                <a:moveTo>
                  <a:pt x="23" y="70"/>
                </a:moveTo>
                <a:cubicBezTo>
                  <a:pt x="23" y="69"/>
                  <a:pt x="23" y="69"/>
                  <a:pt x="23" y="69"/>
                </a:cubicBezTo>
                <a:cubicBezTo>
                  <a:pt x="26" y="72"/>
                  <a:pt x="26" y="72"/>
                  <a:pt x="26" y="72"/>
                </a:cubicBezTo>
                <a:cubicBezTo>
                  <a:pt x="27" y="73"/>
                  <a:pt x="28" y="73"/>
                  <a:pt x="29" y="72"/>
                </a:cubicBezTo>
                <a:cubicBezTo>
                  <a:pt x="33" y="69"/>
                  <a:pt x="33" y="69"/>
                  <a:pt x="33" y="69"/>
                </a:cubicBezTo>
                <a:cubicBezTo>
                  <a:pt x="33" y="68"/>
                  <a:pt x="33" y="68"/>
                  <a:pt x="33" y="68"/>
                </a:cubicBezTo>
                <a:cubicBezTo>
                  <a:pt x="32" y="67"/>
                  <a:pt x="32" y="67"/>
                  <a:pt x="32" y="67"/>
                </a:cubicBezTo>
                <a:cubicBezTo>
                  <a:pt x="32" y="67"/>
                  <a:pt x="31" y="66"/>
                  <a:pt x="30" y="66"/>
                </a:cubicBezTo>
                <a:cubicBezTo>
                  <a:pt x="32" y="65"/>
                  <a:pt x="32" y="65"/>
                  <a:pt x="32" y="65"/>
                </a:cubicBezTo>
                <a:cubicBezTo>
                  <a:pt x="33" y="65"/>
                  <a:pt x="33" y="65"/>
                  <a:pt x="33" y="66"/>
                </a:cubicBezTo>
                <a:cubicBezTo>
                  <a:pt x="34" y="67"/>
                  <a:pt x="34" y="67"/>
                  <a:pt x="34" y="67"/>
                </a:cubicBezTo>
                <a:cubicBezTo>
                  <a:pt x="34" y="67"/>
                  <a:pt x="35" y="67"/>
                  <a:pt x="35" y="67"/>
                </a:cubicBezTo>
                <a:cubicBezTo>
                  <a:pt x="45" y="58"/>
                  <a:pt x="45" y="58"/>
                  <a:pt x="45" y="58"/>
                </a:cubicBezTo>
                <a:cubicBezTo>
                  <a:pt x="28" y="67"/>
                  <a:pt x="28" y="67"/>
                  <a:pt x="28" y="67"/>
                </a:cubicBezTo>
                <a:cubicBezTo>
                  <a:pt x="28" y="67"/>
                  <a:pt x="28" y="67"/>
                  <a:pt x="28" y="67"/>
                </a:cubicBezTo>
                <a:cubicBezTo>
                  <a:pt x="23" y="70"/>
                  <a:pt x="23" y="70"/>
                  <a:pt x="23" y="70"/>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013"/>
          </a:p>
        </p:txBody>
      </p:sp>
      <p:sp>
        <p:nvSpPr>
          <p:cNvPr id="80" name="Freeform 240"/>
          <p:cNvSpPr>
            <a:spLocks noEditPoints="1"/>
          </p:cNvSpPr>
          <p:nvPr/>
        </p:nvSpPr>
        <p:spPr bwMode="auto">
          <a:xfrm>
            <a:off x="1175256" y="4395842"/>
            <a:ext cx="469279" cy="485746"/>
          </a:xfrm>
          <a:custGeom>
            <a:avLst/>
            <a:gdLst>
              <a:gd name="T0" fmla="*/ 17 w 72"/>
              <a:gd name="T1" fmla="*/ 40 h 72"/>
              <a:gd name="T2" fmla="*/ 21 w 72"/>
              <a:gd name="T3" fmla="*/ 45 h 72"/>
              <a:gd name="T4" fmla="*/ 22 w 72"/>
              <a:gd name="T5" fmla="*/ 49 h 72"/>
              <a:gd name="T6" fmla="*/ 28 w 72"/>
              <a:gd name="T7" fmla="*/ 53 h 72"/>
              <a:gd name="T8" fmla="*/ 32 w 72"/>
              <a:gd name="T9" fmla="*/ 53 h 72"/>
              <a:gd name="T10" fmla="*/ 36 w 72"/>
              <a:gd name="T11" fmla="*/ 55 h 72"/>
              <a:gd name="T12" fmla="*/ 40 w 72"/>
              <a:gd name="T13" fmla="*/ 53 h 72"/>
              <a:gd name="T14" fmla="*/ 44 w 72"/>
              <a:gd name="T15" fmla="*/ 53 h 72"/>
              <a:gd name="T16" fmla="*/ 50 w 72"/>
              <a:gd name="T17" fmla="*/ 49 h 72"/>
              <a:gd name="T18" fmla="*/ 52 w 72"/>
              <a:gd name="T19" fmla="*/ 45 h 72"/>
              <a:gd name="T20" fmla="*/ 55 w 72"/>
              <a:gd name="T21" fmla="*/ 40 h 72"/>
              <a:gd name="T22" fmla="*/ 52 w 72"/>
              <a:gd name="T23" fmla="*/ 36 h 72"/>
              <a:gd name="T24" fmla="*/ 55 w 72"/>
              <a:gd name="T25" fmla="*/ 33 h 72"/>
              <a:gd name="T26" fmla="*/ 52 w 72"/>
              <a:gd name="T27" fmla="*/ 27 h 72"/>
              <a:gd name="T28" fmla="*/ 50 w 72"/>
              <a:gd name="T29" fmla="*/ 23 h 72"/>
              <a:gd name="T30" fmla="*/ 44 w 72"/>
              <a:gd name="T31" fmla="*/ 19 h 72"/>
              <a:gd name="T32" fmla="*/ 40 w 72"/>
              <a:gd name="T33" fmla="*/ 19 h 72"/>
              <a:gd name="T34" fmla="*/ 34 w 72"/>
              <a:gd name="T35" fmla="*/ 17 h 72"/>
              <a:gd name="T36" fmla="*/ 31 w 72"/>
              <a:gd name="T37" fmla="*/ 21 h 72"/>
              <a:gd name="T38" fmla="*/ 27 w 72"/>
              <a:gd name="T39" fmla="*/ 19 h 72"/>
              <a:gd name="T40" fmla="*/ 23 w 72"/>
              <a:gd name="T41" fmla="*/ 24 h 72"/>
              <a:gd name="T42" fmla="*/ 20 w 72"/>
              <a:gd name="T43" fmla="*/ 27 h 72"/>
              <a:gd name="T44" fmla="*/ 17 w 72"/>
              <a:gd name="T45" fmla="*/ 34 h 72"/>
              <a:gd name="T46" fmla="*/ 19 w 72"/>
              <a:gd name="T47" fmla="*/ 38 h 72"/>
              <a:gd name="T48" fmla="*/ 26 w 72"/>
              <a:gd name="T49" fmla="*/ 28 h 72"/>
              <a:gd name="T50" fmla="*/ 32 w 72"/>
              <a:gd name="T51" fmla="*/ 24 h 72"/>
              <a:gd name="T52" fmla="*/ 40 w 72"/>
              <a:gd name="T53" fmla="*/ 24 h 72"/>
              <a:gd name="T54" fmla="*/ 47 w 72"/>
              <a:gd name="T55" fmla="*/ 28 h 72"/>
              <a:gd name="T56" fmla="*/ 49 w 72"/>
              <a:gd name="T57" fmla="*/ 36 h 72"/>
              <a:gd name="T58" fmla="*/ 47 w 72"/>
              <a:gd name="T59" fmla="*/ 44 h 72"/>
              <a:gd name="T60" fmla="*/ 40 w 72"/>
              <a:gd name="T61" fmla="*/ 49 h 72"/>
              <a:gd name="T62" fmla="*/ 32 w 72"/>
              <a:gd name="T63" fmla="*/ 49 h 72"/>
              <a:gd name="T64" fmla="*/ 26 w 72"/>
              <a:gd name="T65" fmla="*/ 44 h 72"/>
              <a:gd name="T66" fmla="*/ 23 w 72"/>
              <a:gd name="T67" fmla="*/ 36 h 72"/>
              <a:gd name="T68" fmla="*/ 46 w 72"/>
              <a:gd name="T69" fmla="*/ 36 h 72"/>
              <a:gd name="T70" fmla="*/ 36 w 72"/>
              <a:gd name="T71" fmla="*/ 46 h 72"/>
              <a:gd name="T72" fmla="*/ 36 w 72"/>
              <a:gd name="T73" fmla="*/ 44 h 72"/>
              <a:gd name="T74" fmla="*/ 32 w 72"/>
              <a:gd name="T75" fmla="*/ 36 h 72"/>
              <a:gd name="T76" fmla="*/ 36 w 72"/>
              <a:gd name="T77" fmla="*/ 40 h 72"/>
              <a:gd name="T78" fmla="*/ 36 w 72"/>
              <a:gd name="T79" fmla="*/ 72 h 72"/>
              <a:gd name="T80" fmla="*/ 10 w 72"/>
              <a:gd name="T81" fmla="*/ 69 h 72"/>
              <a:gd name="T82" fmla="*/ 8 w 72"/>
              <a:gd name="T83" fmla="*/ 58 h 72"/>
              <a:gd name="T84" fmla="*/ 20 w 72"/>
              <a:gd name="T85" fmla="*/ 57 h 72"/>
              <a:gd name="T86" fmla="*/ 36 w 72"/>
              <a:gd name="T87" fmla="*/ 69 h 72"/>
              <a:gd name="T88" fmla="*/ 3 w 72"/>
              <a:gd name="T89" fmla="*/ 36 h 72"/>
              <a:gd name="T90" fmla="*/ 36 w 72"/>
              <a:gd name="T9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 h="72">
                <a:moveTo>
                  <a:pt x="19" y="38"/>
                </a:moveTo>
                <a:cubicBezTo>
                  <a:pt x="18" y="38"/>
                  <a:pt x="18" y="38"/>
                  <a:pt x="17" y="38"/>
                </a:cubicBezTo>
                <a:cubicBezTo>
                  <a:pt x="17" y="39"/>
                  <a:pt x="17" y="39"/>
                  <a:pt x="17" y="40"/>
                </a:cubicBezTo>
                <a:cubicBezTo>
                  <a:pt x="17" y="41"/>
                  <a:pt x="18" y="43"/>
                  <a:pt x="19" y="44"/>
                </a:cubicBezTo>
                <a:cubicBezTo>
                  <a:pt x="19" y="45"/>
                  <a:pt x="19" y="45"/>
                  <a:pt x="20" y="45"/>
                </a:cubicBezTo>
                <a:cubicBezTo>
                  <a:pt x="20" y="45"/>
                  <a:pt x="21" y="45"/>
                  <a:pt x="21" y="45"/>
                </a:cubicBezTo>
                <a:cubicBezTo>
                  <a:pt x="22" y="45"/>
                  <a:pt x="23" y="45"/>
                  <a:pt x="23" y="46"/>
                </a:cubicBezTo>
                <a:cubicBezTo>
                  <a:pt x="24" y="46"/>
                  <a:pt x="24" y="47"/>
                  <a:pt x="23" y="48"/>
                </a:cubicBezTo>
                <a:cubicBezTo>
                  <a:pt x="23" y="48"/>
                  <a:pt x="22" y="49"/>
                  <a:pt x="22" y="49"/>
                </a:cubicBezTo>
                <a:cubicBezTo>
                  <a:pt x="22" y="49"/>
                  <a:pt x="23" y="50"/>
                  <a:pt x="23" y="50"/>
                </a:cubicBezTo>
                <a:cubicBezTo>
                  <a:pt x="24" y="51"/>
                  <a:pt x="26" y="52"/>
                  <a:pt x="27" y="53"/>
                </a:cubicBezTo>
                <a:cubicBezTo>
                  <a:pt x="27" y="53"/>
                  <a:pt x="28" y="53"/>
                  <a:pt x="28" y="53"/>
                </a:cubicBezTo>
                <a:cubicBezTo>
                  <a:pt x="29" y="53"/>
                  <a:pt x="29" y="53"/>
                  <a:pt x="29" y="52"/>
                </a:cubicBezTo>
                <a:cubicBezTo>
                  <a:pt x="30" y="52"/>
                  <a:pt x="30" y="51"/>
                  <a:pt x="31" y="51"/>
                </a:cubicBezTo>
                <a:cubicBezTo>
                  <a:pt x="32" y="52"/>
                  <a:pt x="33" y="53"/>
                  <a:pt x="32" y="53"/>
                </a:cubicBezTo>
                <a:cubicBezTo>
                  <a:pt x="32" y="54"/>
                  <a:pt x="32" y="54"/>
                  <a:pt x="33" y="55"/>
                </a:cubicBezTo>
                <a:cubicBezTo>
                  <a:pt x="33" y="55"/>
                  <a:pt x="33" y="55"/>
                  <a:pt x="34" y="55"/>
                </a:cubicBezTo>
                <a:cubicBezTo>
                  <a:pt x="35" y="55"/>
                  <a:pt x="35" y="55"/>
                  <a:pt x="36" y="55"/>
                </a:cubicBezTo>
                <a:cubicBezTo>
                  <a:pt x="37" y="55"/>
                  <a:pt x="38" y="55"/>
                  <a:pt x="39" y="55"/>
                </a:cubicBezTo>
                <a:cubicBezTo>
                  <a:pt x="39" y="55"/>
                  <a:pt x="40" y="55"/>
                  <a:pt x="40" y="55"/>
                </a:cubicBezTo>
                <a:cubicBezTo>
                  <a:pt x="40" y="54"/>
                  <a:pt x="40" y="54"/>
                  <a:pt x="40" y="53"/>
                </a:cubicBezTo>
                <a:cubicBezTo>
                  <a:pt x="40" y="53"/>
                  <a:pt x="40" y="52"/>
                  <a:pt x="41" y="51"/>
                </a:cubicBezTo>
                <a:cubicBezTo>
                  <a:pt x="42" y="51"/>
                  <a:pt x="43" y="52"/>
                  <a:pt x="43" y="52"/>
                </a:cubicBezTo>
                <a:cubicBezTo>
                  <a:pt x="44" y="53"/>
                  <a:pt x="44" y="53"/>
                  <a:pt x="44" y="53"/>
                </a:cubicBezTo>
                <a:cubicBezTo>
                  <a:pt x="45" y="53"/>
                  <a:pt x="45" y="53"/>
                  <a:pt x="45" y="53"/>
                </a:cubicBezTo>
                <a:cubicBezTo>
                  <a:pt x="47" y="52"/>
                  <a:pt x="48" y="51"/>
                  <a:pt x="50" y="50"/>
                </a:cubicBezTo>
                <a:cubicBezTo>
                  <a:pt x="50" y="50"/>
                  <a:pt x="50" y="49"/>
                  <a:pt x="50" y="49"/>
                </a:cubicBezTo>
                <a:cubicBezTo>
                  <a:pt x="50" y="49"/>
                  <a:pt x="50" y="48"/>
                  <a:pt x="50" y="48"/>
                </a:cubicBezTo>
                <a:cubicBezTo>
                  <a:pt x="49" y="47"/>
                  <a:pt x="49" y="46"/>
                  <a:pt x="49" y="46"/>
                </a:cubicBezTo>
                <a:cubicBezTo>
                  <a:pt x="50" y="45"/>
                  <a:pt x="51" y="45"/>
                  <a:pt x="52" y="45"/>
                </a:cubicBezTo>
                <a:cubicBezTo>
                  <a:pt x="52" y="45"/>
                  <a:pt x="52" y="45"/>
                  <a:pt x="53" y="45"/>
                </a:cubicBezTo>
                <a:cubicBezTo>
                  <a:pt x="53" y="45"/>
                  <a:pt x="54" y="45"/>
                  <a:pt x="54" y="44"/>
                </a:cubicBezTo>
                <a:cubicBezTo>
                  <a:pt x="55" y="43"/>
                  <a:pt x="55" y="41"/>
                  <a:pt x="55" y="40"/>
                </a:cubicBezTo>
                <a:cubicBezTo>
                  <a:pt x="55" y="39"/>
                  <a:pt x="55" y="39"/>
                  <a:pt x="55" y="38"/>
                </a:cubicBezTo>
                <a:cubicBezTo>
                  <a:pt x="55" y="38"/>
                  <a:pt x="54" y="38"/>
                  <a:pt x="54" y="38"/>
                </a:cubicBezTo>
                <a:cubicBezTo>
                  <a:pt x="53" y="38"/>
                  <a:pt x="52" y="37"/>
                  <a:pt x="52" y="36"/>
                </a:cubicBezTo>
                <a:cubicBezTo>
                  <a:pt x="52" y="35"/>
                  <a:pt x="53" y="34"/>
                  <a:pt x="54" y="34"/>
                </a:cubicBezTo>
                <a:cubicBezTo>
                  <a:pt x="54" y="34"/>
                  <a:pt x="55" y="34"/>
                  <a:pt x="55" y="34"/>
                </a:cubicBezTo>
                <a:cubicBezTo>
                  <a:pt x="55" y="33"/>
                  <a:pt x="55" y="33"/>
                  <a:pt x="55" y="33"/>
                </a:cubicBezTo>
                <a:cubicBezTo>
                  <a:pt x="55" y="31"/>
                  <a:pt x="55" y="29"/>
                  <a:pt x="54" y="28"/>
                </a:cubicBezTo>
                <a:cubicBezTo>
                  <a:pt x="54" y="27"/>
                  <a:pt x="53" y="27"/>
                  <a:pt x="53" y="27"/>
                </a:cubicBezTo>
                <a:cubicBezTo>
                  <a:pt x="52" y="27"/>
                  <a:pt x="52" y="27"/>
                  <a:pt x="52" y="27"/>
                </a:cubicBezTo>
                <a:cubicBezTo>
                  <a:pt x="51" y="27"/>
                  <a:pt x="50" y="27"/>
                  <a:pt x="49" y="27"/>
                </a:cubicBezTo>
                <a:cubicBezTo>
                  <a:pt x="49" y="26"/>
                  <a:pt x="49" y="25"/>
                  <a:pt x="50" y="24"/>
                </a:cubicBezTo>
                <a:cubicBezTo>
                  <a:pt x="50" y="24"/>
                  <a:pt x="50" y="24"/>
                  <a:pt x="50" y="23"/>
                </a:cubicBezTo>
                <a:cubicBezTo>
                  <a:pt x="50" y="23"/>
                  <a:pt x="50" y="22"/>
                  <a:pt x="50" y="22"/>
                </a:cubicBezTo>
                <a:cubicBezTo>
                  <a:pt x="48" y="21"/>
                  <a:pt x="47" y="20"/>
                  <a:pt x="45" y="19"/>
                </a:cubicBezTo>
                <a:cubicBezTo>
                  <a:pt x="45" y="19"/>
                  <a:pt x="45" y="19"/>
                  <a:pt x="44" y="19"/>
                </a:cubicBezTo>
                <a:cubicBezTo>
                  <a:pt x="44" y="19"/>
                  <a:pt x="44" y="19"/>
                  <a:pt x="43" y="20"/>
                </a:cubicBezTo>
                <a:cubicBezTo>
                  <a:pt x="43" y="20"/>
                  <a:pt x="42" y="21"/>
                  <a:pt x="41" y="21"/>
                </a:cubicBezTo>
                <a:cubicBezTo>
                  <a:pt x="40" y="20"/>
                  <a:pt x="40" y="20"/>
                  <a:pt x="40" y="19"/>
                </a:cubicBezTo>
                <a:cubicBezTo>
                  <a:pt x="40" y="18"/>
                  <a:pt x="40" y="18"/>
                  <a:pt x="40" y="17"/>
                </a:cubicBezTo>
                <a:cubicBezTo>
                  <a:pt x="40" y="17"/>
                  <a:pt x="39" y="17"/>
                  <a:pt x="39" y="17"/>
                </a:cubicBezTo>
                <a:cubicBezTo>
                  <a:pt x="37" y="17"/>
                  <a:pt x="35" y="17"/>
                  <a:pt x="34" y="17"/>
                </a:cubicBezTo>
                <a:cubicBezTo>
                  <a:pt x="33" y="17"/>
                  <a:pt x="33" y="17"/>
                  <a:pt x="33" y="17"/>
                </a:cubicBezTo>
                <a:cubicBezTo>
                  <a:pt x="32" y="18"/>
                  <a:pt x="32" y="18"/>
                  <a:pt x="32" y="19"/>
                </a:cubicBezTo>
                <a:cubicBezTo>
                  <a:pt x="33" y="20"/>
                  <a:pt x="32" y="20"/>
                  <a:pt x="31" y="21"/>
                </a:cubicBezTo>
                <a:cubicBezTo>
                  <a:pt x="30" y="21"/>
                  <a:pt x="30" y="20"/>
                  <a:pt x="29" y="20"/>
                </a:cubicBezTo>
                <a:cubicBezTo>
                  <a:pt x="29" y="19"/>
                  <a:pt x="29" y="19"/>
                  <a:pt x="28" y="19"/>
                </a:cubicBezTo>
                <a:cubicBezTo>
                  <a:pt x="28" y="19"/>
                  <a:pt x="27" y="19"/>
                  <a:pt x="27" y="19"/>
                </a:cubicBezTo>
                <a:cubicBezTo>
                  <a:pt x="26" y="20"/>
                  <a:pt x="24" y="21"/>
                  <a:pt x="23" y="22"/>
                </a:cubicBezTo>
                <a:cubicBezTo>
                  <a:pt x="23" y="22"/>
                  <a:pt x="22" y="23"/>
                  <a:pt x="22" y="23"/>
                </a:cubicBezTo>
                <a:cubicBezTo>
                  <a:pt x="22" y="24"/>
                  <a:pt x="23" y="24"/>
                  <a:pt x="23" y="24"/>
                </a:cubicBezTo>
                <a:cubicBezTo>
                  <a:pt x="24" y="25"/>
                  <a:pt x="24" y="26"/>
                  <a:pt x="23" y="27"/>
                </a:cubicBezTo>
                <a:cubicBezTo>
                  <a:pt x="23" y="27"/>
                  <a:pt x="22" y="27"/>
                  <a:pt x="21" y="27"/>
                </a:cubicBezTo>
                <a:cubicBezTo>
                  <a:pt x="21" y="27"/>
                  <a:pt x="20" y="27"/>
                  <a:pt x="20" y="27"/>
                </a:cubicBezTo>
                <a:cubicBezTo>
                  <a:pt x="19" y="27"/>
                  <a:pt x="19" y="27"/>
                  <a:pt x="19" y="28"/>
                </a:cubicBezTo>
                <a:cubicBezTo>
                  <a:pt x="18" y="29"/>
                  <a:pt x="17" y="31"/>
                  <a:pt x="17" y="33"/>
                </a:cubicBezTo>
                <a:cubicBezTo>
                  <a:pt x="17" y="33"/>
                  <a:pt x="17" y="33"/>
                  <a:pt x="17" y="34"/>
                </a:cubicBezTo>
                <a:cubicBezTo>
                  <a:pt x="18" y="34"/>
                  <a:pt x="18" y="34"/>
                  <a:pt x="19" y="34"/>
                </a:cubicBezTo>
                <a:cubicBezTo>
                  <a:pt x="19" y="34"/>
                  <a:pt x="20" y="35"/>
                  <a:pt x="20" y="36"/>
                </a:cubicBezTo>
                <a:cubicBezTo>
                  <a:pt x="20" y="37"/>
                  <a:pt x="19" y="38"/>
                  <a:pt x="19" y="38"/>
                </a:cubicBezTo>
                <a:close/>
                <a:moveTo>
                  <a:pt x="20" y="32"/>
                </a:moveTo>
                <a:cubicBezTo>
                  <a:pt x="21" y="31"/>
                  <a:pt x="21" y="31"/>
                  <a:pt x="21" y="30"/>
                </a:cubicBezTo>
                <a:cubicBezTo>
                  <a:pt x="23" y="30"/>
                  <a:pt x="25" y="30"/>
                  <a:pt x="26" y="28"/>
                </a:cubicBezTo>
                <a:cubicBezTo>
                  <a:pt x="27" y="27"/>
                  <a:pt x="27" y="25"/>
                  <a:pt x="26" y="23"/>
                </a:cubicBezTo>
                <a:cubicBezTo>
                  <a:pt x="26" y="23"/>
                  <a:pt x="27" y="23"/>
                  <a:pt x="27" y="22"/>
                </a:cubicBezTo>
                <a:cubicBezTo>
                  <a:pt x="29" y="24"/>
                  <a:pt x="30" y="24"/>
                  <a:pt x="32" y="24"/>
                </a:cubicBezTo>
                <a:cubicBezTo>
                  <a:pt x="34" y="23"/>
                  <a:pt x="35" y="21"/>
                  <a:pt x="35" y="20"/>
                </a:cubicBezTo>
                <a:cubicBezTo>
                  <a:pt x="36" y="20"/>
                  <a:pt x="37" y="20"/>
                  <a:pt x="37" y="20"/>
                </a:cubicBezTo>
                <a:cubicBezTo>
                  <a:pt x="37" y="21"/>
                  <a:pt x="39" y="23"/>
                  <a:pt x="40" y="24"/>
                </a:cubicBezTo>
                <a:cubicBezTo>
                  <a:pt x="42" y="24"/>
                  <a:pt x="44" y="24"/>
                  <a:pt x="45" y="22"/>
                </a:cubicBezTo>
                <a:cubicBezTo>
                  <a:pt x="46" y="23"/>
                  <a:pt x="46" y="23"/>
                  <a:pt x="47" y="23"/>
                </a:cubicBezTo>
                <a:cubicBezTo>
                  <a:pt x="46" y="25"/>
                  <a:pt x="46" y="27"/>
                  <a:pt x="47" y="28"/>
                </a:cubicBezTo>
                <a:cubicBezTo>
                  <a:pt x="48" y="30"/>
                  <a:pt x="50" y="31"/>
                  <a:pt x="52" y="30"/>
                </a:cubicBezTo>
                <a:cubicBezTo>
                  <a:pt x="52" y="31"/>
                  <a:pt x="52" y="31"/>
                  <a:pt x="52" y="32"/>
                </a:cubicBezTo>
                <a:cubicBezTo>
                  <a:pt x="51" y="33"/>
                  <a:pt x="49" y="34"/>
                  <a:pt x="49" y="36"/>
                </a:cubicBezTo>
                <a:cubicBezTo>
                  <a:pt x="49" y="38"/>
                  <a:pt x="51" y="40"/>
                  <a:pt x="52" y="40"/>
                </a:cubicBezTo>
                <a:cubicBezTo>
                  <a:pt x="52" y="41"/>
                  <a:pt x="52" y="41"/>
                  <a:pt x="52" y="42"/>
                </a:cubicBezTo>
                <a:cubicBezTo>
                  <a:pt x="50" y="42"/>
                  <a:pt x="48" y="42"/>
                  <a:pt x="47" y="44"/>
                </a:cubicBezTo>
                <a:cubicBezTo>
                  <a:pt x="46" y="45"/>
                  <a:pt x="46" y="47"/>
                  <a:pt x="47" y="49"/>
                </a:cubicBezTo>
                <a:cubicBezTo>
                  <a:pt x="46" y="49"/>
                  <a:pt x="46" y="50"/>
                  <a:pt x="45" y="50"/>
                </a:cubicBezTo>
                <a:cubicBezTo>
                  <a:pt x="44" y="49"/>
                  <a:pt x="42" y="48"/>
                  <a:pt x="40" y="49"/>
                </a:cubicBezTo>
                <a:cubicBezTo>
                  <a:pt x="39" y="49"/>
                  <a:pt x="37" y="51"/>
                  <a:pt x="37" y="52"/>
                </a:cubicBezTo>
                <a:cubicBezTo>
                  <a:pt x="37" y="52"/>
                  <a:pt x="36" y="52"/>
                  <a:pt x="35" y="52"/>
                </a:cubicBezTo>
                <a:cubicBezTo>
                  <a:pt x="35" y="51"/>
                  <a:pt x="34" y="49"/>
                  <a:pt x="32" y="49"/>
                </a:cubicBezTo>
                <a:cubicBezTo>
                  <a:pt x="30" y="48"/>
                  <a:pt x="29" y="49"/>
                  <a:pt x="27" y="50"/>
                </a:cubicBezTo>
                <a:cubicBezTo>
                  <a:pt x="27" y="50"/>
                  <a:pt x="26" y="49"/>
                  <a:pt x="26" y="49"/>
                </a:cubicBezTo>
                <a:cubicBezTo>
                  <a:pt x="27" y="47"/>
                  <a:pt x="27" y="45"/>
                  <a:pt x="26" y="44"/>
                </a:cubicBezTo>
                <a:cubicBezTo>
                  <a:pt x="25" y="42"/>
                  <a:pt x="23" y="42"/>
                  <a:pt x="21" y="42"/>
                </a:cubicBezTo>
                <a:cubicBezTo>
                  <a:pt x="21" y="41"/>
                  <a:pt x="21" y="41"/>
                  <a:pt x="20" y="40"/>
                </a:cubicBezTo>
                <a:cubicBezTo>
                  <a:pt x="22" y="40"/>
                  <a:pt x="23" y="38"/>
                  <a:pt x="23" y="36"/>
                </a:cubicBezTo>
                <a:cubicBezTo>
                  <a:pt x="23" y="34"/>
                  <a:pt x="22" y="33"/>
                  <a:pt x="20" y="32"/>
                </a:cubicBezTo>
                <a:close/>
                <a:moveTo>
                  <a:pt x="36" y="46"/>
                </a:moveTo>
                <a:cubicBezTo>
                  <a:pt x="42" y="46"/>
                  <a:pt x="46" y="42"/>
                  <a:pt x="46" y="36"/>
                </a:cubicBezTo>
                <a:cubicBezTo>
                  <a:pt x="46" y="31"/>
                  <a:pt x="42" y="26"/>
                  <a:pt x="36" y="26"/>
                </a:cubicBezTo>
                <a:cubicBezTo>
                  <a:pt x="31" y="26"/>
                  <a:pt x="26" y="31"/>
                  <a:pt x="26" y="36"/>
                </a:cubicBezTo>
                <a:cubicBezTo>
                  <a:pt x="26" y="42"/>
                  <a:pt x="31" y="46"/>
                  <a:pt x="36" y="46"/>
                </a:cubicBezTo>
                <a:close/>
                <a:moveTo>
                  <a:pt x="36" y="28"/>
                </a:moveTo>
                <a:cubicBezTo>
                  <a:pt x="41" y="28"/>
                  <a:pt x="44" y="32"/>
                  <a:pt x="44" y="36"/>
                </a:cubicBezTo>
                <a:cubicBezTo>
                  <a:pt x="44" y="41"/>
                  <a:pt x="41" y="44"/>
                  <a:pt x="36" y="44"/>
                </a:cubicBezTo>
                <a:cubicBezTo>
                  <a:pt x="32" y="44"/>
                  <a:pt x="28" y="41"/>
                  <a:pt x="28" y="36"/>
                </a:cubicBezTo>
                <a:cubicBezTo>
                  <a:pt x="28" y="32"/>
                  <a:pt x="32" y="28"/>
                  <a:pt x="36" y="28"/>
                </a:cubicBezTo>
                <a:close/>
                <a:moveTo>
                  <a:pt x="32" y="36"/>
                </a:moveTo>
                <a:cubicBezTo>
                  <a:pt x="32" y="34"/>
                  <a:pt x="34" y="33"/>
                  <a:pt x="36" y="33"/>
                </a:cubicBezTo>
                <a:cubicBezTo>
                  <a:pt x="38" y="33"/>
                  <a:pt x="40" y="34"/>
                  <a:pt x="40" y="36"/>
                </a:cubicBezTo>
                <a:cubicBezTo>
                  <a:pt x="40" y="39"/>
                  <a:pt x="38" y="40"/>
                  <a:pt x="36" y="40"/>
                </a:cubicBezTo>
                <a:cubicBezTo>
                  <a:pt x="34" y="40"/>
                  <a:pt x="32" y="39"/>
                  <a:pt x="32" y="36"/>
                </a:cubicBezTo>
                <a:close/>
                <a:moveTo>
                  <a:pt x="72" y="36"/>
                </a:moveTo>
                <a:cubicBezTo>
                  <a:pt x="72" y="56"/>
                  <a:pt x="56" y="72"/>
                  <a:pt x="36" y="72"/>
                </a:cubicBezTo>
                <a:cubicBezTo>
                  <a:pt x="27" y="72"/>
                  <a:pt x="17" y="68"/>
                  <a:pt x="11" y="61"/>
                </a:cubicBezTo>
                <a:cubicBezTo>
                  <a:pt x="11" y="67"/>
                  <a:pt x="11" y="67"/>
                  <a:pt x="11" y="67"/>
                </a:cubicBezTo>
                <a:cubicBezTo>
                  <a:pt x="11" y="68"/>
                  <a:pt x="11" y="69"/>
                  <a:pt x="10" y="69"/>
                </a:cubicBezTo>
                <a:cubicBezTo>
                  <a:pt x="10" y="69"/>
                  <a:pt x="10" y="69"/>
                  <a:pt x="10" y="69"/>
                </a:cubicBezTo>
                <a:cubicBezTo>
                  <a:pt x="9" y="69"/>
                  <a:pt x="8" y="68"/>
                  <a:pt x="8" y="67"/>
                </a:cubicBezTo>
                <a:cubicBezTo>
                  <a:pt x="8" y="58"/>
                  <a:pt x="8" y="58"/>
                  <a:pt x="8" y="58"/>
                </a:cubicBezTo>
                <a:cubicBezTo>
                  <a:pt x="7" y="57"/>
                  <a:pt x="8" y="57"/>
                  <a:pt x="9" y="56"/>
                </a:cubicBezTo>
                <a:cubicBezTo>
                  <a:pt x="18" y="56"/>
                  <a:pt x="18" y="56"/>
                  <a:pt x="18" y="56"/>
                </a:cubicBezTo>
                <a:cubicBezTo>
                  <a:pt x="19" y="56"/>
                  <a:pt x="20" y="56"/>
                  <a:pt x="20" y="57"/>
                </a:cubicBezTo>
                <a:cubicBezTo>
                  <a:pt x="20" y="58"/>
                  <a:pt x="19" y="59"/>
                  <a:pt x="19" y="59"/>
                </a:cubicBezTo>
                <a:cubicBezTo>
                  <a:pt x="13" y="59"/>
                  <a:pt x="13" y="59"/>
                  <a:pt x="13" y="59"/>
                </a:cubicBezTo>
                <a:cubicBezTo>
                  <a:pt x="19" y="65"/>
                  <a:pt x="28" y="69"/>
                  <a:pt x="36" y="69"/>
                </a:cubicBezTo>
                <a:cubicBezTo>
                  <a:pt x="54" y="69"/>
                  <a:pt x="69" y="54"/>
                  <a:pt x="69" y="36"/>
                </a:cubicBezTo>
                <a:cubicBezTo>
                  <a:pt x="69" y="18"/>
                  <a:pt x="54" y="3"/>
                  <a:pt x="36" y="3"/>
                </a:cubicBezTo>
                <a:cubicBezTo>
                  <a:pt x="18" y="3"/>
                  <a:pt x="3" y="18"/>
                  <a:pt x="3" y="36"/>
                </a:cubicBezTo>
                <a:cubicBezTo>
                  <a:pt x="3" y="37"/>
                  <a:pt x="3" y="38"/>
                  <a:pt x="2" y="38"/>
                </a:cubicBezTo>
                <a:cubicBezTo>
                  <a:pt x="1" y="38"/>
                  <a:pt x="0" y="37"/>
                  <a:pt x="0" y="36"/>
                </a:cubicBezTo>
                <a:cubicBezTo>
                  <a:pt x="0" y="16"/>
                  <a:pt x="16" y="0"/>
                  <a:pt x="36" y="0"/>
                </a:cubicBezTo>
                <a:cubicBezTo>
                  <a:pt x="56" y="0"/>
                  <a:pt x="72" y="16"/>
                  <a:pt x="72" y="36"/>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013"/>
          </a:p>
        </p:txBody>
      </p:sp>
      <p:sp>
        <p:nvSpPr>
          <p:cNvPr id="81" name="Freeform 267"/>
          <p:cNvSpPr>
            <a:spLocks noEditPoints="1"/>
          </p:cNvSpPr>
          <p:nvPr/>
        </p:nvSpPr>
        <p:spPr bwMode="auto">
          <a:xfrm>
            <a:off x="6873552" y="4450548"/>
            <a:ext cx="416998" cy="463044"/>
          </a:xfrm>
          <a:custGeom>
            <a:avLst/>
            <a:gdLst>
              <a:gd name="T0" fmla="*/ 48 w 69"/>
              <a:gd name="T1" fmla="*/ 43 h 73"/>
              <a:gd name="T2" fmla="*/ 55 w 69"/>
              <a:gd name="T3" fmla="*/ 42 h 73"/>
              <a:gd name="T4" fmla="*/ 46 w 69"/>
              <a:gd name="T5" fmla="*/ 27 h 73"/>
              <a:gd name="T6" fmla="*/ 48 w 69"/>
              <a:gd name="T7" fmla="*/ 20 h 73"/>
              <a:gd name="T8" fmla="*/ 42 w 69"/>
              <a:gd name="T9" fmla="*/ 11 h 73"/>
              <a:gd name="T10" fmla="*/ 27 w 69"/>
              <a:gd name="T11" fmla="*/ 11 h 73"/>
              <a:gd name="T12" fmla="*/ 20 w 69"/>
              <a:gd name="T13" fmla="*/ 20 h 73"/>
              <a:gd name="T14" fmla="*/ 23 w 69"/>
              <a:gd name="T15" fmla="*/ 27 h 73"/>
              <a:gd name="T16" fmla="*/ 13 w 69"/>
              <a:gd name="T17" fmla="*/ 42 h 73"/>
              <a:gd name="T18" fmla="*/ 19 w 69"/>
              <a:gd name="T19" fmla="*/ 43 h 73"/>
              <a:gd name="T20" fmla="*/ 20 w 69"/>
              <a:gd name="T21" fmla="*/ 49 h 73"/>
              <a:gd name="T22" fmla="*/ 47 w 69"/>
              <a:gd name="T23" fmla="*/ 29 h 73"/>
              <a:gd name="T24" fmla="*/ 48 w 69"/>
              <a:gd name="T25" fmla="*/ 41 h 73"/>
              <a:gd name="T26" fmla="*/ 38 w 69"/>
              <a:gd name="T27" fmla="*/ 31 h 73"/>
              <a:gd name="T28" fmla="*/ 44 w 69"/>
              <a:gd name="T29" fmla="*/ 27 h 73"/>
              <a:gd name="T30" fmla="*/ 42 w 69"/>
              <a:gd name="T31" fmla="*/ 13 h 73"/>
              <a:gd name="T32" fmla="*/ 46 w 69"/>
              <a:gd name="T33" fmla="*/ 19 h 73"/>
              <a:gd name="T34" fmla="*/ 45 w 69"/>
              <a:gd name="T35" fmla="*/ 21 h 73"/>
              <a:gd name="T36" fmla="*/ 40 w 69"/>
              <a:gd name="T37" fmla="*/ 21 h 73"/>
              <a:gd name="T38" fmla="*/ 42 w 69"/>
              <a:gd name="T39" fmla="*/ 13 h 73"/>
              <a:gd name="T40" fmla="*/ 38 w 69"/>
              <a:gd name="T41" fmla="*/ 22 h 73"/>
              <a:gd name="T42" fmla="*/ 38 w 69"/>
              <a:gd name="T43" fmla="*/ 24 h 73"/>
              <a:gd name="T44" fmla="*/ 30 w 69"/>
              <a:gd name="T45" fmla="*/ 25 h 73"/>
              <a:gd name="T46" fmla="*/ 29 w 69"/>
              <a:gd name="T47" fmla="*/ 23 h 73"/>
              <a:gd name="T48" fmla="*/ 34 w 69"/>
              <a:gd name="T49" fmla="*/ 16 h 73"/>
              <a:gd name="T50" fmla="*/ 23 w 69"/>
              <a:gd name="T51" fmla="*/ 18 h 73"/>
              <a:gd name="T52" fmla="*/ 30 w 69"/>
              <a:gd name="T53" fmla="*/ 15 h 73"/>
              <a:gd name="T54" fmla="*/ 26 w 69"/>
              <a:gd name="T55" fmla="*/ 24 h 73"/>
              <a:gd name="T56" fmla="*/ 23 w 69"/>
              <a:gd name="T57" fmla="*/ 20 h 73"/>
              <a:gd name="T58" fmla="*/ 16 w 69"/>
              <a:gd name="T59" fmla="*/ 41 h 73"/>
              <a:gd name="T60" fmla="*/ 24 w 69"/>
              <a:gd name="T61" fmla="*/ 28 h 73"/>
              <a:gd name="T62" fmla="*/ 29 w 69"/>
              <a:gd name="T63" fmla="*/ 29 h 73"/>
              <a:gd name="T64" fmla="*/ 27 w 69"/>
              <a:gd name="T65" fmla="*/ 32 h 73"/>
              <a:gd name="T66" fmla="*/ 21 w 69"/>
              <a:gd name="T67" fmla="*/ 47 h 73"/>
              <a:gd name="T68" fmla="*/ 31 w 69"/>
              <a:gd name="T69" fmla="*/ 33 h 73"/>
              <a:gd name="T70" fmla="*/ 37 w 69"/>
              <a:gd name="T71" fmla="*/ 33 h 73"/>
              <a:gd name="T72" fmla="*/ 46 w 69"/>
              <a:gd name="T73" fmla="*/ 47 h 73"/>
              <a:gd name="T74" fmla="*/ 7 w 69"/>
              <a:gd name="T75" fmla="*/ 0 h 73"/>
              <a:gd name="T76" fmla="*/ 7 w 69"/>
              <a:gd name="T77" fmla="*/ 59 h 73"/>
              <a:gd name="T78" fmla="*/ 7 w 69"/>
              <a:gd name="T79" fmla="*/ 73 h 73"/>
              <a:gd name="T80" fmla="*/ 25 w 69"/>
              <a:gd name="T81" fmla="*/ 59 h 73"/>
              <a:gd name="T82" fmla="*/ 69 w 69"/>
              <a:gd name="T83" fmla="*/ 7 h 73"/>
              <a:gd name="T84" fmla="*/ 15 w 69"/>
              <a:gd name="T85" fmla="*/ 56 h 73"/>
              <a:gd name="T86" fmla="*/ 3 w 69"/>
              <a:gd name="T87" fmla="*/ 52 h 73"/>
              <a:gd name="T88" fmla="*/ 62 w 69"/>
              <a:gd name="T89" fmla="*/ 4 h 73"/>
              <a:gd name="T90" fmla="*/ 62 w 69"/>
              <a:gd name="T91" fmla="*/ 56 h 73"/>
              <a:gd name="T92" fmla="*/ 11 w 69"/>
              <a:gd name="T93" fmla="*/ 6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9" h="73">
                <a:moveTo>
                  <a:pt x="49" y="49"/>
                </a:moveTo>
                <a:cubicBezTo>
                  <a:pt x="49" y="48"/>
                  <a:pt x="49" y="48"/>
                  <a:pt x="49" y="48"/>
                </a:cubicBezTo>
                <a:cubicBezTo>
                  <a:pt x="49" y="47"/>
                  <a:pt x="49" y="45"/>
                  <a:pt x="48" y="43"/>
                </a:cubicBezTo>
                <a:cubicBezTo>
                  <a:pt x="54" y="43"/>
                  <a:pt x="54" y="43"/>
                  <a:pt x="54" y="43"/>
                </a:cubicBezTo>
                <a:cubicBezTo>
                  <a:pt x="54" y="43"/>
                  <a:pt x="55" y="43"/>
                  <a:pt x="55" y="43"/>
                </a:cubicBezTo>
                <a:cubicBezTo>
                  <a:pt x="55" y="43"/>
                  <a:pt x="55" y="42"/>
                  <a:pt x="55" y="42"/>
                </a:cubicBezTo>
                <a:cubicBezTo>
                  <a:pt x="55" y="39"/>
                  <a:pt x="54" y="31"/>
                  <a:pt x="53" y="30"/>
                </a:cubicBezTo>
                <a:cubicBezTo>
                  <a:pt x="52" y="28"/>
                  <a:pt x="50" y="28"/>
                  <a:pt x="48" y="27"/>
                </a:cubicBezTo>
                <a:cubicBezTo>
                  <a:pt x="47" y="27"/>
                  <a:pt x="46" y="27"/>
                  <a:pt x="46" y="27"/>
                </a:cubicBezTo>
                <a:cubicBezTo>
                  <a:pt x="46" y="26"/>
                  <a:pt x="46" y="26"/>
                  <a:pt x="46" y="25"/>
                </a:cubicBezTo>
                <a:cubicBezTo>
                  <a:pt x="46" y="24"/>
                  <a:pt x="47" y="23"/>
                  <a:pt x="47" y="22"/>
                </a:cubicBezTo>
                <a:cubicBezTo>
                  <a:pt x="48" y="22"/>
                  <a:pt x="48" y="21"/>
                  <a:pt x="48" y="20"/>
                </a:cubicBezTo>
                <a:cubicBezTo>
                  <a:pt x="48" y="19"/>
                  <a:pt x="48" y="18"/>
                  <a:pt x="48" y="18"/>
                </a:cubicBezTo>
                <a:cubicBezTo>
                  <a:pt x="48" y="18"/>
                  <a:pt x="48" y="18"/>
                  <a:pt x="48" y="18"/>
                </a:cubicBezTo>
                <a:cubicBezTo>
                  <a:pt x="48" y="14"/>
                  <a:pt x="45" y="11"/>
                  <a:pt x="42" y="11"/>
                </a:cubicBezTo>
                <a:cubicBezTo>
                  <a:pt x="39" y="11"/>
                  <a:pt x="38" y="12"/>
                  <a:pt x="36" y="14"/>
                </a:cubicBezTo>
                <a:cubicBezTo>
                  <a:pt x="35" y="13"/>
                  <a:pt x="34" y="13"/>
                  <a:pt x="32" y="14"/>
                </a:cubicBezTo>
                <a:cubicBezTo>
                  <a:pt x="31" y="12"/>
                  <a:pt x="29" y="11"/>
                  <a:pt x="27" y="11"/>
                </a:cubicBezTo>
                <a:cubicBezTo>
                  <a:pt x="23" y="11"/>
                  <a:pt x="21" y="14"/>
                  <a:pt x="21" y="18"/>
                </a:cubicBezTo>
                <a:cubicBezTo>
                  <a:pt x="21" y="18"/>
                  <a:pt x="21" y="18"/>
                  <a:pt x="21" y="18"/>
                </a:cubicBezTo>
                <a:cubicBezTo>
                  <a:pt x="21" y="18"/>
                  <a:pt x="20" y="19"/>
                  <a:pt x="20" y="20"/>
                </a:cubicBezTo>
                <a:cubicBezTo>
                  <a:pt x="21" y="21"/>
                  <a:pt x="21" y="22"/>
                  <a:pt x="22" y="22"/>
                </a:cubicBezTo>
                <a:cubicBezTo>
                  <a:pt x="22" y="23"/>
                  <a:pt x="22" y="24"/>
                  <a:pt x="23" y="25"/>
                </a:cubicBezTo>
                <a:cubicBezTo>
                  <a:pt x="23" y="26"/>
                  <a:pt x="23" y="26"/>
                  <a:pt x="23" y="27"/>
                </a:cubicBezTo>
                <a:cubicBezTo>
                  <a:pt x="22" y="27"/>
                  <a:pt x="21" y="27"/>
                  <a:pt x="21" y="27"/>
                </a:cubicBezTo>
                <a:cubicBezTo>
                  <a:pt x="19" y="28"/>
                  <a:pt x="17" y="28"/>
                  <a:pt x="16" y="30"/>
                </a:cubicBezTo>
                <a:cubicBezTo>
                  <a:pt x="14" y="31"/>
                  <a:pt x="14" y="39"/>
                  <a:pt x="13" y="42"/>
                </a:cubicBezTo>
                <a:cubicBezTo>
                  <a:pt x="13" y="42"/>
                  <a:pt x="14" y="43"/>
                  <a:pt x="14" y="43"/>
                </a:cubicBezTo>
                <a:cubicBezTo>
                  <a:pt x="14" y="43"/>
                  <a:pt x="14" y="43"/>
                  <a:pt x="15" y="43"/>
                </a:cubicBezTo>
                <a:cubicBezTo>
                  <a:pt x="19" y="43"/>
                  <a:pt x="19" y="43"/>
                  <a:pt x="19" y="43"/>
                </a:cubicBezTo>
                <a:cubicBezTo>
                  <a:pt x="19" y="45"/>
                  <a:pt x="19" y="47"/>
                  <a:pt x="18" y="48"/>
                </a:cubicBezTo>
                <a:cubicBezTo>
                  <a:pt x="18" y="48"/>
                  <a:pt x="19" y="48"/>
                  <a:pt x="19" y="49"/>
                </a:cubicBezTo>
                <a:cubicBezTo>
                  <a:pt x="19" y="49"/>
                  <a:pt x="19" y="49"/>
                  <a:pt x="20" y="49"/>
                </a:cubicBezTo>
                <a:cubicBezTo>
                  <a:pt x="48" y="49"/>
                  <a:pt x="48" y="49"/>
                  <a:pt x="48" y="49"/>
                </a:cubicBezTo>
                <a:cubicBezTo>
                  <a:pt x="48" y="49"/>
                  <a:pt x="48" y="49"/>
                  <a:pt x="49" y="49"/>
                </a:cubicBezTo>
                <a:close/>
                <a:moveTo>
                  <a:pt x="47" y="29"/>
                </a:moveTo>
                <a:cubicBezTo>
                  <a:pt x="48" y="30"/>
                  <a:pt x="51" y="30"/>
                  <a:pt x="51" y="31"/>
                </a:cubicBezTo>
                <a:cubicBezTo>
                  <a:pt x="52" y="32"/>
                  <a:pt x="52" y="36"/>
                  <a:pt x="53" y="41"/>
                </a:cubicBezTo>
                <a:cubicBezTo>
                  <a:pt x="48" y="41"/>
                  <a:pt x="48" y="41"/>
                  <a:pt x="48" y="41"/>
                </a:cubicBezTo>
                <a:cubicBezTo>
                  <a:pt x="47" y="36"/>
                  <a:pt x="47" y="35"/>
                  <a:pt x="46" y="35"/>
                </a:cubicBezTo>
                <a:cubicBezTo>
                  <a:pt x="45" y="33"/>
                  <a:pt x="43" y="33"/>
                  <a:pt x="41" y="32"/>
                </a:cubicBezTo>
                <a:cubicBezTo>
                  <a:pt x="40" y="32"/>
                  <a:pt x="39" y="31"/>
                  <a:pt x="38" y="31"/>
                </a:cubicBezTo>
                <a:cubicBezTo>
                  <a:pt x="38" y="31"/>
                  <a:pt x="38" y="30"/>
                  <a:pt x="38" y="29"/>
                </a:cubicBezTo>
                <a:cubicBezTo>
                  <a:pt x="39" y="28"/>
                  <a:pt x="39" y="27"/>
                  <a:pt x="39" y="26"/>
                </a:cubicBezTo>
                <a:cubicBezTo>
                  <a:pt x="41" y="27"/>
                  <a:pt x="42" y="27"/>
                  <a:pt x="44" y="27"/>
                </a:cubicBezTo>
                <a:cubicBezTo>
                  <a:pt x="44" y="27"/>
                  <a:pt x="44" y="28"/>
                  <a:pt x="44" y="28"/>
                </a:cubicBezTo>
                <a:cubicBezTo>
                  <a:pt x="45" y="29"/>
                  <a:pt x="46" y="29"/>
                  <a:pt x="47" y="29"/>
                </a:cubicBezTo>
                <a:close/>
                <a:moveTo>
                  <a:pt x="42" y="13"/>
                </a:moveTo>
                <a:cubicBezTo>
                  <a:pt x="44" y="13"/>
                  <a:pt x="46" y="15"/>
                  <a:pt x="46" y="18"/>
                </a:cubicBezTo>
                <a:cubicBezTo>
                  <a:pt x="46" y="18"/>
                  <a:pt x="46" y="18"/>
                  <a:pt x="46" y="18"/>
                </a:cubicBezTo>
                <a:cubicBezTo>
                  <a:pt x="46" y="19"/>
                  <a:pt x="46" y="19"/>
                  <a:pt x="46" y="19"/>
                </a:cubicBezTo>
                <a:cubicBezTo>
                  <a:pt x="46" y="19"/>
                  <a:pt x="46" y="20"/>
                  <a:pt x="46" y="20"/>
                </a:cubicBezTo>
                <a:cubicBezTo>
                  <a:pt x="46" y="20"/>
                  <a:pt x="46" y="20"/>
                  <a:pt x="46" y="20"/>
                </a:cubicBezTo>
                <a:cubicBezTo>
                  <a:pt x="45" y="20"/>
                  <a:pt x="45" y="21"/>
                  <a:pt x="45" y="21"/>
                </a:cubicBezTo>
                <a:cubicBezTo>
                  <a:pt x="44" y="23"/>
                  <a:pt x="43" y="26"/>
                  <a:pt x="41" y="24"/>
                </a:cubicBezTo>
                <a:cubicBezTo>
                  <a:pt x="41" y="24"/>
                  <a:pt x="41" y="24"/>
                  <a:pt x="41" y="24"/>
                </a:cubicBezTo>
                <a:cubicBezTo>
                  <a:pt x="41" y="23"/>
                  <a:pt x="41" y="22"/>
                  <a:pt x="40" y="21"/>
                </a:cubicBezTo>
                <a:cubicBezTo>
                  <a:pt x="40" y="21"/>
                  <a:pt x="41" y="21"/>
                  <a:pt x="41" y="21"/>
                </a:cubicBezTo>
                <a:cubicBezTo>
                  <a:pt x="41" y="19"/>
                  <a:pt x="40" y="17"/>
                  <a:pt x="38" y="15"/>
                </a:cubicBezTo>
                <a:cubicBezTo>
                  <a:pt x="39" y="14"/>
                  <a:pt x="40" y="13"/>
                  <a:pt x="42" y="13"/>
                </a:cubicBezTo>
                <a:close/>
                <a:moveTo>
                  <a:pt x="34" y="16"/>
                </a:moveTo>
                <a:cubicBezTo>
                  <a:pt x="36" y="16"/>
                  <a:pt x="38" y="18"/>
                  <a:pt x="38" y="21"/>
                </a:cubicBezTo>
                <a:cubicBezTo>
                  <a:pt x="38" y="21"/>
                  <a:pt x="38" y="22"/>
                  <a:pt x="38" y="22"/>
                </a:cubicBezTo>
                <a:cubicBezTo>
                  <a:pt x="38" y="22"/>
                  <a:pt x="38" y="23"/>
                  <a:pt x="39" y="23"/>
                </a:cubicBezTo>
                <a:cubicBezTo>
                  <a:pt x="39" y="23"/>
                  <a:pt x="39" y="23"/>
                  <a:pt x="39" y="23"/>
                </a:cubicBezTo>
                <a:cubicBezTo>
                  <a:pt x="39" y="24"/>
                  <a:pt x="38" y="24"/>
                  <a:pt x="38" y="24"/>
                </a:cubicBezTo>
                <a:cubicBezTo>
                  <a:pt x="38" y="24"/>
                  <a:pt x="38" y="25"/>
                  <a:pt x="38" y="25"/>
                </a:cubicBezTo>
                <a:cubicBezTo>
                  <a:pt x="37" y="27"/>
                  <a:pt x="35" y="29"/>
                  <a:pt x="34" y="29"/>
                </a:cubicBezTo>
                <a:cubicBezTo>
                  <a:pt x="32" y="29"/>
                  <a:pt x="30" y="27"/>
                  <a:pt x="30" y="25"/>
                </a:cubicBezTo>
                <a:cubicBezTo>
                  <a:pt x="30" y="25"/>
                  <a:pt x="29" y="24"/>
                  <a:pt x="29" y="24"/>
                </a:cubicBezTo>
                <a:cubicBezTo>
                  <a:pt x="29" y="24"/>
                  <a:pt x="29" y="24"/>
                  <a:pt x="29" y="23"/>
                </a:cubicBezTo>
                <a:cubicBezTo>
                  <a:pt x="29" y="23"/>
                  <a:pt x="29" y="23"/>
                  <a:pt x="29" y="23"/>
                </a:cubicBezTo>
                <a:cubicBezTo>
                  <a:pt x="29" y="23"/>
                  <a:pt x="29" y="22"/>
                  <a:pt x="29" y="22"/>
                </a:cubicBezTo>
                <a:cubicBezTo>
                  <a:pt x="29" y="22"/>
                  <a:pt x="29" y="21"/>
                  <a:pt x="29" y="21"/>
                </a:cubicBezTo>
                <a:cubicBezTo>
                  <a:pt x="29" y="18"/>
                  <a:pt x="31" y="16"/>
                  <a:pt x="34" y="16"/>
                </a:cubicBezTo>
                <a:close/>
                <a:moveTo>
                  <a:pt x="23" y="20"/>
                </a:moveTo>
                <a:cubicBezTo>
                  <a:pt x="23" y="20"/>
                  <a:pt x="23" y="19"/>
                  <a:pt x="23" y="19"/>
                </a:cubicBezTo>
                <a:cubicBezTo>
                  <a:pt x="23" y="19"/>
                  <a:pt x="23" y="19"/>
                  <a:pt x="23" y="18"/>
                </a:cubicBezTo>
                <a:cubicBezTo>
                  <a:pt x="23" y="18"/>
                  <a:pt x="23" y="18"/>
                  <a:pt x="23" y="18"/>
                </a:cubicBezTo>
                <a:cubicBezTo>
                  <a:pt x="23" y="15"/>
                  <a:pt x="25" y="13"/>
                  <a:pt x="27" y="13"/>
                </a:cubicBezTo>
                <a:cubicBezTo>
                  <a:pt x="28" y="13"/>
                  <a:pt x="29" y="14"/>
                  <a:pt x="30" y="15"/>
                </a:cubicBezTo>
                <a:cubicBezTo>
                  <a:pt x="28" y="16"/>
                  <a:pt x="27" y="18"/>
                  <a:pt x="27" y="21"/>
                </a:cubicBezTo>
                <a:cubicBezTo>
                  <a:pt x="27" y="21"/>
                  <a:pt x="27" y="21"/>
                  <a:pt x="27" y="21"/>
                </a:cubicBezTo>
                <a:cubicBezTo>
                  <a:pt x="27" y="22"/>
                  <a:pt x="26" y="23"/>
                  <a:pt x="26" y="24"/>
                </a:cubicBezTo>
                <a:cubicBezTo>
                  <a:pt x="26" y="24"/>
                  <a:pt x="27" y="24"/>
                  <a:pt x="27" y="25"/>
                </a:cubicBezTo>
                <a:cubicBezTo>
                  <a:pt x="25" y="25"/>
                  <a:pt x="24" y="23"/>
                  <a:pt x="24" y="21"/>
                </a:cubicBezTo>
                <a:cubicBezTo>
                  <a:pt x="23" y="21"/>
                  <a:pt x="23" y="20"/>
                  <a:pt x="23" y="20"/>
                </a:cubicBezTo>
                <a:cubicBezTo>
                  <a:pt x="23" y="20"/>
                  <a:pt x="23" y="20"/>
                  <a:pt x="23" y="20"/>
                </a:cubicBezTo>
                <a:close/>
                <a:moveTo>
                  <a:pt x="19" y="41"/>
                </a:moveTo>
                <a:cubicBezTo>
                  <a:pt x="16" y="41"/>
                  <a:pt x="16" y="41"/>
                  <a:pt x="16" y="41"/>
                </a:cubicBezTo>
                <a:cubicBezTo>
                  <a:pt x="16" y="36"/>
                  <a:pt x="17" y="32"/>
                  <a:pt x="17" y="31"/>
                </a:cubicBezTo>
                <a:cubicBezTo>
                  <a:pt x="18" y="30"/>
                  <a:pt x="20" y="30"/>
                  <a:pt x="21" y="29"/>
                </a:cubicBezTo>
                <a:cubicBezTo>
                  <a:pt x="23" y="29"/>
                  <a:pt x="24" y="29"/>
                  <a:pt x="24" y="28"/>
                </a:cubicBezTo>
                <a:cubicBezTo>
                  <a:pt x="25" y="28"/>
                  <a:pt x="25" y="27"/>
                  <a:pt x="25" y="27"/>
                </a:cubicBezTo>
                <a:cubicBezTo>
                  <a:pt x="26" y="27"/>
                  <a:pt x="27" y="27"/>
                  <a:pt x="28" y="27"/>
                </a:cubicBezTo>
                <a:cubicBezTo>
                  <a:pt x="28" y="28"/>
                  <a:pt x="29" y="28"/>
                  <a:pt x="29" y="29"/>
                </a:cubicBezTo>
                <a:cubicBezTo>
                  <a:pt x="29" y="30"/>
                  <a:pt x="29" y="31"/>
                  <a:pt x="29" y="31"/>
                </a:cubicBezTo>
                <a:cubicBezTo>
                  <a:pt x="29" y="31"/>
                  <a:pt x="27" y="32"/>
                  <a:pt x="27" y="32"/>
                </a:cubicBezTo>
                <a:cubicBezTo>
                  <a:pt x="27" y="32"/>
                  <a:pt x="27" y="32"/>
                  <a:pt x="27" y="32"/>
                </a:cubicBezTo>
                <a:cubicBezTo>
                  <a:pt x="24" y="33"/>
                  <a:pt x="22" y="33"/>
                  <a:pt x="21" y="35"/>
                </a:cubicBezTo>
                <a:cubicBezTo>
                  <a:pt x="21" y="35"/>
                  <a:pt x="20" y="36"/>
                  <a:pt x="19" y="41"/>
                </a:cubicBezTo>
                <a:close/>
                <a:moveTo>
                  <a:pt x="21" y="47"/>
                </a:moveTo>
                <a:cubicBezTo>
                  <a:pt x="21" y="41"/>
                  <a:pt x="22" y="37"/>
                  <a:pt x="23" y="36"/>
                </a:cubicBezTo>
                <a:cubicBezTo>
                  <a:pt x="23" y="35"/>
                  <a:pt x="26" y="35"/>
                  <a:pt x="27" y="34"/>
                </a:cubicBezTo>
                <a:cubicBezTo>
                  <a:pt x="29" y="34"/>
                  <a:pt x="30" y="33"/>
                  <a:pt x="31" y="33"/>
                </a:cubicBezTo>
                <a:cubicBezTo>
                  <a:pt x="31" y="32"/>
                  <a:pt x="31" y="32"/>
                  <a:pt x="31" y="31"/>
                </a:cubicBezTo>
                <a:cubicBezTo>
                  <a:pt x="33" y="32"/>
                  <a:pt x="34" y="32"/>
                  <a:pt x="36" y="31"/>
                </a:cubicBezTo>
                <a:cubicBezTo>
                  <a:pt x="36" y="32"/>
                  <a:pt x="36" y="32"/>
                  <a:pt x="37" y="33"/>
                </a:cubicBezTo>
                <a:cubicBezTo>
                  <a:pt x="37" y="33"/>
                  <a:pt x="38" y="34"/>
                  <a:pt x="40" y="34"/>
                </a:cubicBezTo>
                <a:cubicBezTo>
                  <a:pt x="42" y="35"/>
                  <a:pt x="44" y="35"/>
                  <a:pt x="45" y="36"/>
                </a:cubicBezTo>
                <a:cubicBezTo>
                  <a:pt x="45" y="37"/>
                  <a:pt x="46" y="41"/>
                  <a:pt x="46" y="47"/>
                </a:cubicBezTo>
                <a:lnTo>
                  <a:pt x="21" y="47"/>
                </a:lnTo>
                <a:close/>
                <a:moveTo>
                  <a:pt x="62" y="0"/>
                </a:moveTo>
                <a:cubicBezTo>
                  <a:pt x="7" y="0"/>
                  <a:pt x="7" y="0"/>
                  <a:pt x="7" y="0"/>
                </a:cubicBezTo>
                <a:cubicBezTo>
                  <a:pt x="3" y="0"/>
                  <a:pt x="0" y="3"/>
                  <a:pt x="0" y="7"/>
                </a:cubicBezTo>
                <a:cubicBezTo>
                  <a:pt x="0" y="52"/>
                  <a:pt x="0" y="52"/>
                  <a:pt x="0" y="52"/>
                </a:cubicBezTo>
                <a:cubicBezTo>
                  <a:pt x="0" y="56"/>
                  <a:pt x="3" y="59"/>
                  <a:pt x="7" y="59"/>
                </a:cubicBezTo>
                <a:cubicBezTo>
                  <a:pt x="11" y="59"/>
                  <a:pt x="11" y="59"/>
                  <a:pt x="11" y="59"/>
                </a:cubicBezTo>
                <a:cubicBezTo>
                  <a:pt x="6" y="70"/>
                  <a:pt x="6" y="70"/>
                  <a:pt x="6" y="70"/>
                </a:cubicBezTo>
                <a:cubicBezTo>
                  <a:pt x="6" y="71"/>
                  <a:pt x="6" y="72"/>
                  <a:pt x="7" y="73"/>
                </a:cubicBezTo>
                <a:cubicBezTo>
                  <a:pt x="7" y="73"/>
                  <a:pt x="8" y="73"/>
                  <a:pt x="8" y="73"/>
                </a:cubicBezTo>
                <a:cubicBezTo>
                  <a:pt x="9" y="73"/>
                  <a:pt x="9" y="73"/>
                  <a:pt x="10" y="73"/>
                </a:cubicBezTo>
                <a:cubicBezTo>
                  <a:pt x="25" y="59"/>
                  <a:pt x="25" y="59"/>
                  <a:pt x="25" y="59"/>
                </a:cubicBezTo>
                <a:cubicBezTo>
                  <a:pt x="62" y="59"/>
                  <a:pt x="62" y="59"/>
                  <a:pt x="62" y="59"/>
                </a:cubicBezTo>
                <a:cubicBezTo>
                  <a:pt x="65" y="59"/>
                  <a:pt x="69" y="56"/>
                  <a:pt x="69" y="52"/>
                </a:cubicBezTo>
                <a:cubicBezTo>
                  <a:pt x="69" y="7"/>
                  <a:pt x="69" y="7"/>
                  <a:pt x="69" y="7"/>
                </a:cubicBezTo>
                <a:cubicBezTo>
                  <a:pt x="69" y="3"/>
                  <a:pt x="65" y="0"/>
                  <a:pt x="62" y="0"/>
                </a:cubicBezTo>
                <a:close/>
                <a:moveTo>
                  <a:pt x="15" y="57"/>
                </a:moveTo>
                <a:cubicBezTo>
                  <a:pt x="15" y="57"/>
                  <a:pt x="15" y="56"/>
                  <a:pt x="15" y="56"/>
                </a:cubicBezTo>
                <a:cubicBezTo>
                  <a:pt x="15" y="56"/>
                  <a:pt x="14" y="56"/>
                  <a:pt x="14" y="56"/>
                </a:cubicBezTo>
                <a:cubicBezTo>
                  <a:pt x="7" y="56"/>
                  <a:pt x="7" y="56"/>
                  <a:pt x="7" y="56"/>
                </a:cubicBezTo>
                <a:cubicBezTo>
                  <a:pt x="5" y="56"/>
                  <a:pt x="3" y="54"/>
                  <a:pt x="3" y="52"/>
                </a:cubicBezTo>
                <a:cubicBezTo>
                  <a:pt x="3" y="7"/>
                  <a:pt x="3" y="7"/>
                  <a:pt x="3" y="7"/>
                </a:cubicBezTo>
                <a:cubicBezTo>
                  <a:pt x="3" y="5"/>
                  <a:pt x="5" y="4"/>
                  <a:pt x="7" y="4"/>
                </a:cubicBezTo>
                <a:cubicBezTo>
                  <a:pt x="62" y="4"/>
                  <a:pt x="62" y="4"/>
                  <a:pt x="62" y="4"/>
                </a:cubicBezTo>
                <a:cubicBezTo>
                  <a:pt x="64" y="4"/>
                  <a:pt x="65" y="5"/>
                  <a:pt x="65" y="7"/>
                </a:cubicBezTo>
                <a:cubicBezTo>
                  <a:pt x="65" y="52"/>
                  <a:pt x="65" y="52"/>
                  <a:pt x="65" y="52"/>
                </a:cubicBezTo>
                <a:cubicBezTo>
                  <a:pt x="65" y="54"/>
                  <a:pt x="64" y="56"/>
                  <a:pt x="62" y="56"/>
                </a:cubicBezTo>
                <a:cubicBezTo>
                  <a:pt x="24" y="56"/>
                  <a:pt x="24" y="56"/>
                  <a:pt x="24" y="56"/>
                </a:cubicBezTo>
                <a:cubicBezTo>
                  <a:pt x="24" y="56"/>
                  <a:pt x="24" y="56"/>
                  <a:pt x="24" y="56"/>
                </a:cubicBezTo>
                <a:cubicBezTo>
                  <a:pt x="11" y="67"/>
                  <a:pt x="11" y="67"/>
                  <a:pt x="11" y="67"/>
                </a:cubicBezTo>
                <a:lnTo>
                  <a:pt x="15" y="57"/>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013"/>
          </a:p>
        </p:txBody>
      </p:sp>
      <p:sp>
        <p:nvSpPr>
          <p:cNvPr id="31" name="Google Shape;24;p4">
            <a:extLst>
              <a:ext uri="{FF2B5EF4-FFF2-40B4-BE49-F238E27FC236}">
                <a16:creationId xmlns:a16="http://schemas.microsoft.com/office/drawing/2014/main" id="{A67E9390-1959-4BBD-B0B1-BA2BB98F4BE6}"/>
              </a:ext>
            </a:extLst>
          </p:cNvPr>
          <p:cNvSpPr txBox="1"/>
          <p:nvPr/>
        </p:nvSpPr>
        <p:spPr>
          <a:xfrm>
            <a:off x="10061435" y="6403891"/>
            <a:ext cx="1494833" cy="328030"/>
          </a:xfrm>
          <a:prstGeom prst="rect">
            <a:avLst/>
          </a:prstGeom>
          <a:noFill/>
          <a:ln>
            <a:noFill/>
          </a:ln>
        </p:spPr>
        <p:txBody>
          <a:bodyPr spcFirstLastPara="1" wrap="square" lIns="91425" tIns="45700" rIns="91425" bIns="45700" anchor="t" anchorCtr="0">
            <a:noAutofit/>
          </a:bodyPr>
          <a:lstStyle/>
          <a:p>
            <a:r>
              <a:rPr lang="en-US" sz="1200" dirty="0">
                <a:sym typeface="Roboto"/>
              </a:rPr>
              <a:t>Strictly Confidential</a:t>
            </a:r>
          </a:p>
        </p:txBody>
      </p:sp>
    </p:spTree>
    <p:extLst>
      <p:ext uri="{BB962C8B-B14F-4D97-AF65-F5344CB8AC3E}">
        <p14:creationId xmlns:p14="http://schemas.microsoft.com/office/powerpoint/2010/main" val="4044465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5" name="Group 804"/>
          <p:cNvGrpSpPr/>
          <p:nvPr/>
        </p:nvGrpSpPr>
        <p:grpSpPr>
          <a:xfrm>
            <a:off x="6301434" y="662823"/>
            <a:ext cx="3229377" cy="5548910"/>
            <a:chOff x="6301434" y="662823"/>
            <a:chExt cx="3229377" cy="5548910"/>
          </a:xfrm>
        </p:grpSpPr>
        <p:sp>
          <p:nvSpPr>
            <p:cNvPr id="148" name="Freeform 147"/>
            <p:cNvSpPr>
              <a:spLocks noEditPoints="1"/>
            </p:cNvSpPr>
            <p:nvPr/>
          </p:nvSpPr>
          <p:spPr bwMode="auto">
            <a:xfrm>
              <a:off x="7601201" y="4374217"/>
              <a:ext cx="548301" cy="618595"/>
            </a:xfrm>
            <a:custGeom>
              <a:avLst/>
              <a:gdLst>
                <a:gd name="T0" fmla="*/ 54 w 179"/>
                <a:gd name="T1" fmla="*/ 73 h 202"/>
                <a:gd name="T2" fmla="*/ 49 w 179"/>
                <a:gd name="T3" fmla="*/ 73 h 202"/>
                <a:gd name="T4" fmla="*/ 45 w 179"/>
                <a:gd name="T5" fmla="*/ 65 h 202"/>
                <a:gd name="T6" fmla="*/ 54 w 179"/>
                <a:gd name="T7" fmla="*/ 69 h 202"/>
                <a:gd name="T8" fmla="*/ 86 w 179"/>
                <a:gd name="T9" fmla="*/ 162 h 202"/>
                <a:gd name="T10" fmla="*/ 89 w 179"/>
                <a:gd name="T11" fmla="*/ 171 h 202"/>
                <a:gd name="T12" fmla="*/ 93 w 179"/>
                <a:gd name="T13" fmla="*/ 162 h 202"/>
                <a:gd name="T14" fmla="*/ 49 w 179"/>
                <a:gd name="T15" fmla="*/ 144 h 202"/>
                <a:gd name="T16" fmla="*/ 45 w 179"/>
                <a:gd name="T17" fmla="*/ 153 h 202"/>
                <a:gd name="T18" fmla="*/ 50 w 179"/>
                <a:gd name="T19" fmla="*/ 153 h 202"/>
                <a:gd name="T20" fmla="*/ 54 w 179"/>
                <a:gd name="T21" fmla="*/ 144 h 202"/>
                <a:gd name="T22" fmla="*/ 36 w 179"/>
                <a:gd name="T23" fmla="*/ 106 h 202"/>
                <a:gd name="T24" fmla="*/ 27 w 179"/>
                <a:gd name="T25" fmla="*/ 109 h 202"/>
                <a:gd name="T26" fmla="*/ 36 w 179"/>
                <a:gd name="T27" fmla="*/ 112 h 202"/>
                <a:gd name="T28" fmla="*/ 36 w 179"/>
                <a:gd name="T29" fmla="*/ 106 h 202"/>
                <a:gd name="T30" fmla="*/ 93 w 179"/>
                <a:gd name="T31" fmla="*/ 55 h 202"/>
                <a:gd name="T32" fmla="*/ 89 w 179"/>
                <a:gd name="T33" fmla="*/ 46 h 202"/>
                <a:gd name="T34" fmla="*/ 86 w 179"/>
                <a:gd name="T35" fmla="*/ 55 h 202"/>
                <a:gd name="T36" fmla="*/ 129 w 179"/>
                <a:gd name="T37" fmla="*/ 144 h 202"/>
                <a:gd name="T38" fmla="*/ 125 w 179"/>
                <a:gd name="T39" fmla="*/ 149 h 202"/>
                <a:gd name="T40" fmla="*/ 131 w 179"/>
                <a:gd name="T41" fmla="*/ 154 h 202"/>
                <a:gd name="T42" fmla="*/ 134 w 179"/>
                <a:gd name="T43" fmla="*/ 148 h 202"/>
                <a:gd name="T44" fmla="*/ 143 w 179"/>
                <a:gd name="T45" fmla="*/ 112 h 202"/>
                <a:gd name="T46" fmla="*/ 152 w 179"/>
                <a:gd name="T47" fmla="*/ 109 h 202"/>
                <a:gd name="T48" fmla="*/ 143 w 179"/>
                <a:gd name="T49" fmla="*/ 106 h 202"/>
                <a:gd name="T50" fmla="*/ 143 w 179"/>
                <a:gd name="T51" fmla="*/ 112 h 202"/>
                <a:gd name="T52" fmla="*/ 122 w 179"/>
                <a:gd name="T53" fmla="*/ 106 h 202"/>
                <a:gd name="T54" fmla="*/ 92 w 179"/>
                <a:gd name="T55" fmla="*/ 103 h 202"/>
                <a:gd name="T56" fmla="*/ 89 w 179"/>
                <a:gd name="T57" fmla="*/ 64 h 202"/>
                <a:gd name="T58" fmla="*/ 87 w 179"/>
                <a:gd name="T59" fmla="*/ 103 h 202"/>
                <a:gd name="T60" fmla="*/ 89 w 179"/>
                <a:gd name="T61" fmla="*/ 115 h 202"/>
                <a:gd name="T62" fmla="*/ 122 w 179"/>
                <a:gd name="T63" fmla="*/ 112 h 202"/>
                <a:gd name="T64" fmla="*/ 174 w 179"/>
                <a:gd name="T65" fmla="*/ 109 h 202"/>
                <a:gd name="T66" fmla="*/ 161 w 179"/>
                <a:gd name="T67" fmla="*/ 186 h 202"/>
                <a:gd name="T68" fmla="*/ 156 w 179"/>
                <a:gd name="T69" fmla="*/ 201 h 202"/>
                <a:gd name="T70" fmla="*/ 140 w 179"/>
                <a:gd name="T71" fmla="*/ 195 h 202"/>
                <a:gd name="T72" fmla="*/ 89 w 179"/>
                <a:gd name="T73" fmla="*/ 193 h 202"/>
                <a:gd name="T74" fmla="*/ 39 w 179"/>
                <a:gd name="T75" fmla="*/ 195 h 202"/>
                <a:gd name="T76" fmla="*/ 23 w 179"/>
                <a:gd name="T77" fmla="*/ 201 h 202"/>
                <a:gd name="T78" fmla="*/ 18 w 179"/>
                <a:gd name="T79" fmla="*/ 186 h 202"/>
                <a:gd name="T80" fmla="*/ 5 w 179"/>
                <a:gd name="T81" fmla="*/ 109 h 202"/>
                <a:gd name="T82" fmla="*/ 174 w 179"/>
                <a:gd name="T83" fmla="*/ 109 h 202"/>
                <a:gd name="T84" fmla="*/ 161 w 179"/>
                <a:gd name="T85" fmla="*/ 109 h 202"/>
                <a:gd name="T86" fmla="*/ 18 w 179"/>
                <a:gd name="T87" fmla="*/ 109 h 202"/>
                <a:gd name="T88" fmla="*/ 129 w 179"/>
                <a:gd name="T89" fmla="*/ 65 h 202"/>
                <a:gd name="T90" fmla="*/ 125 w 179"/>
                <a:gd name="T91" fmla="*/ 73 h 202"/>
                <a:gd name="T92" fmla="*/ 129 w 179"/>
                <a:gd name="T93" fmla="*/ 73 h 202"/>
                <a:gd name="T94" fmla="*/ 134 w 179"/>
                <a:gd name="T95" fmla="*/ 65 h 202"/>
                <a:gd name="T96" fmla="*/ 171 w 179"/>
                <a:gd name="T97" fmla="*/ 51 h 202"/>
                <a:gd name="T98" fmla="*/ 154 w 179"/>
                <a:gd name="T99" fmla="*/ 7 h 202"/>
                <a:gd name="T100" fmla="*/ 120 w 179"/>
                <a:gd name="T101" fmla="*/ 18 h 202"/>
                <a:gd name="T102" fmla="*/ 171 w 179"/>
                <a:gd name="T103" fmla="*/ 51 h 202"/>
                <a:gd name="T104" fmla="*/ 59 w 179"/>
                <a:gd name="T105" fmla="*/ 18 h 202"/>
                <a:gd name="T106" fmla="*/ 25 w 179"/>
                <a:gd name="T107" fmla="*/ 7 h 202"/>
                <a:gd name="T108" fmla="*/ 8 w 179"/>
                <a:gd name="T109" fmla="*/ 5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9" h="202">
                  <a:moveTo>
                    <a:pt x="54" y="69"/>
                  </a:moveTo>
                  <a:cubicBezTo>
                    <a:pt x="55" y="70"/>
                    <a:pt x="55" y="72"/>
                    <a:pt x="54" y="73"/>
                  </a:cubicBezTo>
                  <a:cubicBezTo>
                    <a:pt x="53" y="74"/>
                    <a:pt x="53" y="74"/>
                    <a:pt x="52" y="74"/>
                  </a:cubicBezTo>
                  <a:cubicBezTo>
                    <a:pt x="51" y="74"/>
                    <a:pt x="50" y="74"/>
                    <a:pt x="49" y="73"/>
                  </a:cubicBezTo>
                  <a:cubicBezTo>
                    <a:pt x="45" y="69"/>
                    <a:pt x="45" y="69"/>
                    <a:pt x="45" y="69"/>
                  </a:cubicBezTo>
                  <a:cubicBezTo>
                    <a:pt x="44" y="68"/>
                    <a:pt x="44" y="66"/>
                    <a:pt x="45" y="65"/>
                  </a:cubicBezTo>
                  <a:cubicBezTo>
                    <a:pt x="47" y="63"/>
                    <a:pt x="49" y="63"/>
                    <a:pt x="50" y="65"/>
                  </a:cubicBezTo>
                  <a:lnTo>
                    <a:pt x="54" y="69"/>
                  </a:lnTo>
                  <a:close/>
                  <a:moveTo>
                    <a:pt x="89" y="159"/>
                  </a:moveTo>
                  <a:cubicBezTo>
                    <a:pt x="88" y="159"/>
                    <a:pt x="86" y="160"/>
                    <a:pt x="86" y="162"/>
                  </a:cubicBezTo>
                  <a:cubicBezTo>
                    <a:pt x="86" y="168"/>
                    <a:pt x="86" y="168"/>
                    <a:pt x="86" y="168"/>
                  </a:cubicBezTo>
                  <a:cubicBezTo>
                    <a:pt x="86" y="170"/>
                    <a:pt x="88" y="171"/>
                    <a:pt x="89" y="171"/>
                  </a:cubicBezTo>
                  <a:cubicBezTo>
                    <a:pt x="91" y="171"/>
                    <a:pt x="93" y="170"/>
                    <a:pt x="93" y="168"/>
                  </a:cubicBezTo>
                  <a:cubicBezTo>
                    <a:pt x="93" y="162"/>
                    <a:pt x="93" y="162"/>
                    <a:pt x="93" y="162"/>
                  </a:cubicBezTo>
                  <a:cubicBezTo>
                    <a:pt x="93" y="160"/>
                    <a:pt x="91" y="159"/>
                    <a:pt x="89" y="159"/>
                  </a:cubicBezTo>
                  <a:close/>
                  <a:moveTo>
                    <a:pt x="49" y="144"/>
                  </a:moveTo>
                  <a:cubicBezTo>
                    <a:pt x="45" y="148"/>
                    <a:pt x="45" y="148"/>
                    <a:pt x="45" y="148"/>
                  </a:cubicBezTo>
                  <a:cubicBezTo>
                    <a:pt x="44" y="150"/>
                    <a:pt x="44" y="152"/>
                    <a:pt x="45" y="153"/>
                  </a:cubicBezTo>
                  <a:cubicBezTo>
                    <a:pt x="46" y="154"/>
                    <a:pt x="47" y="154"/>
                    <a:pt x="48" y="154"/>
                  </a:cubicBezTo>
                  <a:cubicBezTo>
                    <a:pt x="48" y="154"/>
                    <a:pt x="49" y="154"/>
                    <a:pt x="50" y="153"/>
                  </a:cubicBezTo>
                  <a:cubicBezTo>
                    <a:pt x="54" y="149"/>
                    <a:pt x="54" y="149"/>
                    <a:pt x="54" y="149"/>
                  </a:cubicBezTo>
                  <a:cubicBezTo>
                    <a:pt x="55" y="148"/>
                    <a:pt x="55" y="146"/>
                    <a:pt x="54" y="144"/>
                  </a:cubicBezTo>
                  <a:cubicBezTo>
                    <a:pt x="53" y="143"/>
                    <a:pt x="51" y="143"/>
                    <a:pt x="49" y="144"/>
                  </a:cubicBezTo>
                  <a:close/>
                  <a:moveTo>
                    <a:pt x="36" y="106"/>
                  </a:moveTo>
                  <a:cubicBezTo>
                    <a:pt x="30" y="106"/>
                    <a:pt x="30" y="106"/>
                    <a:pt x="30" y="106"/>
                  </a:cubicBezTo>
                  <a:cubicBezTo>
                    <a:pt x="29" y="106"/>
                    <a:pt x="27" y="107"/>
                    <a:pt x="27" y="109"/>
                  </a:cubicBezTo>
                  <a:cubicBezTo>
                    <a:pt x="27" y="111"/>
                    <a:pt x="29" y="112"/>
                    <a:pt x="30" y="112"/>
                  </a:cubicBezTo>
                  <a:cubicBezTo>
                    <a:pt x="36" y="112"/>
                    <a:pt x="36" y="112"/>
                    <a:pt x="36" y="112"/>
                  </a:cubicBezTo>
                  <a:cubicBezTo>
                    <a:pt x="38" y="112"/>
                    <a:pt x="39" y="111"/>
                    <a:pt x="39" y="109"/>
                  </a:cubicBezTo>
                  <a:cubicBezTo>
                    <a:pt x="39" y="107"/>
                    <a:pt x="38" y="106"/>
                    <a:pt x="36" y="106"/>
                  </a:cubicBezTo>
                  <a:close/>
                  <a:moveTo>
                    <a:pt x="89" y="59"/>
                  </a:moveTo>
                  <a:cubicBezTo>
                    <a:pt x="91" y="59"/>
                    <a:pt x="93" y="57"/>
                    <a:pt x="93" y="55"/>
                  </a:cubicBezTo>
                  <a:cubicBezTo>
                    <a:pt x="93" y="50"/>
                    <a:pt x="93" y="50"/>
                    <a:pt x="93" y="50"/>
                  </a:cubicBezTo>
                  <a:cubicBezTo>
                    <a:pt x="93" y="48"/>
                    <a:pt x="91" y="46"/>
                    <a:pt x="89" y="46"/>
                  </a:cubicBezTo>
                  <a:cubicBezTo>
                    <a:pt x="88" y="46"/>
                    <a:pt x="86" y="48"/>
                    <a:pt x="86" y="50"/>
                  </a:cubicBezTo>
                  <a:cubicBezTo>
                    <a:pt x="86" y="55"/>
                    <a:pt x="86" y="55"/>
                    <a:pt x="86" y="55"/>
                  </a:cubicBezTo>
                  <a:cubicBezTo>
                    <a:pt x="86" y="57"/>
                    <a:pt x="88" y="59"/>
                    <a:pt x="89" y="59"/>
                  </a:cubicBezTo>
                  <a:close/>
                  <a:moveTo>
                    <a:pt x="129" y="144"/>
                  </a:moveTo>
                  <a:cubicBezTo>
                    <a:pt x="128" y="143"/>
                    <a:pt x="126" y="143"/>
                    <a:pt x="125" y="144"/>
                  </a:cubicBezTo>
                  <a:cubicBezTo>
                    <a:pt x="124" y="146"/>
                    <a:pt x="124" y="148"/>
                    <a:pt x="125" y="149"/>
                  </a:cubicBezTo>
                  <a:cubicBezTo>
                    <a:pt x="129" y="153"/>
                    <a:pt x="129" y="153"/>
                    <a:pt x="129" y="153"/>
                  </a:cubicBezTo>
                  <a:cubicBezTo>
                    <a:pt x="130" y="154"/>
                    <a:pt x="130" y="154"/>
                    <a:pt x="131" y="154"/>
                  </a:cubicBezTo>
                  <a:cubicBezTo>
                    <a:pt x="132" y="154"/>
                    <a:pt x="133" y="154"/>
                    <a:pt x="134" y="153"/>
                  </a:cubicBezTo>
                  <a:cubicBezTo>
                    <a:pt x="135" y="152"/>
                    <a:pt x="135" y="150"/>
                    <a:pt x="134" y="148"/>
                  </a:cubicBezTo>
                  <a:lnTo>
                    <a:pt x="129" y="144"/>
                  </a:lnTo>
                  <a:close/>
                  <a:moveTo>
                    <a:pt x="143" y="112"/>
                  </a:moveTo>
                  <a:cubicBezTo>
                    <a:pt x="149" y="112"/>
                    <a:pt x="149" y="112"/>
                    <a:pt x="149" y="112"/>
                  </a:cubicBezTo>
                  <a:cubicBezTo>
                    <a:pt x="150" y="112"/>
                    <a:pt x="152" y="111"/>
                    <a:pt x="152" y="109"/>
                  </a:cubicBezTo>
                  <a:cubicBezTo>
                    <a:pt x="152" y="107"/>
                    <a:pt x="150" y="106"/>
                    <a:pt x="149" y="106"/>
                  </a:cubicBezTo>
                  <a:cubicBezTo>
                    <a:pt x="143" y="106"/>
                    <a:pt x="143" y="106"/>
                    <a:pt x="143" y="106"/>
                  </a:cubicBezTo>
                  <a:cubicBezTo>
                    <a:pt x="141" y="106"/>
                    <a:pt x="140" y="107"/>
                    <a:pt x="140" y="109"/>
                  </a:cubicBezTo>
                  <a:cubicBezTo>
                    <a:pt x="140" y="111"/>
                    <a:pt x="141" y="112"/>
                    <a:pt x="143" y="112"/>
                  </a:cubicBezTo>
                  <a:close/>
                  <a:moveTo>
                    <a:pt x="125" y="109"/>
                  </a:moveTo>
                  <a:cubicBezTo>
                    <a:pt x="125" y="107"/>
                    <a:pt x="124" y="106"/>
                    <a:pt x="122" y="106"/>
                  </a:cubicBezTo>
                  <a:cubicBezTo>
                    <a:pt x="94" y="106"/>
                    <a:pt x="94" y="106"/>
                    <a:pt x="94" y="106"/>
                  </a:cubicBezTo>
                  <a:cubicBezTo>
                    <a:pt x="94" y="105"/>
                    <a:pt x="93" y="104"/>
                    <a:pt x="92" y="103"/>
                  </a:cubicBezTo>
                  <a:cubicBezTo>
                    <a:pt x="92" y="67"/>
                    <a:pt x="92" y="67"/>
                    <a:pt x="92" y="67"/>
                  </a:cubicBezTo>
                  <a:cubicBezTo>
                    <a:pt x="92" y="65"/>
                    <a:pt x="91" y="64"/>
                    <a:pt x="89" y="64"/>
                  </a:cubicBezTo>
                  <a:cubicBezTo>
                    <a:pt x="88" y="64"/>
                    <a:pt x="87" y="65"/>
                    <a:pt x="87" y="67"/>
                  </a:cubicBezTo>
                  <a:cubicBezTo>
                    <a:pt x="87" y="103"/>
                    <a:pt x="87" y="103"/>
                    <a:pt x="87" y="103"/>
                  </a:cubicBezTo>
                  <a:cubicBezTo>
                    <a:pt x="85" y="104"/>
                    <a:pt x="84" y="106"/>
                    <a:pt x="84" y="109"/>
                  </a:cubicBezTo>
                  <a:cubicBezTo>
                    <a:pt x="84" y="112"/>
                    <a:pt x="86" y="115"/>
                    <a:pt x="89" y="115"/>
                  </a:cubicBezTo>
                  <a:cubicBezTo>
                    <a:pt x="92" y="115"/>
                    <a:pt x="93" y="114"/>
                    <a:pt x="94" y="112"/>
                  </a:cubicBezTo>
                  <a:cubicBezTo>
                    <a:pt x="122" y="112"/>
                    <a:pt x="122" y="112"/>
                    <a:pt x="122" y="112"/>
                  </a:cubicBezTo>
                  <a:cubicBezTo>
                    <a:pt x="124" y="112"/>
                    <a:pt x="125" y="111"/>
                    <a:pt x="125" y="109"/>
                  </a:cubicBezTo>
                  <a:close/>
                  <a:moveTo>
                    <a:pt x="174" y="109"/>
                  </a:moveTo>
                  <a:cubicBezTo>
                    <a:pt x="174" y="131"/>
                    <a:pt x="166" y="151"/>
                    <a:pt x="152" y="166"/>
                  </a:cubicBezTo>
                  <a:cubicBezTo>
                    <a:pt x="161" y="186"/>
                    <a:pt x="161" y="186"/>
                    <a:pt x="161" y="186"/>
                  </a:cubicBezTo>
                  <a:cubicBezTo>
                    <a:pt x="163" y="189"/>
                    <a:pt x="163" y="192"/>
                    <a:pt x="162" y="195"/>
                  </a:cubicBezTo>
                  <a:cubicBezTo>
                    <a:pt x="161" y="198"/>
                    <a:pt x="158" y="200"/>
                    <a:pt x="156" y="201"/>
                  </a:cubicBezTo>
                  <a:cubicBezTo>
                    <a:pt x="154" y="202"/>
                    <a:pt x="152" y="202"/>
                    <a:pt x="151" y="202"/>
                  </a:cubicBezTo>
                  <a:cubicBezTo>
                    <a:pt x="146" y="202"/>
                    <a:pt x="142" y="200"/>
                    <a:pt x="140" y="195"/>
                  </a:cubicBezTo>
                  <a:cubicBezTo>
                    <a:pt x="134" y="181"/>
                    <a:pt x="134" y="181"/>
                    <a:pt x="134" y="181"/>
                  </a:cubicBezTo>
                  <a:cubicBezTo>
                    <a:pt x="121" y="189"/>
                    <a:pt x="106" y="193"/>
                    <a:pt x="89" y="193"/>
                  </a:cubicBezTo>
                  <a:cubicBezTo>
                    <a:pt x="73" y="193"/>
                    <a:pt x="58" y="189"/>
                    <a:pt x="45" y="181"/>
                  </a:cubicBezTo>
                  <a:cubicBezTo>
                    <a:pt x="39" y="195"/>
                    <a:pt x="39" y="195"/>
                    <a:pt x="39" y="195"/>
                  </a:cubicBezTo>
                  <a:cubicBezTo>
                    <a:pt x="37" y="200"/>
                    <a:pt x="33" y="202"/>
                    <a:pt x="28" y="202"/>
                  </a:cubicBezTo>
                  <a:cubicBezTo>
                    <a:pt x="27" y="202"/>
                    <a:pt x="25" y="202"/>
                    <a:pt x="23" y="201"/>
                  </a:cubicBezTo>
                  <a:cubicBezTo>
                    <a:pt x="21" y="200"/>
                    <a:pt x="18" y="198"/>
                    <a:pt x="17" y="195"/>
                  </a:cubicBezTo>
                  <a:cubicBezTo>
                    <a:pt x="16" y="192"/>
                    <a:pt x="16" y="189"/>
                    <a:pt x="18" y="186"/>
                  </a:cubicBezTo>
                  <a:cubicBezTo>
                    <a:pt x="27" y="166"/>
                    <a:pt x="27" y="166"/>
                    <a:pt x="27" y="166"/>
                  </a:cubicBezTo>
                  <a:cubicBezTo>
                    <a:pt x="13" y="151"/>
                    <a:pt x="5" y="131"/>
                    <a:pt x="5" y="109"/>
                  </a:cubicBezTo>
                  <a:cubicBezTo>
                    <a:pt x="5" y="62"/>
                    <a:pt x="43" y="24"/>
                    <a:pt x="89" y="24"/>
                  </a:cubicBezTo>
                  <a:cubicBezTo>
                    <a:pt x="136" y="24"/>
                    <a:pt x="174" y="62"/>
                    <a:pt x="174" y="109"/>
                  </a:cubicBezTo>
                  <a:close/>
                  <a:moveTo>
                    <a:pt x="89" y="181"/>
                  </a:moveTo>
                  <a:cubicBezTo>
                    <a:pt x="129" y="181"/>
                    <a:pt x="161" y="148"/>
                    <a:pt x="161" y="109"/>
                  </a:cubicBezTo>
                  <a:cubicBezTo>
                    <a:pt x="161" y="69"/>
                    <a:pt x="129" y="37"/>
                    <a:pt x="89" y="37"/>
                  </a:cubicBezTo>
                  <a:cubicBezTo>
                    <a:pt x="50" y="37"/>
                    <a:pt x="18" y="69"/>
                    <a:pt x="18" y="109"/>
                  </a:cubicBezTo>
                  <a:cubicBezTo>
                    <a:pt x="18" y="148"/>
                    <a:pt x="50" y="181"/>
                    <a:pt x="89" y="181"/>
                  </a:cubicBezTo>
                  <a:close/>
                  <a:moveTo>
                    <a:pt x="129" y="65"/>
                  </a:moveTo>
                  <a:cubicBezTo>
                    <a:pt x="125" y="69"/>
                    <a:pt x="125" y="69"/>
                    <a:pt x="125" y="69"/>
                  </a:cubicBezTo>
                  <a:cubicBezTo>
                    <a:pt x="124" y="70"/>
                    <a:pt x="124" y="72"/>
                    <a:pt x="125" y="73"/>
                  </a:cubicBezTo>
                  <a:cubicBezTo>
                    <a:pt x="126" y="74"/>
                    <a:pt x="126" y="74"/>
                    <a:pt x="127" y="74"/>
                  </a:cubicBezTo>
                  <a:cubicBezTo>
                    <a:pt x="128" y="74"/>
                    <a:pt x="129" y="74"/>
                    <a:pt x="129" y="73"/>
                  </a:cubicBezTo>
                  <a:cubicBezTo>
                    <a:pt x="134" y="69"/>
                    <a:pt x="134" y="69"/>
                    <a:pt x="134" y="69"/>
                  </a:cubicBezTo>
                  <a:cubicBezTo>
                    <a:pt x="135" y="68"/>
                    <a:pt x="135" y="66"/>
                    <a:pt x="134" y="65"/>
                  </a:cubicBezTo>
                  <a:cubicBezTo>
                    <a:pt x="132" y="63"/>
                    <a:pt x="130" y="63"/>
                    <a:pt x="129" y="65"/>
                  </a:cubicBezTo>
                  <a:close/>
                  <a:moveTo>
                    <a:pt x="171" y="51"/>
                  </a:moveTo>
                  <a:cubicBezTo>
                    <a:pt x="179" y="40"/>
                    <a:pt x="179" y="26"/>
                    <a:pt x="170" y="19"/>
                  </a:cubicBezTo>
                  <a:cubicBezTo>
                    <a:pt x="154" y="7"/>
                    <a:pt x="154" y="7"/>
                    <a:pt x="154" y="7"/>
                  </a:cubicBezTo>
                  <a:cubicBezTo>
                    <a:pt x="145" y="0"/>
                    <a:pt x="131" y="4"/>
                    <a:pt x="122" y="15"/>
                  </a:cubicBezTo>
                  <a:cubicBezTo>
                    <a:pt x="120" y="18"/>
                    <a:pt x="120" y="18"/>
                    <a:pt x="120" y="18"/>
                  </a:cubicBezTo>
                  <a:cubicBezTo>
                    <a:pt x="168" y="55"/>
                    <a:pt x="168" y="55"/>
                    <a:pt x="168" y="55"/>
                  </a:cubicBezTo>
                  <a:lnTo>
                    <a:pt x="171" y="51"/>
                  </a:lnTo>
                  <a:close/>
                  <a:moveTo>
                    <a:pt x="10" y="55"/>
                  </a:moveTo>
                  <a:cubicBezTo>
                    <a:pt x="59" y="18"/>
                    <a:pt x="59" y="18"/>
                    <a:pt x="59" y="18"/>
                  </a:cubicBezTo>
                  <a:cubicBezTo>
                    <a:pt x="57" y="15"/>
                    <a:pt x="57" y="15"/>
                    <a:pt x="57" y="15"/>
                  </a:cubicBezTo>
                  <a:cubicBezTo>
                    <a:pt x="48" y="4"/>
                    <a:pt x="34" y="0"/>
                    <a:pt x="25" y="7"/>
                  </a:cubicBezTo>
                  <a:cubicBezTo>
                    <a:pt x="9" y="19"/>
                    <a:pt x="9" y="19"/>
                    <a:pt x="9" y="19"/>
                  </a:cubicBezTo>
                  <a:cubicBezTo>
                    <a:pt x="0" y="26"/>
                    <a:pt x="0" y="40"/>
                    <a:pt x="8" y="51"/>
                  </a:cubicBezTo>
                  <a:lnTo>
                    <a:pt x="10" y="55"/>
                  </a:lnTo>
                  <a:close/>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49" name="Freeform 9"/>
            <p:cNvSpPr>
              <a:spLocks noEditPoints="1"/>
            </p:cNvSpPr>
            <p:nvPr/>
          </p:nvSpPr>
          <p:spPr bwMode="auto">
            <a:xfrm>
              <a:off x="7113109" y="1074467"/>
              <a:ext cx="580800" cy="403607"/>
            </a:xfrm>
            <a:custGeom>
              <a:avLst/>
              <a:gdLst>
                <a:gd name="T0" fmla="*/ 99 w 199"/>
                <a:gd name="T1" fmla="*/ 101 h 136"/>
                <a:gd name="T2" fmla="*/ 0 w 199"/>
                <a:gd name="T3" fmla="*/ 50 h 136"/>
                <a:gd name="T4" fmla="*/ 99 w 199"/>
                <a:gd name="T5" fmla="*/ 0 h 136"/>
                <a:gd name="T6" fmla="*/ 199 w 199"/>
                <a:gd name="T7" fmla="*/ 50 h 136"/>
                <a:gd name="T8" fmla="*/ 157 w 199"/>
                <a:gd name="T9" fmla="*/ 72 h 136"/>
                <a:gd name="T10" fmla="*/ 157 w 199"/>
                <a:gd name="T11" fmla="*/ 71 h 136"/>
                <a:gd name="T12" fmla="*/ 107 w 199"/>
                <a:gd name="T13" fmla="*/ 45 h 136"/>
                <a:gd name="T14" fmla="*/ 101 w 199"/>
                <a:gd name="T15" fmla="*/ 44 h 136"/>
                <a:gd name="T16" fmla="*/ 95 w 199"/>
                <a:gd name="T17" fmla="*/ 46 h 136"/>
                <a:gd name="T18" fmla="*/ 93 w 199"/>
                <a:gd name="T19" fmla="*/ 52 h 136"/>
                <a:gd name="T20" fmla="*/ 98 w 199"/>
                <a:gd name="T21" fmla="*/ 59 h 136"/>
                <a:gd name="T22" fmla="*/ 140 w 199"/>
                <a:gd name="T23" fmla="*/ 80 h 136"/>
                <a:gd name="T24" fmla="*/ 99 w 199"/>
                <a:gd name="T25" fmla="*/ 101 h 136"/>
                <a:gd name="T26" fmla="*/ 153 w 199"/>
                <a:gd name="T27" fmla="*/ 117 h 136"/>
                <a:gd name="T28" fmla="*/ 155 w 199"/>
                <a:gd name="T29" fmla="*/ 114 h 136"/>
                <a:gd name="T30" fmla="*/ 153 w 199"/>
                <a:gd name="T31" fmla="*/ 111 h 136"/>
                <a:gd name="T32" fmla="*/ 153 w 199"/>
                <a:gd name="T33" fmla="*/ 73 h 136"/>
                <a:gd name="T34" fmla="*/ 105 w 199"/>
                <a:gd name="T35" fmla="*/ 49 h 136"/>
                <a:gd name="T36" fmla="*/ 98 w 199"/>
                <a:gd name="T37" fmla="*/ 49 h 136"/>
                <a:gd name="T38" fmla="*/ 99 w 199"/>
                <a:gd name="T39" fmla="*/ 55 h 136"/>
                <a:gd name="T40" fmla="*/ 145 w 199"/>
                <a:gd name="T41" fmla="*/ 78 h 136"/>
                <a:gd name="T42" fmla="*/ 145 w 199"/>
                <a:gd name="T43" fmla="*/ 111 h 136"/>
                <a:gd name="T44" fmla="*/ 143 w 199"/>
                <a:gd name="T45" fmla="*/ 114 h 136"/>
                <a:gd name="T46" fmla="*/ 145 w 199"/>
                <a:gd name="T47" fmla="*/ 117 h 136"/>
                <a:gd name="T48" fmla="*/ 142 w 199"/>
                <a:gd name="T49" fmla="*/ 124 h 136"/>
                <a:gd name="T50" fmla="*/ 147 w 199"/>
                <a:gd name="T51" fmla="*/ 131 h 136"/>
                <a:gd name="T52" fmla="*/ 146 w 199"/>
                <a:gd name="T53" fmla="*/ 136 h 136"/>
                <a:gd name="T54" fmla="*/ 157 w 199"/>
                <a:gd name="T55" fmla="*/ 124 h 136"/>
                <a:gd name="T56" fmla="*/ 153 w 199"/>
                <a:gd name="T57" fmla="*/ 117 h 136"/>
                <a:gd name="T58" fmla="*/ 34 w 199"/>
                <a:gd name="T59" fmla="*/ 75 h 136"/>
                <a:gd name="T60" fmla="*/ 34 w 199"/>
                <a:gd name="T61" fmla="*/ 116 h 136"/>
                <a:gd name="T62" fmla="*/ 35 w 199"/>
                <a:gd name="T63" fmla="*/ 117 h 136"/>
                <a:gd name="T64" fmla="*/ 100 w 199"/>
                <a:gd name="T65" fmla="*/ 135 h 136"/>
                <a:gd name="T66" fmla="*/ 139 w 199"/>
                <a:gd name="T67" fmla="*/ 129 h 136"/>
                <a:gd name="T68" fmla="*/ 138 w 199"/>
                <a:gd name="T69" fmla="*/ 124 h 136"/>
                <a:gd name="T70" fmla="*/ 140 w 199"/>
                <a:gd name="T71" fmla="*/ 117 h 136"/>
                <a:gd name="T72" fmla="*/ 139 w 199"/>
                <a:gd name="T73" fmla="*/ 114 h 136"/>
                <a:gd name="T74" fmla="*/ 141 w 199"/>
                <a:gd name="T75" fmla="*/ 109 h 136"/>
                <a:gd name="T76" fmla="*/ 141 w 199"/>
                <a:gd name="T77" fmla="*/ 87 h 136"/>
                <a:gd name="T78" fmla="*/ 99 w 199"/>
                <a:gd name="T79" fmla="*/ 108 h 136"/>
                <a:gd name="T80" fmla="*/ 34 w 199"/>
                <a:gd name="T81" fmla="*/ 75 h 136"/>
                <a:gd name="T82" fmla="*/ 157 w 199"/>
                <a:gd name="T83" fmla="*/ 109 h 136"/>
                <a:gd name="T84" fmla="*/ 159 w 199"/>
                <a:gd name="T85" fmla="*/ 114 h 136"/>
                <a:gd name="T86" fmla="*/ 158 w 199"/>
                <a:gd name="T87" fmla="*/ 117 h 136"/>
                <a:gd name="T88" fmla="*/ 160 w 199"/>
                <a:gd name="T89" fmla="*/ 119 h 136"/>
                <a:gd name="T90" fmla="*/ 164 w 199"/>
                <a:gd name="T91" fmla="*/ 117 h 136"/>
                <a:gd name="T92" fmla="*/ 165 w 199"/>
                <a:gd name="T93" fmla="*/ 116 h 136"/>
                <a:gd name="T94" fmla="*/ 165 w 199"/>
                <a:gd name="T95" fmla="*/ 74 h 136"/>
                <a:gd name="T96" fmla="*/ 157 w 199"/>
                <a:gd name="T97" fmla="*/ 78 h 136"/>
                <a:gd name="T98" fmla="*/ 157 w 199"/>
                <a:gd name="T99" fmla="*/ 10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9" h="136">
                  <a:moveTo>
                    <a:pt x="99" y="101"/>
                  </a:moveTo>
                  <a:cubicBezTo>
                    <a:pt x="0" y="50"/>
                    <a:pt x="0" y="50"/>
                    <a:pt x="0" y="50"/>
                  </a:cubicBezTo>
                  <a:cubicBezTo>
                    <a:pt x="99" y="0"/>
                    <a:pt x="99" y="0"/>
                    <a:pt x="99" y="0"/>
                  </a:cubicBezTo>
                  <a:cubicBezTo>
                    <a:pt x="199" y="50"/>
                    <a:pt x="199" y="50"/>
                    <a:pt x="199" y="50"/>
                  </a:cubicBezTo>
                  <a:cubicBezTo>
                    <a:pt x="157" y="72"/>
                    <a:pt x="157" y="72"/>
                    <a:pt x="157" y="72"/>
                  </a:cubicBezTo>
                  <a:cubicBezTo>
                    <a:pt x="157" y="71"/>
                    <a:pt x="157" y="71"/>
                    <a:pt x="157" y="71"/>
                  </a:cubicBezTo>
                  <a:cubicBezTo>
                    <a:pt x="107" y="45"/>
                    <a:pt x="107" y="45"/>
                    <a:pt x="107" y="45"/>
                  </a:cubicBezTo>
                  <a:cubicBezTo>
                    <a:pt x="106" y="45"/>
                    <a:pt x="104" y="44"/>
                    <a:pt x="101" y="44"/>
                  </a:cubicBezTo>
                  <a:cubicBezTo>
                    <a:pt x="99" y="44"/>
                    <a:pt x="97" y="44"/>
                    <a:pt x="95" y="46"/>
                  </a:cubicBezTo>
                  <a:cubicBezTo>
                    <a:pt x="93" y="48"/>
                    <a:pt x="93" y="50"/>
                    <a:pt x="93" y="52"/>
                  </a:cubicBezTo>
                  <a:cubicBezTo>
                    <a:pt x="93" y="56"/>
                    <a:pt x="97" y="58"/>
                    <a:pt x="98" y="59"/>
                  </a:cubicBezTo>
                  <a:cubicBezTo>
                    <a:pt x="140" y="80"/>
                    <a:pt x="140" y="80"/>
                    <a:pt x="140" y="80"/>
                  </a:cubicBezTo>
                  <a:lnTo>
                    <a:pt x="99" y="101"/>
                  </a:lnTo>
                  <a:close/>
                  <a:moveTo>
                    <a:pt x="153" y="117"/>
                  </a:moveTo>
                  <a:cubicBezTo>
                    <a:pt x="154" y="116"/>
                    <a:pt x="155" y="115"/>
                    <a:pt x="155" y="114"/>
                  </a:cubicBezTo>
                  <a:cubicBezTo>
                    <a:pt x="155" y="113"/>
                    <a:pt x="154" y="111"/>
                    <a:pt x="153" y="111"/>
                  </a:cubicBezTo>
                  <a:cubicBezTo>
                    <a:pt x="153" y="73"/>
                    <a:pt x="153" y="73"/>
                    <a:pt x="153" y="73"/>
                  </a:cubicBezTo>
                  <a:cubicBezTo>
                    <a:pt x="105" y="49"/>
                    <a:pt x="105" y="49"/>
                    <a:pt x="105" y="49"/>
                  </a:cubicBezTo>
                  <a:cubicBezTo>
                    <a:pt x="105" y="49"/>
                    <a:pt x="101" y="46"/>
                    <a:pt x="98" y="49"/>
                  </a:cubicBezTo>
                  <a:cubicBezTo>
                    <a:pt x="94" y="52"/>
                    <a:pt x="99" y="55"/>
                    <a:pt x="99" y="55"/>
                  </a:cubicBezTo>
                  <a:cubicBezTo>
                    <a:pt x="145" y="78"/>
                    <a:pt x="145" y="78"/>
                    <a:pt x="145" y="78"/>
                  </a:cubicBezTo>
                  <a:cubicBezTo>
                    <a:pt x="145" y="111"/>
                    <a:pt x="145" y="111"/>
                    <a:pt x="145" y="111"/>
                  </a:cubicBezTo>
                  <a:cubicBezTo>
                    <a:pt x="144" y="111"/>
                    <a:pt x="143" y="113"/>
                    <a:pt x="143" y="114"/>
                  </a:cubicBezTo>
                  <a:cubicBezTo>
                    <a:pt x="143" y="115"/>
                    <a:pt x="144" y="116"/>
                    <a:pt x="145" y="117"/>
                  </a:cubicBezTo>
                  <a:cubicBezTo>
                    <a:pt x="144" y="118"/>
                    <a:pt x="142" y="121"/>
                    <a:pt x="142" y="124"/>
                  </a:cubicBezTo>
                  <a:cubicBezTo>
                    <a:pt x="142" y="129"/>
                    <a:pt x="147" y="129"/>
                    <a:pt x="147" y="131"/>
                  </a:cubicBezTo>
                  <a:cubicBezTo>
                    <a:pt x="147" y="134"/>
                    <a:pt x="146" y="136"/>
                    <a:pt x="146" y="136"/>
                  </a:cubicBezTo>
                  <a:cubicBezTo>
                    <a:pt x="146" y="136"/>
                    <a:pt x="157" y="131"/>
                    <a:pt x="157" y="124"/>
                  </a:cubicBezTo>
                  <a:cubicBezTo>
                    <a:pt x="157" y="120"/>
                    <a:pt x="154" y="117"/>
                    <a:pt x="153" y="117"/>
                  </a:cubicBezTo>
                  <a:close/>
                  <a:moveTo>
                    <a:pt x="34" y="75"/>
                  </a:moveTo>
                  <a:cubicBezTo>
                    <a:pt x="34" y="116"/>
                    <a:pt x="34" y="116"/>
                    <a:pt x="34" y="116"/>
                  </a:cubicBezTo>
                  <a:cubicBezTo>
                    <a:pt x="35" y="117"/>
                    <a:pt x="35" y="117"/>
                    <a:pt x="35" y="117"/>
                  </a:cubicBezTo>
                  <a:cubicBezTo>
                    <a:pt x="53" y="128"/>
                    <a:pt x="76" y="135"/>
                    <a:pt x="100" y="135"/>
                  </a:cubicBezTo>
                  <a:cubicBezTo>
                    <a:pt x="113" y="135"/>
                    <a:pt x="127" y="133"/>
                    <a:pt x="139" y="129"/>
                  </a:cubicBezTo>
                  <a:cubicBezTo>
                    <a:pt x="138" y="128"/>
                    <a:pt x="138" y="126"/>
                    <a:pt x="138" y="124"/>
                  </a:cubicBezTo>
                  <a:cubicBezTo>
                    <a:pt x="138" y="122"/>
                    <a:pt x="139" y="119"/>
                    <a:pt x="140" y="117"/>
                  </a:cubicBezTo>
                  <a:cubicBezTo>
                    <a:pt x="139" y="116"/>
                    <a:pt x="139" y="115"/>
                    <a:pt x="139" y="114"/>
                  </a:cubicBezTo>
                  <a:cubicBezTo>
                    <a:pt x="139" y="112"/>
                    <a:pt x="140" y="110"/>
                    <a:pt x="141" y="109"/>
                  </a:cubicBezTo>
                  <a:cubicBezTo>
                    <a:pt x="141" y="87"/>
                    <a:pt x="141" y="87"/>
                    <a:pt x="141" y="87"/>
                  </a:cubicBezTo>
                  <a:cubicBezTo>
                    <a:pt x="99" y="108"/>
                    <a:pt x="99" y="108"/>
                    <a:pt x="99" y="108"/>
                  </a:cubicBezTo>
                  <a:lnTo>
                    <a:pt x="34" y="75"/>
                  </a:lnTo>
                  <a:close/>
                  <a:moveTo>
                    <a:pt x="157" y="109"/>
                  </a:moveTo>
                  <a:cubicBezTo>
                    <a:pt x="158" y="110"/>
                    <a:pt x="159" y="112"/>
                    <a:pt x="159" y="114"/>
                  </a:cubicBezTo>
                  <a:cubicBezTo>
                    <a:pt x="159" y="115"/>
                    <a:pt x="159" y="116"/>
                    <a:pt x="158" y="117"/>
                  </a:cubicBezTo>
                  <a:cubicBezTo>
                    <a:pt x="159" y="117"/>
                    <a:pt x="160" y="118"/>
                    <a:pt x="160" y="119"/>
                  </a:cubicBezTo>
                  <a:cubicBezTo>
                    <a:pt x="161" y="119"/>
                    <a:pt x="163" y="118"/>
                    <a:pt x="164" y="117"/>
                  </a:cubicBezTo>
                  <a:cubicBezTo>
                    <a:pt x="165" y="116"/>
                    <a:pt x="165" y="116"/>
                    <a:pt x="165" y="116"/>
                  </a:cubicBezTo>
                  <a:cubicBezTo>
                    <a:pt x="165" y="74"/>
                    <a:pt x="165" y="74"/>
                    <a:pt x="165" y="74"/>
                  </a:cubicBezTo>
                  <a:cubicBezTo>
                    <a:pt x="157" y="78"/>
                    <a:pt x="157" y="78"/>
                    <a:pt x="157" y="78"/>
                  </a:cubicBezTo>
                  <a:lnTo>
                    <a:pt x="157" y="109"/>
                  </a:lnTo>
                  <a:close/>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54" name="Freeform 21"/>
            <p:cNvSpPr>
              <a:spLocks noEditPoints="1"/>
            </p:cNvSpPr>
            <p:nvPr/>
          </p:nvSpPr>
          <p:spPr bwMode="auto">
            <a:xfrm>
              <a:off x="7857451" y="2852379"/>
              <a:ext cx="764766" cy="620383"/>
            </a:xfrm>
            <a:custGeom>
              <a:avLst/>
              <a:gdLst>
                <a:gd name="T0" fmla="*/ 19 w 204"/>
                <a:gd name="T1" fmla="*/ 42 h 165"/>
                <a:gd name="T2" fmla="*/ 58 w 204"/>
                <a:gd name="T3" fmla="*/ 66 h 165"/>
                <a:gd name="T4" fmla="*/ 203 w 204"/>
                <a:gd name="T5" fmla="*/ 161 h 165"/>
                <a:gd name="T6" fmla="*/ 128 w 204"/>
                <a:gd name="T7" fmla="*/ 149 h 165"/>
                <a:gd name="T8" fmla="*/ 100 w 204"/>
                <a:gd name="T9" fmla="*/ 155 h 165"/>
                <a:gd name="T10" fmla="*/ 24 w 204"/>
                <a:gd name="T11" fmla="*/ 165 h 165"/>
                <a:gd name="T12" fmla="*/ 0 w 204"/>
                <a:gd name="T13" fmla="*/ 10 h 165"/>
                <a:gd name="T14" fmla="*/ 47 w 204"/>
                <a:gd name="T15" fmla="*/ 9 h 165"/>
                <a:gd name="T16" fmla="*/ 128 w 204"/>
                <a:gd name="T17" fmla="*/ 0 h 165"/>
                <a:gd name="T18" fmla="*/ 198 w 204"/>
                <a:gd name="T19" fmla="*/ 13 h 165"/>
                <a:gd name="T20" fmla="*/ 100 w 204"/>
                <a:gd name="T21" fmla="*/ 12 h 165"/>
                <a:gd name="T22" fmla="*/ 24 w 204"/>
                <a:gd name="T23" fmla="*/ 23 h 165"/>
                <a:gd name="T24" fmla="*/ 24 w 204"/>
                <a:gd name="T25" fmla="*/ 150 h 165"/>
                <a:gd name="T26" fmla="*/ 100 w 204"/>
                <a:gd name="T27" fmla="*/ 138 h 165"/>
                <a:gd name="T28" fmla="*/ 180 w 204"/>
                <a:gd name="T29" fmla="*/ 23 h 165"/>
                <a:gd name="T30" fmla="*/ 104 w 204"/>
                <a:gd name="T31" fmla="*/ 12 h 165"/>
                <a:gd name="T32" fmla="*/ 156 w 204"/>
                <a:gd name="T33" fmla="*/ 142 h 165"/>
                <a:gd name="T34" fmla="*/ 198 w 204"/>
                <a:gd name="T35" fmla="*/ 20 h 165"/>
                <a:gd name="T36" fmla="*/ 118 w 204"/>
                <a:gd name="T37" fmla="*/ 42 h 165"/>
                <a:gd name="T38" fmla="*/ 154 w 204"/>
                <a:gd name="T39" fmla="*/ 54 h 165"/>
                <a:gd name="T40" fmla="*/ 183 w 204"/>
                <a:gd name="T41" fmla="*/ 58 h 165"/>
                <a:gd name="T42" fmla="*/ 156 w 204"/>
                <a:gd name="T43" fmla="*/ 36 h 165"/>
                <a:gd name="T44" fmla="*/ 154 w 204"/>
                <a:gd name="T45" fmla="*/ 40 h 165"/>
                <a:gd name="T46" fmla="*/ 183 w 204"/>
                <a:gd name="T47" fmla="*/ 43 h 165"/>
                <a:gd name="T48" fmla="*/ 156 w 204"/>
                <a:gd name="T49" fmla="*/ 93 h 165"/>
                <a:gd name="T50" fmla="*/ 118 w 204"/>
                <a:gd name="T51" fmla="*/ 90 h 165"/>
                <a:gd name="T52" fmla="*/ 180 w 204"/>
                <a:gd name="T53" fmla="*/ 105 h 165"/>
                <a:gd name="T54" fmla="*/ 180 w 204"/>
                <a:gd name="T55" fmla="*/ 101 h 165"/>
                <a:gd name="T56" fmla="*/ 128 w 204"/>
                <a:gd name="T57" fmla="*/ 56 h 165"/>
                <a:gd name="T58" fmla="*/ 128 w 204"/>
                <a:gd name="T59" fmla="*/ 61 h 165"/>
                <a:gd name="T60" fmla="*/ 183 w 204"/>
                <a:gd name="T61" fmla="*/ 76 h 165"/>
                <a:gd name="T62" fmla="*/ 156 w 204"/>
                <a:gd name="T63" fmla="*/ 65 h 165"/>
                <a:gd name="T64" fmla="*/ 118 w 204"/>
                <a:gd name="T65" fmla="*/ 71 h 165"/>
                <a:gd name="T66" fmla="*/ 154 w 204"/>
                <a:gd name="T67" fmla="*/ 83 h 165"/>
                <a:gd name="T68" fmla="*/ 183 w 204"/>
                <a:gd name="T69" fmla="*/ 86 h 165"/>
                <a:gd name="T70" fmla="*/ 66 w 204"/>
                <a:gd name="T71" fmla="*/ 29 h 165"/>
                <a:gd name="T72" fmla="*/ 85 w 204"/>
                <a:gd name="T73" fmla="*/ 33 h 165"/>
                <a:gd name="T74" fmla="*/ 66 w 204"/>
                <a:gd name="T75" fmla="*/ 29 h 165"/>
                <a:gd name="T76" fmla="*/ 118 w 204"/>
                <a:gd name="T77" fmla="*/ 100 h 165"/>
                <a:gd name="T78" fmla="*/ 154 w 204"/>
                <a:gd name="T79" fmla="*/ 112 h 165"/>
                <a:gd name="T80" fmla="*/ 183 w 204"/>
                <a:gd name="T81" fmla="*/ 115 h 165"/>
                <a:gd name="T82" fmla="*/ 48 w 204"/>
                <a:gd name="T83" fmla="*/ 108 h 165"/>
                <a:gd name="T84" fmla="*/ 20 w 204"/>
                <a:gd name="T85" fmla="*/ 120 h 165"/>
                <a:gd name="T86" fmla="*/ 76 w 204"/>
                <a:gd name="T87" fmla="*/ 104 h 165"/>
                <a:gd name="T88" fmla="*/ 76 w 204"/>
                <a:gd name="T89" fmla="*/ 99 h 165"/>
                <a:gd name="T90" fmla="*/ 20 w 204"/>
                <a:gd name="T91" fmla="*/ 129 h 165"/>
                <a:gd name="T92" fmla="*/ 49 w 204"/>
                <a:gd name="T93" fmla="*/ 126 h 165"/>
                <a:gd name="T94" fmla="*/ 48 w 204"/>
                <a:gd name="T95" fmla="*/ 122 h 165"/>
                <a:gd name="T96" fmla="*/ 118 w 204"/>
                <a:gd name="T97" fmla="*/ 114 h 165"/>
                <a:gd name="T98" fmla="*/ 154 w 204"/>
                <a:gd name="T99" fmla="*/ 126 h 165"/>
                <a:gd name="T100" fmla="*/ 156 w 204"/>
                <a:gd name="T101" fmla="*/ 122 h 165"/>
                <a:gd name="T102" fmla="*/ 66 w 204"/>
                <a:gd name="T103" fmla="*/ 48 h 165"/>
                <a:gd name="T104" fmla="*/ 85 w 204"/>
                <a:gd name="T105" fmla="*/ 42 h 165"/>
                <a:gd name="T106" fmla="*/ 48 w 204"/>
                <a:gd name="T107" fmla="*/ 93 h 165"/>
                <a:gd name="T108" fmla="*/ 20 w 204"/>
                <a:gd name="T109" fmla="*/ 105 h 165"/>
                <a:gd name="T110" fmla="*/ 76 w 204"/>
                <a:gd name="T111" fmla="*/ 89 h 165"/>
                <a:gd name="T112" fmla="*/ 76 w 204"/>
                <a:gd name="T113" fmla="*/ 85 h 165"/>
                <a:gd name="T114" fmla="*/ 66 w 204"/>
                <a:gd name="T115" fmla="*/ 62 h 165"/>
                <a:gd name="T116" fmla="*/ 85 w 204"/>
                <a:gd name="T117" fmla="*/ 57 h 165"/>
                <a:gd name="T118" fmla="*/ 48 w 204"/>
                <a:gd name="T119" fmla="*/ 79 h 165"/>
                <a:gd name="T120" fmla="*/ 20 w 204"/>
                <a:gd name="T121" fmla="*/ 91 h 165"/>
                <a:gd name="T122" fmla="*/ 76 w 204"/>
                <a:gd name="T123" fmla="*/ 75 h 165"/>
                <a:gd name="T124" fmla="*/ 76 w 204"/>
                <a:gd name="T125" fmla="*/ 7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4" h="165">
                  <a:moveTo>
                    <a:pt x="24" y="78"/>
                  </a:moveTo>
                  <a:cubicBezTo>
                    <a:pt x="22" y="78"/>
                    <a:pt x="21" y="78"/>
                    <a:pt x="19" y="78"/>
                  </a:cubicBezTo>
                  <a:cubicBezTo>
                    <a:pt x="19" y="42"/>
                    <a:pt x="19" y="42"/>
                    <a:pt x="19" y="42"/>
                  </a:cubicBezTo>
                  <a:cubicBezTo>
                    <a:pt x="21" y="42"/>
                    <a:pt x="22" y="42"/>
                    <a:pt x="24" y="42"/>
                  </a:cubicBezTo>
                  <a:cubicBezTo>
                    <a:pt x="34" y="42"/>
                    <a:pt x="46" y="35"/>
                    <a:pt x="58" y="31"/>
                  </a:cubicBezTo>
                  <a:cubicBezTo>
                    <a:pt x="58" y="66"/>
                    <a:pt x="58" y="66"/>
                    <a:pt x="58" y="66"/>
                  </a:cubicBezTo>
                  <a:cubicBezTo>
                    <a:pt x="46" y="71"/>
                    <a:pt x="34" y="78"/>
                    <a:pt x="24" y="78"/>
                  </a:cubicBezTo>
                  <a:close/>
                  <a:moveTo>
                    <a:pt x="204" y="160"/>
                  </a:moveTo>
                  <a:cubicBezTo>
                    <a:pt x="203" y="161"/>
                    <a:pt x="203" y="161"/>
                    <a:pt x="203" y="161"/>
                  </a:cubicBezTo>
                  <a:cubicBezTo>
                    <a:pt x="202" y="161"/>
                    <a:pt x="195" y="165"/>
                    <a:pt x="180" y="165"/>
                  </a:cubicBezTo>
                  <a:cubicBezTo>
                    <a:pt x="172" y="165"/>
                    <a:pt x="163" y="162"/>
                    <a:pt x="154" y="157"/>
                  </a:cubicBezTo>
                  <a:cubicBezTo>
                    <a:pt x="145" y="154"/>
                    <a:pt x="135" y="149"/>
                    <a:pt x="128" y="149"/>
                  </a:cubicBezTo>
                  <a:cubicBezTo>
                    <a:pt x="112" y="149"/>
                    <a:pt x="104" y="155"/>
                    <a:pt x="104" y="155"/>
                  </a:cubicBezTo>
                  <a:cubicBezTo>
                    <a:pt x="102" y="156"/>
                    <a:pt x="102" y="156"/>
                    <a:pt x="102" y="156"/>
                  </a:cubicBezTo>
                  <a:cubicBezTo>
                    <a:pt x="100" y="155"/>
                    <a:pt x="100" y="155"/>
                    <a:pt x="100" y="155"/>
                  </a:cubicBezTo>
                  <a:cubicBezTo>
                    <a:pt x="100" y="155"/>
                    <a:pt x="92" y="149"/>
                    <a:pt x="76" y="149"/>
                  </a:cubicBezTo>
                  <a:cubicBezTo>
                    <a:pt x="68" y="149"/>
                    <a:pt x="59" y="154"/>
                    <a:pt x="50" y="157"/>
                  </a:cubicBezTo>
                  <a:cubicBezTo>
                    <a:pt x="41" y="162"/>
                    <a:pt x="32" y="165"/>
                    <a:pt x="24" y="165"/>
                  </a:cubicBezTo>
                  <a:cubicBezTo>
                    <a:pt x="8" y="165"/>
                    <a:pt x="1" y="161"/>
                    <a:pt x="1" y="161"/>
                  </a:cubicBezTo>
                  <a:cubicBezTo>
                    <a:pt x="0" y="160"/>
                    <a:pt x="0" y="160"/>
                    <a:pt x="0" y="160"/>
                  </a:cubicBezTo>
                  <a:cubicBezTo>
                    <a:pt x="0" y="10"/>
                    <a:pt x="0" y="10"/>
                    <a:pt x="0" y="10"/>
                  </a:cubicBezTo>
                  <a:cubicBezTo>
                    <a:pt x="5" y="13"/>
                    <a:pt x="5" y="13"/>
                    <a:pt x="5" y="13"/>
                  </a:cubicBezTo>
                  <a:cubicBezTo>
                    <a:pt x="5" y="13"/>
                    <a:pt x="10" y="16"/>
                    <a:pt x="24" y="16"/>
                  </a:cubicBezTo>
                  <a:cubicBezTo>
                    <a:pt x="30" y="16"/>
                    <a:pt x="38" y="13"/>
                    <a:pt x="47" y="9"/>
                  </a:cubicBezTo>
                  <a:cubicBezTo>
                    <a:pt x="57" y="5"/>
                    <a:pt x="67" y="0"/>
                    <a:pt x="76" y="0"/>
                  </a:cubicBezTo>
                  <a:cubicBezTo>
                    <a:pt x="90" y="0"/>
                    <a:pt x="98" y="4"/>
                    <a:pt x="102" y="6"/>
                  </a:cubicBezTo>
                  <a:cubicBezTo>
                    <a:pt x="106" y="4"/>
                    <a:pt x="114" y="0"/>
                    <a:pt x="128" y="0"/>
                  </a:cubicBezTo>
                  <a:cubicBezTo>
                    <a:pt x="137" y="0"/>
                    <a:pt x="147" y="5"/>
                    <a:pt x="157" y="9"/>
                  </a:cubicBezTo>
                  <a:cubicBezTo>
                    <a:pt x="165" y="13"/>
                    <a:pt x="173" y="16"/>
                    <a:pt x="180" y="16"/>
                  </a:cubicBezTo>
                  <a:cubicBezTo>
                    <a:pt x="194" y="16"/>
                    <a:pt x="198" y="13"/>
                    <a:pt x="198" y="13"/>
                  </a:cubicBezTo>
                  <a:cubicBezTo>
                    <a:pt x="204" y="10"/>
                    <a:pt x="204" y="10"/>
                    <a:pt x="204" y="10"/>
                  </a:cubicBezTo>
                  <a:lnTo>
                    <a:pt x="204" y="160"/>
                  </a:lnTo>
                  <a:close/>
                  <a:moveTo>
                    <a:pt x="100" y="12"/>
                  </a:moveTo>
                  <a:cubicBezTo>
                    <a:pt x="97" y="11"/>
                    <a:pt x="90" y="7"/>
                    <a:pt x="76" y="7"/>
                  </a:cubicBezTo>
                  <a:cubicBezTo>
                    <a:pt x="68" y="7"/>
                    <a:pt x="59" y="11"/>
                    <a:pt x="49" y="15"/>
                  </a:cubicBezTo>
                  <a:cubicBezTo>
                    <a:pt x="40" y="19"/>
                    <a:pt x="31" y="23"/>
                    <a:pt x="24" y="23"/>
                  </a:cubicBezTo>
                  <a:cubicBezTo>
                    <a:pt x="13" y="23"/>
                    <a:pt x="10" y="21"/>
                    <a:pt x="6" y="20"/>
                  </a:cubicBezTo>
                  <a:cubicBezTo>
                    <a:pt x="6" y="146"/>
                    <a:pt x="6" y="146"/>
                    <a:pt x="6" y="146"/>
                  </a:cubicBezTo>
                  <a:cubicBezTo>
                    <a:pt x="9" y="148"/>
                    <a:pt x="12" y="150"/>
                    <a:pt x="24" y="150"/>
                  </a:cubicBezTo>
                  <a:cubicBezTo>
                    <a:pt x="31" y="150"/>
                    <a:pt x="39" y="146"/>
                    <a:pt x="48" y="142"/>
                  </a:cubicBezTo>
                  <a:cubicBezTo>
                    <a:pt x="57" y="138"/>
                    <a:pt x="67" y="134"/>
                    <a:pt x="76" y="134"/>
                  </a:cubicBezTo>
                  <a:cubicBezTo>
                    <a:pt x="88" y="134"/>
                    <a:pt x="96" y="137"/>
                    <a:pt x="100" y="138"/>
                  </a:cubicBezTo>
                  <a:lnTo>
                    <a:pt x="100" y="12"/>
                  </a:lnTo>
                  <a:close/>
                  <a:moveTo>
                    <a:pt x="198" y="20"/>
                  </a:moveTo>
                  <a:cubicBezTo>
                    <a:pt x="194" y="21"/>
                    <a:pt x="190" y="23"/>
                    <a:pt x="180" y="23"/>
                  </a:cubicBezTo>
                  <a:cubicBezTo>
                    <a:pt x="172" y="23"/>
                    <a:pt x="164" y="19"/>
                    <a:pt x="154" y="15"/>
                  </a:cubicBezTo>
                  <a:cubicBezTo>
                    <a:pt x="145" y="11"/>
                    <a:pt x="136" y="7"/>
                    <a:pt x="128" y="7"/>
                  </a:cubicBezTo>
                  <a:cubicBezTo>
                    <a:pt x="114" y="7"/>
                    <a:pt x="106" y="11"/>
                    <a:pt x="104" y="12"/>
                  </a:cubicBezTo>
                  <a:cubicBezTo>
                    <a:pt x="104" y="138"/>
                    <a:pt x="104" y="138"/>
                    <a:pt x="104" y="138"/>
                  </a:cubicBezTo>
                  <a:cubicBezTo>
                    <a:pt x="108" y="137"/>
                    <a:pt x="116" y="134"/>
                    <a:pt x="128" y="134"/>
                  </a:cubicBezTo>
                  <a:cubicBezTo>
                    <a:pt x="137" y="134"/>
                    <a:pt x="146" y="138"/>
                    <a:pt x="156" y="142"/>
                  </a:cubicBezTo>
                  <a:cubicBezTo>
                    <a:pt x="165" y="146"/>
                    <a:pt x="173" y="150"/>
                    <a:pt x="180" y="150"/>
                  </a:cubicBezTo>
                  <a:cubicBezTo>
                    <a:pt x="191" y="150"/>
                    <a:pt x="195" y="148"/>
                    <a:pt x="198" y="146"/>
                  </a:cubicBezTo>
                  <a:lnTo>
                    <a:pt x="198" y="20"/>
                  </a:lnTo>
                  <a:close/>
                  <a:moveTo>
                    <a:pt x="156" y="50"/>
                  </a:moveTo>
                  <a:cubicBezTo>
                    <a:pt x="146" y="46"/>
                    <a:pt x="137" y="42"/>
                    <a:pt x="128" y="42"/>
                  </a:cubicBezTo>
                  <a:cubicBezTo>
                    <a:pt x="124" y="42"/>
                    <a:pt x="121" y="42"/>
                    <a:pt x="118" y="42"/>
                  </a:cubicBezTo>
                  <a:cubicBezTo>
                    <a:pt x="118" y="47"/>
                    <a:pt x="118" y="47"/>
                    <a:pt x="118" y="47"/>
                  </a:cubicBezTo>
                  <a:cubicBezTo>
                    <a:pt x="121" y="46"/>
                    <a:pt x="124" y="46"/>
                    <a:pt x="128" y="46"/>
                  </a:cubicBezTo>
                  <a:cubicBezTo>
                    <a:pt x="136" y="46"/>
                    <a:pt x="145" y="50"/>
                    <a:pt x="154" y="54"/>
                  </a:cubicBezTo>
                  <a:cubicBezTo>
                    <a:pt x="164" y="58"/>
                    <a:pt x="172" y="62"/>
                    <a:pt x="180" y="62"/>
                  </a:cubicBezTo>
                  <a:cubicBezTo>
                    <a:pt x="181" y="62"/>
                    <a:pt x="182" y="62"/>
                    <a:pt x="183" y="62"/>
                  </a:cubicBezTo>
                  <a:cubicBezTo>
                    <a:pt x="183" y="58"/>
                    <a:pt x="183" y="58"/>
                    <a:pt x="183" y="58"/>
                  </a:cubicBezTo>
                  <a:cubicBezTo>
                    <a:pt x="182" y="58"/>
                    <a:pt x="181" y="58"/>
                    <a:pt x="180" y="58"/>
                  </a:cubicBezTo>
                  <a:cubicBezTo>
                    <a:pt x="173" y="58"/>
                    <a:pt x="165" y="54"/>
                    <a:pt x="156" y="50"/>
                  </a:cubicBezTo>
                  <a:close/>
                  <a:moveTo>
                    <a:pt x="156" y="36"/>
                  </a:moveTo>
                  <a:cubicBezTo>
                    <a:pt x="150" y="33"/>
                    <a:pt x="144" y="31"/>
                    <a:pt x="138" y="29"/>
                  </a:cubicBezTo>
                  <a:cubicBezTo>
                    <a:pt x="138" y="34"/>
                    <a:pt x="138" y="34"/>
                    <a:pt x="138" y="34"/>
                  </a:cubicBezTo>
                  <a:cubicBezTo>
                    <a:pt x="143" y="35"/>
                    <a:pt x="149" y="38"/>
                    <a:pt x="154" y="40"/>
                  </a:cubicBezTo>
                  <a:cubicBezTo>
                    <a:pt x="164" y="44"/>
                    <a:pt x="172" y="48"/>
                    <a:pt x="180" y="48"/>
                  </a:cubicBezTo>
                  <a:cubicBezTo>
                    <a:pt x="181" y="48"/>
                    <a:pt x="182" y="48"/>
                    <a:pt x="183" y="48"/>
                  </a:cubicBezTo>
                  <a:cubicBezTo>
                    <a:pt x="183" y="43"/>
                    <a:pt x="183" y="43"/>
                    <a:pt x="183" y="43"/>
                  </a:cubicBezTo>
                  <a:cubicBezTo>
                    <a:pt x="182" y="43"/>
                    <a:pt x="181" y="43"/>
                    <a:pt x="180" y="43"/>
                  </a:cubicBezTo>
                  <a:cubicBezTo>
                    <a:pt x="173" y="43"/>
                    <a:pt x="165" y="40"/>
                    <a:pt x="156" y="36"/>
                  </a:cubicBezTo>
                  <a:close/>
                  <a:moveTo>
                    <a:pt x="156" y="93"/>
                  </a:moveTo>
                  <a:cubicBezTo>
                    <a:pt x="146" y="89"/>
                    <a:pt x="137" y="85"/>
                    <a:pt x="128" y="85"/>
                  </a:cubicBezTo>
                  <a:cubicBezTo>
                    <a:pt x="124" y="85"/>
                    <a:pt x="121" y="85"/>
                    <a:pt x="118" y="86"/>
                  </a:cubicBezTo>
                  <a:cubicBezTo>
                    <a:pt x="118" y="90"/>
                    <a:pt x="118" y="90"/>
                    <a:pt x="118" y="90"/>
                  </a:cubicBezTo>
                  <a:cubicBezTo>
                    <a:pt x="121" y="90"/>
                    <a:pt x="124" y="89"/>
                    <a:pt x="128" y="89"/>
                  </a:cubicBezTo>
                  <a:cubicBezTo>
                    <a:pt x="136" y="89"/>
                    <a:pt x="145" y="93"/>
                    <a:pt x="154" y="97"/>
                  </a:cubicBezTo>
                  <a:cubicBezTo>
                    <a:pt x="164" y="101"/>
                    <a:pt x="172" y="105"/>
                    <a:pt x="180" y="105"/>
                  </a:cubicBezTo>
                  <a:cubicBezTo>
                    <a:pt x="181" y="105"/>
                    <a:pt x="182" y="105"/>
                    <a:pt x="183" y="105"/>
                  </a:cubicBezTo>
                  <a:cubicBezTo>
                    <a:pt x="183" y="101"/>
                    <a:pt x="183" y="101"/>
                    <a:pt x="183" y="101"/>
                  </a:cubicBezTo>
                  <a:cubicBezTo>
                    <a:pt x="182" y="101"/>
                    <a:pt x="181" y="101"/>
                    <a:pt x="180" y="101"/>
                  </a:cubicBezTo>
                  <a:cubicBezTo>
                    <a:pt x="173" y="101"/>
                    <a:pt x="165" y="97"/>
                    <a:pt x="156" y="93"/>
                  </a:cubicBezTo>
                  <a:close/>
                  <a:moveTo>
                    <a:pt x="156" y="65"/>
                  </a:moveTo>
                  <a:cubicBezTo>
                    <a:pt x="146" y="60"/>
                    <a:pt x="137" y="56"/>
                    <a:pt x="128" y="56"/>
                  </a:cubicBezTo>
                  <a:cubicBezTo>
                    <a:pt x="124" y="56"/>
                    <a:pt x="121" y="56"/>
                    <a:pt x="118" y="57"/>
                  </a:cubicBezTo>
                  <a:cubicBezTo>
                    <a:pt x="118" y="61"/>
                    <a:pt x="118" y="61"/>
                    <a:pt x="118" y="61"/>
                  </a:cubicBezTo>
                  <a:cubicBezTo>
                    <a:pt x="121" y="61"/>
                    <a:pt x="124" y="61"/>
                    <a:pt x="128" y="61"/>
                  </a:cubicBezTo>
                  <a:cubicBezTo>
                    <a:pt x="136" y="61"/>
                    <a:pt x="145" y="65"/>
                    <a:pt x="154" y="69"/>
                  </a:cubicBezTo>
                  <a:cubicBezTo>
                    <a:pt x="164" y="73"/>
                    <a:pt x="172" y="77"/>
                    <a:pt x="180" y="77"/>
                  </a:cubicBezTo>
                  <a:cubicBezTo>
                    <a:pt x="181" y="77"/>
                    <a:pt x="182" y="76"/>
                    <a:pt x="183" y="76"/>
                  </a:cubicBezTo>
                  <a:cubicBezTo>
                    <a:pt x="183" y="72"/>
                    <a:pt x="183" y="72"/>
                    <a:pt x="183" y="72"/>
                  </a:cubicBezTo>
                  <a:cubicBezTo>
                    <a:pt x="182" y="72"/>
                    <a:pt x="181" y="72"/>
                    <a:pt x="180" y="72"/>
                  </a:cubicBezTo>
                  <a:cubicBezTo>
                    <a:pt x="173" y="72"/>
                    <a:pt x="165" y="68"/>
                    <a:pt x="156" y="65"/>
                  </a:cubicBezTo>
                  <a:close/>
                  <a:moveTo>
                    <a:pt x="156" y="79"/>
                  </a:moveTo>
                  <a:cubicBezTo>
                    <a:pt x="146" y="75"/>
                    <a:pt x="137" y="70"/>
                    <a:pt x="128" y="70"/>
                  </a:cubicBezTo>
                  <a:cubicBezTo>
                    <a:pt x="124" y="70"/>
                    <a:pt x="121" y="71"/>
                    <a:pt x="118" y="71"/>
                  </a:cubicBezTo>
                  <a:cubicBezTo>
                    <a:pt x="118" y="76"/>
                    <a:pt x="118" y="76"/>
                    <a:pt x="118" y="76"/>
                  </a:cubicBezTo>
                  <a:cubicBezTo>
                    <a:pt x="121" y="75"/>
                    <a:pt x="124" y="75"/>
                    <a:pt x="128" y="75"/>
                  </a:cubicBezTo>
                  <a:cubicBezTo>
                    <a:pt x="136" y="75"/>
                    <a:pt x="145" y="79"/>
                    <a:pt x="154" y="83"/>
                  </a:cubicBezTo>
                  <a:cubicBezTo>
                    <a:pt x="164" y="87"/>
                    <a:pt x="172" y="91"/>
                    <a:pt x="180" y="91"/>
                  </a:cubicBezTo>
                  <a:cubicBezTo>
                    <a:pt x="181" y="91"/>
                    <a:pt x="182" y="91"/>
                    <a:pt x="183" y="91"/>
                  </a:cubicBezTo>
                  <a:cubicBezTo>
                    <a:pt x="183" y="86"/>
                    <a:pt x="183" y="86"/>
                    <a:pt x="183" y="86"/>
                  </a:cubicBezTo>
                  <a:cubicBezTo>
                    <a:pt x="182" y="86"/>
                    <a:pt x="181" y="86"/>
                    <a:pt x="180" y="86"/>
                  </a:cubicBezTo>
                  <a:cubicBezTo>
                    <a:pt x="173" y="86"/>
                    <a:pt x="165" y="83"/>
                    <a:pt x="156" y="79"/>
                  </a:cubicBezTo>
                  <a:close/>
                  <a:moveTo>
                    <a:pt x="66" y="29"/>
                  </a:moveTo>
                  <a:cubicBezTo>
                    <a:pt x="66" y="34"/>
                    <a:pt x="66" y="34"/>
                    <a:pt x="66" y="34"/>
                  </a:cubicBezTo>
                  <a:cubicBezTo>
                    <a:pt x="70" y="32"/>
                    <a:pt x="73" y="32"/>
                    <a:pt x="76" y="32"/>
                  </a:cubicBezTo>
                  <a:cubicBezTo>
                    <a:pt x="79" y="32"/>
                    <a:pt x="82" y="32"/>
                    <a:pt x="85" y="33"/>
                  </a:cubicBezTo>
                  <a:cubicBezTo>
                    <a:pt x="85" y="28"/>
                    <a:pt x="85" y="28"/>
                    <a:pt x="85" y="28"/>
                  </a:cubicBezTo>
                  <a:cubicBezTo>
                    <a:pt x="82" y="28"/>
                    <a:pt x="79" y="27"/>
                    <a:pt x="76" y="27"/>
                  </a:cubicBezTo>
                  <a:cubicBezTo>
                    <a:pt x="73" y="27"/>
                    <a:pt x="70" y="28"/>
                    <a:pt x="66" y="29"/>
                  </a:cubicBezTo>
                  <a:close/>
                  <a:moveTo>
                    <a:pt x="156" y="108"/>
                  </a:moveTo>
                  <a:cubicBezTo>
                    <a:pt x="146" y="104"/>
                    <a:pt x="137" y="99"/>
                    <a:pt x="128" y="99"/>
                  </a:cubicBezTo>
                  <a:cubicBezTo>
                    <a:pt x="124" y="99"/>
                    <a:pt x="121" y="99"/>
                    <a:pt x="118" y="100"/>
                  </a:cubicBezTo>
                  <a:cubicBezTo>
                    <a:pt x="118" y="104"/>
                    <a:pt x="118" y="104"/>
                    <a:pt x="118" y="104"/>
                  </a:cubicBezTo>
                  <a:cubicBezTo>
                    <a:pt x="121" y="104"/>
                    <a:pt x="124" y="104"/>
                    <a:pt x="128" y="104"/>
                  </a:cubicBezTo>
                  <a:cubicBezTo>
                    <a:pt x="136" y="104"/>
                    <a:pt x="145" y="108"/>
                    <a:pt x="154" y="112"/>
                  </a:cubicBezTo>
                  <a:cubicBezTo>
                    <a:pt x="164" y="116"/>
                    <a:pt x="172" y="120"/>
                    <a:pt x="180" y="120"/>
                  </a:cubicBezTo>
                  <a:cubicBezTo>
                    <a:pt x="181" y="120"/>
                    <a:pt x="182" y="120"/>
                    <a:pt x="183" y="120"/>
                  </a:cubicBezTo>
                  <a:cubicBezTo>
                    <a:pt x="183" y="115"/>
                    <a:pt x="183" y="115"/>
                    <a:pt x="183" y="115"/>
                  </a:cubicBezTo>
                  <a:cubicBezTo>
                    <a:pt x="182" y="115"/>
                    <a:pt x="181" y="115"/>
                    <a:pt x="180" y="115"/>
                  </a:cubicBezTo>
                  <a:cubicBezTo>
                    <a:pt x="173" y="115"/>
                    <a:pt x="165" y="112"/>
                    <a:pt x="156" y="108"/>
                  </a:cubicBezTo>
                  <a:close/>
                  <a:moveTo>
                    <a:pt x="48" y="108"/>
                  </a:moveTo>
                  <a:cubicBezTo>
                    <a:pt x="39" y="112"/>
                    <a:pt x="31" y="115"/>
                    <a:pt x="24" y="115"/>
                  </a:cubicBezTo>
                  <a:cubicBezTo>
                    <a:pt x="23" y="115"/>
                    <a:pt x="21" y="115"/>
                    <a:pt x="20" y="115"/>
                  </a:cubicBezTo>
                  <a:cubicBezTo>
                    <a:pt x="20" y="120"/>
                    <a:pt x="20" y="120"/>
                    <a:pt x="20" y="120"/>
                  </a:cubicBezTo>
                  <a:cubicBezTo>
                    <a:pt x="21" y="120"/>
                    <a:pt x="23" y="120"/>
                    <a:pt x="24" y="120"/>
                  </a:cubicBezTo>
                  <a:cubicBezTo>
                    <a:pt x="31" y="120"/>
                    <a:pt x="40" y="116"/>
                    <a:pt x="49" y="112"/>
                  </a:cubicBezTo>
                  <a:cubicBezTo>
                    <a:pt x="59" y="108"/>
                    <a:pt x="68" y="104"/>
                    <a:pt x="76" y="104"/>
                  </a:cubicBezTo>
                  <a:cubicBezTo>
                    <a:pt x="79" y="104"/>
                    <a:pt x="82" y="104"/>
                    <a:pt x="85" y="104"/>
                  </a:cubicBezTo>
                  <a:cubicBezTo>
                    <a:pt x="85" y="100"/>
                    <a:pt x="85" y="100"/>
                    <a:pt x="85" y="100"/>
                  </a:cubicBezTo>
                  <a:cubicBezTo>
                    <a:pt x="82" y="99"/>
                    <a:pt x="79" y="99"/>
                    <a:pt x="76" y="99"/>
                  </a:cubicBezTo>
                  <a:cubicBezTo>
                    <a:pt x="67" y="99"/>
                    <a:pt x="57" y="104"/>
                    <a:pt x="48" y="108"/>
                  </a:cubicBezTo>
                  <a:close/>
                  <a:moveTo>
                    <a:pt x="24" y="130"/>
                  </a:moveTo>
                  <a:cubicBezTo>
                    <a:pt x="23" y="130"/>
                    <a:pt x="21" y="130"/>
                    <a:pt x="20" y="129"/>
                  </a:cubicBezTo>
                  <a:cubicBezTo>
                    <a:pt x="20" y="134"/>
                    <a:pt x="20" y="134"/>
                    <a:pt x="20" y="134"/>
                  </a:cubicBezTo>
                  <a:cubicBezTo>
                    <a:pt x="21" y="134"/>
                    <a:pt x="23" y="134"/>
                    <a:pt x="24" y="134"/>
                  </a:cubicBezTo>
                  <a:cubicBezTo>
                    <a:pt x="31" y="134"/>
                    <a:pt x="40" y="130"/>
                    <a:pt x="49" y="126"/>
                  </a:cubicBezTo>
                  <a:cubicBezTo>
                    <a:pt x="54" y="124"/>
                    <a:pt x="59" y="122"/>
                    <a:pt x="64" y="120"/>
                  </a:cubicBezTo>
                  <a:cubicBezTo>
                    <a:pt x="64" y="116"/>
                    <a:pt x="64" y="116"/>
                    <a:pt x="64" y="116"/>
                  </a:cubicBezTo>
                  <a:cubicBezTo>
                    <a:pt x="58" y="117"/>
                    <a:pt x="53" y="120"/>
                    <a:pt x="48" y="122"/>
                  </a:cubicBezTo>
                  <a:cubicBezTo>
                    <a:pt x="39" y="126"/>
                    <a:pt x="31" y="130"/>
                    <a:pt x="24" y="130"/>
                  </a:cubicBezTo>
                  <a:close/>
                  <a:moveTo>
                    <a:pt x="128" y="114"/>
                  </a:moveTo>
                  <a:cubicBezTo>
                    <a:pt x="124" y="114"/>
                    <a:pt x="121" y="114"/>
                    <a:pt x="118" y="114"/>
                  </a:cubicBezTo>
                  <a:cubicBezTo>
                    <a:pt x="118" y="119"/>
                    <a:pt x="118" y="119"/>
                    <a:pt x="118" y="119"/>
                  </a:cubicBezTo>
                  <a:cubicBezTo>
                    <a:pt x="121" y="118"/>
                    <a:pt x="124" y="118"/>
                    <a:pt x="128" y="118"/>
                  </a:cubicBezTo>
                  <a:cubicBezTo>
                    <a:pt x="136" y="118"/>
                    <a:pt x="145" y="122"/>
                    <a:pt x="154" y="126"/>
                  </a:cubicBezTo>
                  <a:cubicBezTo>
                    <a:pt x="157" y="127"/>
                    <a:pt x="160" y="129"/>
                    <a:pt x="163" y="130"/>
                  </a:cubicBezTo>
                  <a:cubicBezTo>
                    <a:pt x="163" y="125"/>
                    <a:pt x="163" y="125"/>
                    <a:pt x="163" y="125"/>
                  </a:cubicBezTo>
                  <a:cubicBezTo>
                    <a:pt x="161" y="124"/>
                    <a:pt x="158" y="123"/>
                    <a:pt x="156" y="122"/>
                  </a:cubicBezTo>
                  <a:cubicBezTo>
                    <a:pt x="146" y="118"/>
                    <a:pt x="137" y="114"/>
                    <a:pt x="128" y="114"/>
                  </a:cubicBezTo>
                  <a:close/>
                  <a:moveTo>
                    <a:pt x="66" y="43"/>
                  </a:moveTo>
                  <a:cubicBezTo>
                    <a:pt x="66" y="48"/>
                    <a:pt x="66" y="48"/>
                    <a:pt x="66" y="48"/>
                  </a:cubicBezTo>
                  <a:cubicBezTo>
                    <a:pt x="70" y="47"/>
                    <a:pt x="73" y="46"/>
                    <a:pt x="76" y="46"/>
                  </a:cubicBezTo>
                  <a:cubicBezTo>
                    <a:pt x="79" y="46"/>
                    <a:pt x="82" y="46"/>
                    <a:pt x="85" y="47"/>
                  </a:cubicBezTo>
                  <a:cubicBezTo>
                    <a:pt x="85" y="42"/>
                    <a:pt x="85" y="42"/>
                    <a:pt x="85" y="42"/>
                  </a:cubicBezTo>
                  <a:cubicBezTo>
                    <a:pt x="82" y="42"/>
                    <a:pt x="79" y="42"/>
                    <a:pt x="76" y="42"/>
                  </a:cubicBezTo>
                  <a:cubicBezTo>
                    <a:pt x="73" y="42"/>
                    <a:pt x="70" y="42"/>
                    <a:pt x="66" y="43"/>
                  </a:cubicBezTo>
                  <a:close/>
                  <a:moveTo>
                    <a:pt x="48" y="93"/>
                  </a:moveTo>
                  <a:cubicBezTo>
                    <a:pt x="39" y="97"/>
                    <a:pt x="31" y="101"/>
                    <a:pt x="24" y="101"/>
                  </a:cubicBezTo>
                  <a:cubicBezTo>
                    <a:pt x="23" y="101"/>
                    <a:pt x="21" y="101"/>
                    <a:pt x="20" y="101"/>
                  </a:cubicBezTo>
                  <a:cubicBezTo>
                    <a:pt x="20" y="105"/>
                    <a:pt x="20" y="105"/>
                    <a:pt x="20" y="105"/>
                  </a:cubicBezTo>
                  <a:cubicBezTo>
                    <a:pt x="21" y="105"/>
                    <a:pt x="23" y="105"/>
                    <a:pt x="24" y="105"/>
                  </a:cubicBezTo>
                  <a:cubicBezTo>
                    <a:pt x="31" y="105"/>
                    <a:pt x="40" y="101"/>
                    <a:pt x="49" y="97"/>
                  </a:cubicBezTo>
                  <a:cubicBezTo>
                    <a:pt x="59" y="93"/>
                    <a:pt x="68" y="89"/>
                    <a:pt x="76" y="89"/>
                  </a:cubicBezTo>
                  <a:cubicBezTo>
                    <a:pt x="79" y="89"/>
                    <a:pt x="82" y="90"/>
                    <a:pt x="85" y="90"/>
                  </a:cubicBezTo>
                  <a:cubicBezTo>
                    <a:pt x="85" y="86"/>
                    <a:pt x="85" y="86"/>
                    <a:pt x="85" y="86"/>
                  </a:cubicBezTo>
                  <a:cubicBezTo>
                    <a:pt x="82" y="85"/>
                    <a:pt x="79" y="85"/>
                    <a:pt x="76" y="85"/>
                  </a:cubicBezTo>
                  <a:cubicBezTo>
                    <a:pt x="67" y="85"/>
                    <a:pt x="57" y="89"/>
                    <a:pt x="48" y="93"/>
                  </a:cubicBezTo>
                  <a:close/>
                  <a:moveTo>
                    <a:pt x="66" y="58"/>
                  </a:moveTo>
                  <a:cubicBezTo>
                    <a:pt x="66" y="62"/>
                    <a:pt x="66" y="62"/>
                    <a:pt x="66" y="62"/>
                  </a:cubicBezTo>
                  <a:cubicBezTo>
                    <a:pt x="70" y="61"/>
                    <a:pt x="73" y="61"/>
                    <a:pt x="76" y="61"/>
                  </a:cubicBezTo>
                  <a:cubicBezTo>
                    <a:pt x="79" y="61"/>
                    <a:pt x="82" y="61"/>
                    <a:pt x="85" y="61"/>
                  </a:cubicBezTo>
                  <a:cubicBezTo>
                    <a:pt x="85" y="57"/>
                    <a:pt x="85" y="57"/>
                    <a:pt x="85" y="57"/>
                  </a:cubicBezTo>
                  <a:cubicBezTo>
                    <a:pt x="82" y="56"/>
                    <a:pt x="79" y="56"/>
                    <a:pt x="76" y="56"/>
                  </a:cubicBezTo>
                  <a:cubicBezTo>
                    <a:pt x="73" y="56"/>
                    <a:pt x="70" y="57"/>
                    <a:pt x="66" y="58"/>
                  </a:cubicBezTo>
                  <a:close/>
                  <a:moveTo>
                    <a:pt x="48" y="79"/>
                  </a:moveTo>
                  <a:cubicBezTo>
                    <a:pt x="39" y="83"/>
                    <a:pt x="31" y="86"/>
                    <a:pt x="24" y="86"/>
                  </a:cubicBezTo>
                  <a:cubicBezTo>
                    <a:pt x="23" y="86"/>
                    <a:pt x="21" y="86"/>
                    <a:pt x="20" y="86"/>
                  </a:cubicBezTo>
                  <a:cubicBezTo>
                    <a:pt x="20" y="91"/>
                    <a:pt x="20" y="91"/>
                    <a:pt x="20" y="91"/>
                  </a:cubicBezTo>
                  <a:cubicBezTo>
                    <a:pt x="21" y="91"/>
                    <a:pt x="23" y="91"/>
                    <a:pt x="24" y="91"/>
                  </a:cubicBezTo>
                  <a:cubicBezTo>
                    <a:pt x="31" y="91"/>
                    <a:pt x="40" y="87"/>
                    <a:pt x="49" y="83"/>
                  </a:cubicBezTo>
                  <a:cubicBezTo>
                    <a:pt x="59" y="79"/>
                    <a:pt x="68" y="75"/>
                    <a:pt x="76" y="75"/>
                  </a:cubicBezTo>
                  <a:cubicBezTo>
                    <a:pt x="79" y="75"/>
                    <a:pt x="82" y="75"/>
                    <a:pt x="85" y="76"/>
                  </a:cubicBezTo>
                  <a:cubicBezTo>
                    <a:pt x="85" y="71"/>
                    <a:pt x="85" y="71"/>
                    <a:pt x="85" y="71"/>
                  </a:cubicBezTo>
                  <a:cubicBezTo>
                    <a:pt x="82" y="71"/>
                    <a:pt x="79" y="70"/>
                    <a:pt x="76" y="70"/>
                  </a:cubicBezTo>
                  <a:cubicBezTo>
                    <a:pt x="67" y="70"/>
                    <a:pt x="57" y="75"/>
                    <a:pt x="48" y="79"/>
                  </a:cubicBezTo>
                  <a:close/>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55" name="Freeform 22"/>
            <p:cNvSpPr>
              <a:spLocks noEditPoints="1"/>
            </p:cNvSpPr>
            <p:nvPr/>
          </p:nvSpPr>
          <p:spPr bwMode="auto">
            <a:xfrm>
              <a:off x="8753466" y="1447184"/>
              <a:ext cx="688309" cy="654963"/>
            </a:xfrm>
            <a:custGeom>
              <a:avLst/>
              <a:gdLst>
                <a:gd name="T0" fmla="*/ 87 w 218"/>
                <a:gd name="T1" fmla="*/ 189 h 207"/>
                <a:gd name="T2" fmla="*/ 163 w 218"/>
                <a:gd name="T3" fmla="*/ 108 h 207"/>
                <a:gd name="T4" fmla="*/ 142 w 218"/>
                <a:gd name="T5" fmla="*/ 15 h 207"/>
                <a:gd name="T6" fmla="*/ 69 w 218"/>
                <a:gd name="T7" fmla="*/ 114 h 207"/>
                <a:gd name="T8" fmla="*/ 69 w 218"/>
                <a:gd name="T9" fmla="*/ 85 h 207"/>
                <a:gd name="T10" fmla="*/ 69 w 218"/>
                <a:gd name="T11" fmla="*/ 114 h 207"/>
                <a:gd name="T12" fmla="*/ 71 w 218"/>
                <a:gd name="T13" fmla="*/ 58 h 207"/>
                <a:gd name="T14" fmla="*/ 102 w 218"/>
                <a:gd name="T15" fmla="*/ 58 h 207"/>
                <a:gd name="T16" fmla="*/ 119 w 218"/>
                <a:gd name="T17" fmla="*/ 172 h 207"/>
                <a:gd name="T18" fmla="*/ 107 w 218"/>
                <a:gd name="T19" fmla="*/ 130 h 207"/>
                <a:gd name="T20" fmla="*/ 119 w 218"/>
                <a:gd name="T21" fmla="*/ 172 h 207"/>
                <a:gd name="T22" fmla="*/ 106 w 218"/>
                <a:gd name="T23" fmla="*/ 74 h 207"/>
                <a:gd name="T24" fmla="*/ 141 w 218"/>
                <a:gd name="T25" fmla="*/ 74 h 207"/>
                <a:gd name="T26" fmla="*/ 154 w 218"/>
                <a:gd name="T27" fmla="*/ 36 h 207"/>
                <a:gd name="T28" fmla="*/ 154 w 218"/>
                <a:gd name="T29" fmla="*/ 63 h 207"/>
                <a:gd name="T30" fmla="*/ 154 w 218"/>
                <a:gd name="T31" fmla="*/ 36 h 207"/>
                <a:gd name="T32" fmla="*/ 214 w 218"/>
                <a:gd name="T33" fmla="*/ 126 h 207"/>
                <a:gd name="T34" fmla="*/ 214 w 218"/>
                <a:gd name="T35" fmla="*/ 125 h 207"/>
                <a:gd name="T36" fmla="*/ 202 w 218"/>
                <a:gd name="T37" fmla="*/ 0 h 207"/>
                <a:gd name="T38" fmla="*/ 179 w 218"/>
                <a:gd name="T39" fmla="*/ 3 h 207"/>
                <a:gd name="T40" fmla="*/ 170 w 218"/>
                <a:gd name="T41" fmla="*/ 125 h 207"/>
                <a:gd name="T42" fmla="*/ 176 w 218"/>
                <a:gd name="T43" fmla="*/ 163 h 207"/>
                <a:gd name="T44" fmla="*/ 172 w 218"/>
                <a:gd name="T45" fmla="*/ 179 h 207"/>
                <a:gd name="T46" fmla="*/ 203 w 218"/>
                <a:gd name="T47" fmla="*/ 199 h 207"/>
                <a:gd name="T48" fmla="*/ 207 w 218"/>
                <a:gd name="T49" fmla="*/ 206 h 207"/>
                <a:gd name="T50" fmla="*/ 206 w 218"/>
                <a:gd name="T51" fmla="*/ 182 h 207"/>
                <a:gd name="T52" fmla="*/ 207 w 218"/>
                <a:gd name="T53" fmla="*/ 166 h 207"/>
                <a:gd name="T54" fmla="*/ 207 w 218"/>
                <a:gd name="T55" fmla="*/ 165 h 207"/>
                <a:gd name="T56" fmla="*/ 185 w 218"/>
                <a:gd name="T57" fmla="*/ 7 h 207"/>
                <a:gd name="T58" fmla="*/ 208 w 218"/>
                <a:gd name="T59" fmla="*/ 122 h 207"/>
                <a:gd name="T60" fmla="*/ 198 w 218"/>
                <a:gd name="T61" fmla="*/ 30 h 207"/>
                <a:gd name="T62" fmla="*/ 197 w 218"/>
                <a:gd name="T63" fmla="*/ 122 h 207"/>
                <a:gd name="T64" fmla="*/ 185 w 218"/>
                <a:gd name="T65" fmla="*/ 7 h 207"/>
                <a:gd name="T66" fmla="*/ 210 w 218"/>
                <a:gd name="T67" fmla="*/ 201 h 207"/>
                <a:gd name="T68" fmla="*/ 201 w 218"/>
                <a:gd name="T69" fmla="*/ 189 h 207"/>
                <a:gd name="T70" fmla="*/ 192 w 218"/>
                <a:gd name="T71" fmla="*/ 173 h 207"/>
                <a:gd name="T72" fmla="*/ 194 w 218"/>
                <a:gd name="T73" fmla="*/ 186 h 207"/>
                <a:gd name="T74" fmla="*/ 188 w 218"/>
                <a:gd name="T75" fmla="*/ 169 h 207"/>
                <a:gd name="T76" fmla="*/ 201 w 218"/>
                <a:gd name="T77" fmla="*/ 166 h 207"/>
                <a:gd name="T78" fmla="*/ 201 w 218"/>
                <a:gd name="T79" fmla="*/ 182 h 207"/>
                <a:gd name="T80" fmla="*/ 202 w 218"/>
                <a:gd name="T81" fmla="*/ 159 h 207"/>
                <a:gd name="T82" fmla="*/ 200 w 218"/>
                <a:gd name="T83" fmla="*/ 134 h 207"/>
                <a:gd name="T84" fmla="*/ 195 w 218"/>
                <a:gd name="T85" fmla="*/ 159 h 207"/>
                <a:gd name="T86" fmla="*/ 176 w 218"/>
                <a:gd name="T87" fmla="*/ 128 h 207"/>
                <a:gd name="T88" fmla="*/ 202 w 218"/>
                <a:gd name="T89" fmla="*/ 15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8" h="207">
                  <a:moveTo>
                    <a:pt x="32" y="69"/>
                  </a:moveTo>
                  <a:cubicBezTo>
                    <a:pt x="0" y="134"/>
                    <a:pt x="55" y="181"/>
                    <a:pt x="87" y="189"/>
                  </a:cubicBezTo>
                  <a:cubicBezTo>
                    <a:pt x="143" y="203"/>
                    <a:pt x="147" y="164"/>
                    <a:pt x="146" y="138"/>
                  </a:cubicBezTo>
                  <a:cubicBezTo>
                    <a:pt x="145" y="127"/>
                    <a:pt x="153" y="118"/>
                    <a:pt x="163" y="108"/>
                  </a:cubicBezTo>
                  <a:cubicBezTo>
                    <a:pt x="170" y="22"/>
                    <a:pt x="170" y="22"/>
                    <a:pt x="170" y="22"/>
                  </a:cubicBezTo>
                  <a:cubicBezTo>
                    <a:pt x="161" y="18"/>
                    <a:pt x="152" y="16"/>
                    <a:pt x="142" y="15"/>
                  </a:cubicBezTo>
                  <a:cubicBezTo>
                    <a:pt x="91" y="13"/>
                    <a:pt x="49" y="34"/>
                    <a:pt x="32" y="69"/>
                  </a:cubicBezTo>
                  <a:close/>
                  <a:moveTo>
                    <a:pt x="69" y="114"/>
                  </a:moveTo>
                  <a:cubicBezTo>
                    <a:pt x="61" y="114"/>
                    <a:pt x="54" y="108"/>
                    <a:pt x="54" y="100"/>
                  </a:cubicBezTo>
                  <a:cubicBezTo>
                    <a:pt x="54" y="92"/>
                    <a:pt x="61" y="85"/>
                    <a:pt x="69" y="85"/>
                  </a:cubicBezTo>
                  <a:cubicBezTo>
                    <a:pt x="77" y="85"/>
                    <a:pt x="83" y="92"/>
                    <a:pt x="83" y="100"/>
                  </a:cubicBezTo>
                  <a:cubicBezTo>
                    <a:pt x="83" y="108"/>
                    <a:pt x="77" y="114"/>
                    <a:pt x="69" y="114"/>
                  </a:cubicBezTo>
                  <a:close/>
                  <a:moveTo>
                    <a:pt x="86" y="74"/>
                  </a:moveTo>
                  <a:cubicBezTo>
                    <a:pt x="78" y="74"/>
                    <a:pt x="71" y="67"/>
                    <a:pt x="71" y="58"/>
                  </a:cubicBezTo>
                  <a:cubicBezTo>
                    <a:pt x="71" y="50"/>
                    <a:pt x="78" y="43"/>
                    <a:pt x="86" y="43"/>
                  </a:cubicBezTo>
                  <a:cubicBezTo>
                    <a:pt x="95" y="43"/>
                    <a:pt x="102" y="50"/>
                    <a:pt x="102" y="58"/>
                  </a:cubicBezTo>
                  <a:cubicBezTo>
                    <a:pt x="102" y="67"/>
                    <a:pt x="95" y="74"/>
                    <a:pt x="86" y="74"/>
                  </a:cubicBezTo>
                  <a:close/>
                  <a:moveTo>
                    <a:pt x="119" y="172"/>
                  </a:moveTo>
                  <a:cubicBezTo>
                    <a:pt x="107" y="182"/>
                    <a:pt x="88" y="178"/>
                    <a:pt x="87" y="166"/>
                  </a:cubicBezTo>
                  <a:cubicBezTo>
                    <a:pt x="86" y="149"/>
                    <a:pt x="95" y="134"/>
                    <a:pt x="107" y="130"/>
                  </a:cubicBezTo>
                  <a:cubicBezTo>
                    <a:pt x="111" y="128"/>
                    <a:pt x="120" y="132"/>
                    <a:pt x="123" y="139"/>
                  </a:cubicBezTo>
                  <a:cubicBezTo>
                    <a:pt x="127" y="147"/>
                    <a:pt x="129" y="164"/>
                    <a:pt x="119" y="172"/>
                  </a:cubicBezTo>
                  <a:close/>
                  <a:moveTo>
                    <a:pt x="124" y="92"/>
                  </a:moveTo>
                  <a:cubicBezTo>
                    <a:pt x="114" y="92"/>
                    <a:pt x="106" y="84"/>
                    <a:pt x="106" y="74"/>
                  </a:cubicBezTo>
                  <a:cubicBezTo>
                    <a:pt x="106" y="65"/>
                    <a:pt x="114" y="57"/>
                    <a:pt x="124" y="57"/>
                  </a:cubicBezTo>
                  <a:cubicBezTo>
                    <a:pt x="133" y="57"/>
                    <a:pt x="141" y="65"/>
                    <a:pt x="141" y="74"/>
                  </a:cubicBezTo>
                  <a:cubicBezTo>
                    <a:pt x="141" y="84"/>
                    <a:pt x="133" y="92"/>
                    <a:pt x="124" y="92"/>
                  </a:cubicBezTo>
                  <a:close/>
                  <a:moveTo>
                    <a:pt x="154" y="36"/>
                  </a:moveTo>
                  <a:cubicBezTo>
                    <a:pt x="161" y="36"/>
                    <a:pt x="167" y="42"/>
                    <a:pt x="167" y="49"/>
                  </a:cubicBezTo>
                  <a:cubicBezTo>
                    <a:pt x="167" y="57"/>
                    <a:pt x="161" y="63"/>
                    <a:pt x="154" y="63"/>
                  </a:cubicBezTo>
                  <a:cubicBezTo>
                    <a:pt x="146" y="63"/>
                    <a:pt x="140" y="57"/>
                    <a:pt x="140" y="49"/>
                  </a:cubicBezTo>
                  <a:cubicBezTo>
                    <a:pt x="140" y="42"/>
                    <a:pt x="146" y="36"/>
                    <a:pt x="154" y="36"/>
                  </a:cubicBezTo>
                  <a:close/>
                  <a:moveTo>
                    <a:pt x="208" y="163"/>
                  </a:moveTo>
                  <a:cubicBezTo>
                    <a:pt x="214" y="126"/>
                    <a:pt x="214" y="126"/>
                    <a:pt x="214" y="126"/>
                  </a:cubicBezTo>
                  <a:cubicBezTo>
                    <a:pt x="214" y="126"/>
                    <a:pt x="214" y="126"/>
                    <a:pt x="214" y="125"/>
                  </a:cubicBezTo>
                  <a:cubicBezTo>
                    <a:pt x="214" y="125"/>
                    <a:pt x="214" y="125"/>
                    <a:pt x="214" y="125"/>
                  </a:cubicBezTo>
                  <a:cubicBezTo>
                    <a:pt x="205" y="3"/>
                    <a:pt x="205" y="3"/>
                    <a:pt x="205" y="3"/>
                  </a:cubicBezTo>
                  <a:cubicBezTo>
                    <a:pt x="205" y="2"/>
                    <a:pt x="203" y="0"/>
                    <a:pt x="202" y="0"/>
                  </a:cubicBezTo>
                  <a:cubicBezTo>
                    <a:pt x="182" y="0"/>
                    <a:pt x="182" y="0"/>
                    <a:pt x="182" y="0"/>
                  </a:cubicBezTo>
                  <a:cubicBezTo>
                    <a:pt x="180" y="0"/>
                    <a:pt x="179" y="2"/>
                    <a:pt x="179" y="3"/>
                  </a:cubicBezTo>
                  <a:cubicBezTo>
                    <a:pt x="170" y="125"/>
                    <a:pt x="170" y="125"/>
                    <a:pt x="170" y="125"/>
                  </a:cubicBezTo>
                  <a:cubicBezTo>
                    <a:pt x="170" y="125"/>
                    <a:pt x="170" y="125"/>
                    <a:pt x="170" y="125"/>
                  </a:cubicBezTo>
                  <a:cubicBezTo>
                    <a:pt x="170" y="126"/>
                    <a:pt x="170" y="126"/>
                    <a:pt x="170" y="126"/>
                  </a:cubicBezTo>
                  <a:cubicBezTo>
                    <a:pt x="176" y="163"/>
                    <a:pt x="176" y="163"/>
                    <a:pt x="176" y="163"/>
                  </a:cubicBezTo>
                  <a:cubicBezTo>
                    <a:pt x="176" y="164"/>
                    <a:pt x="176" y="165"/>
                    <a:pt x="177" y="165"/>
                  </a:cubicBezTo>
                  <a:cubicBezTo>
                    <a:pt x="175" y="168"/>
                    <a:pt x="172" y="172"/>
                    <a:pt x="172" y="179"/>
                  </a:cubicBezTo>
                  <a:cubicBezTo>
                    <a:pt x="172" y="190"/>
                    <a:pt x="188" y="195"/>
                    <a:pt x="197" y="197"/>
                  </a:cubicBezTo>
                  <a:cubicBezTo>
                    <a:pt x="200" y="198"/>
                    <a:pt x="202" y="199"/>
                    <a:pt x="203" y="199"/>
                  </a:cubicBezTo>
                  <a:cubicBezTo>
                    <a:pt x="206" y="201"/>
                    <a:pt x="207" y="205"/>
                    <a:pt x="205" y="207"/>
                  </a:cubicBezTo>
                  <a:cubicBezTo>
                    <a:pt x="207" y="206"/>
                    <a:pt x="207" y="206"/>
                    <a:pt x="207" y="206"/>
                  </a:cubicBezTo>
                  <a:cubicBezTo>
                    <a:pt x="211" y="204"/>
                    <a:pt x="218" y="197"/>
                    <a:pt x="209" y="187"/>
                  </a:cubicBezTo>
                  <a:cubicBezTo>
                    <a:pt x="207" y="185"/>
                    <a:pt x="206" y="184"/>
                    <a:pt x="206" y="182"/>
                  </a:cubicBezTo>
                  <a:cubicBezTo>
                    <a:pt x="206" y="181"/>
                    <a:pt x="206" y="180"/>
                    <a:pt x="207" y="179"/>
                  </a:cubicBezTo>
                  <a:cubicBezTo>
                    <a:pt x="208" y="176"/>
                    <a:pt x="210" y="172"/>
                    <a:pt x="207" y="166"/>
                  </a:cubicBezTo>
                  <a:cubicBezTo>
                    <a:pt x="206" y="166"/>
                    <a:pt x="206" y="166"/>
                    <a:pt x="206" y="165"/>
                  </a:cubicBezTo>
                  <a:cubicBezTo>
                    <a:pt x="206" y="165"/>
                    <a:pt x="207" y="165"/>
                    <a:pt x="207" y="165"/>
                  </a:cubicBezTo>
                  <a:cubicBezTo>
                    <a:pt x="207" y="164"/>
                    <a:pt x="208" y="164"/>
                    <a:pt x="208" y="163"/>
                  </a:cubicBezTo>
                  <a:close/>
                  <a:moveTo>
                    <a:pt x="185" y="7"/>
                  </a:moveTo>
                  <a:cubicBezTo>
                    <a:pt x="199" y="7"/>
                    <a:pt x="199" y="7"/>
                    <a:pt x="199" y="7"/>
                  </a:cubicBezTo>
                  <a:cubicBezTo>
                    <a:pt x="208" y="122"/>
                    <a:pt x="208" y="122"/>
                    <a:pt x="208" y="122"/>
                  </a:cubicBezTo>
                  <a:cubicBezTo>
                    <a:pt x="200" y="122"/>
                    <a:pt x="200" y="122"/>
                    <a:pt x="200" y="122"/>
                  </a:cubicBezTo>
                  <a:cubicBezTo>
                    <a:pt x="198" y="30"/>
                    <a:pt x="198" y="30"/>
                    <a:pt x="198" y="30"/>
                  </a:cubicBezTo>
                  <a:cubicBezTo>
                    <a:pt x="194" y="30"/>
                    <a:pt x="194" y="30"/>
                    <a:pt x="194" y="30"/>
                  </a:cubicBezTo>
                  <a:cubicBezTo>
                    <a:pt x="197" y="122"/>
                    <a:pt x="197" y="122"/>
                    <a:pt x="197" y="122"/>
                  </a:cubicBezTo>
                  <a:cubicBezTo>
                    <a:pt x="176" y="122"/>
                    <a:pt x="176" y="122"/>
                    <a:pt x="176" y="122"/>
                  </a:cubicBezTo>
                  <a:lnTo>
                    <a:pt x="185" y="7"/>
                  </a:lnTo>
                  <a:close/>
                  <a:moveTo>
                    <a:pt x="207" y="189"/>
                  </a:moveTo>
                  <a:cubicBezTo>
                    <a:pt x="213" y="194"/>
                    <a:pt x="210" y="201"/>
                    <a:pt x="210" y="201"/>
                  </a:cubicBezTo>
                  <a:cubicBezTo>
                    <a:pt x="210" y="201"/>
                    <a:pt x="210" y="197"/>
                    <a:pt x="208" y="194"/>
                  </a:cubicBezTo>
                  <a:cubicBezTo>
                    <a:pt x="207" y="191"/>
                    <a:pt x="204" y="191"/>
                    <a:pt x="201" y="189"/>
                  </a:cubicBezTo>
                  <a:cubicBezTo>
                    <a:pt x="197" y="187"/>
                    <a:pt x="194" y="185"/>
                    <a:pt x="192" y="180"/>
                  </a:cubicBezTo>
                  <a:cubicBezTo>
                    <a:pt x="191" y="176"/>
                    <a:pt x="192" y="173"/>
                    <a:pt x="192" y="173"/>
                  </a:cubicBezTo>
                  <a:cubicBezTo>
                    <a:pt x="192" y="173"/>
                    <a:pt x="190" y="175"/>
                    <a:pt x="190" y="178"/>
                  </a:cubicBezTo>
                  <a:cubicBezTo>
                    <a:pt x="190" y="183"/>
                    <a:pt x="194" y="186"/>
                    <a:pt x="194" y="186"/>
                  </a:cubicBezTo>
                  <a:cubicBezTo>
                    <a:pt x="194" y="186"/>
                    <a:pt x="189" y="185"/>
                    <a:pt x="187" y="180"/>
                  </a:cubicBezTo>
                  <a:cubicBezTo>
                    <a:pt x="185" y="177"/>
                    <a:pt x="187" y="174"/>
                    <a:pt x="188" y="169"/>
                  </a:cubicBezTo>
                  <a:cubicBezTo>
                    <a:pt x="188" y="168"/>
                    <a:pt x="188" y="167"/>
                    <a:pt x="188" y="166"/>
                  </a:cubicBezTo>
                  <a:cubicBezTo>
                    <a:pt x="201" y="166"/>
                    <a:pt x="201" y="166"/>
                    <a:pt x="201" y="166"/>
                  </a:cubicBezTo>
                  <a:cubicBezTo>
                    <a:pt x="202" y="167"/>
                    <a:pt x="203" y="169"/>
                    <a:pt x="203" y="172"/>
                  </a:cubicBezTo>
                  <a:cubicBezTo>
                    <a:pt x="203" y="178"/>
                    <a:pt x="201" y="179"/>
                    <a:pt x="201" y="182"/>
                  </a:cubicBezTo>
                  <a:cubicBezTo>
                    <a:pt x="202" y="185"/>
                    <a:pt x="205" y="187"/>
                    <a:pt x="207" y="189"/>
                  </a:cubicBezTo>
                  <a:close/>
                  <a:moveTo>
                    <a:pt x="202" y="159"/>
                  </a:moveTo>
                  <a:cubicBezTo>
                    <a:pt x="198" y="159"/>
                    <a:pt x="198" y="159"/>
                    <a:pt x="198" y="159"/>
                  </a:cubicBezTo>
                  <a:cubicBezTo>
                    <a:pt x="200" y="134"/>
                    <a:pt x="200" y="134"/>
                    <a:pt x="200" y="134"/>
                  </a:cubicBezTo>
                  <a:cubicBezTo>
                    <a:pt x="197" y="134"/>
                    <a:pt x="197" y="134"/>
                    <a:pt x="197" y="134"/>
                  </a:cubicBezTo>
                  <a:cubicBezTo>
                    <a:pt x="195" y="159"/>
                    <a:pt x="195" y="159"/>
                    <a:pt x="195" y="159"/>
                  </a:cubicBezTo>
                  <a:cubicBezTo>
                    <a:pt x="182" y="159"/>
                    <a:pt x="182" y="159"/>
                    <a:pt x="182" y="159"/>
                  </a:cubicBezTo>
                  <a:cubicBezTo>
                    <a:pt x="176" y="128"/>
                    <a:pt x="176" y="128"/>
                    <a:pt x="176" y="128"/>
                  </a:cubicBezTo>
                  <a:cubicBezTo>
                    <a:pt x="207" y="128"/>
                    <a:pt x="207" y="128"/>
                    <a:pt x="207" y="128"/>
                  </a:cubicBezTo>
                  <a:lnTo>
                    <a:pt x="202" y="159"/>
                  </a:lnTo>
                  <a:close/>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57" name="Freeform 21"/>
            <p:cNvSpPr>
              <a:spLocks noEditPoints="1"/>
            </p:cNvSpPr>
            <p:nvPr/>
          </p:nvSpPr>
          <p:spPr bwMode="auto">
            <a:xfrm>
              <a:off x="8410235" y="4463592"/>
              <a:ext cx="566165" cy="459275"/>
            </a:xfrm>
            <a:custGeom>
              <a:avLst/>
              <a:gdLst>
                <a:gd name="T0" fmla="*/ 19 w 204"/>
                <a:gd name="T1" fmla="*/ 42 h 165"/>
                <a:gd name="T2" fmla="*/ 58 w 204"/>
                <a:gd name="T3" fmla="*/ 66 h 165"/>
                <a:gd name="T4" fmla="*/ 203 w 204"/>
                <a:gd name="T5" fmla="*/ 161 h 165"/>
                <a:gd name="T6" fmla="*/ 128 w 204"/>
                <a:gd name="T7" fmla="*/ 149 h 165"/>
                <a:gd name="T8" fmla="*/ 100 w 204"/>
                <a:gd name="T9" fmla="*/ 155 h 165"/>
                <a:gd name="T10" fmla="*/ 24 w 204"/>
                <a:gd name="T11" fmla="*/ 165 h 165"/>
                <a:gd name="T12" fmla="*/ 0 w 204"/>
                <a:gd name="T13" fmla="*/ 10 h 165"/>
                <a:gd name="T14" fmla="*/ 47 w 204"/>
                <a:gd name="T15" fmla="*/ 9 h 165"/>
                <a:gd name="T16" fmla="*/ 128 w 204"/>
                <a:gd name="T17" fmla="*/ 0 h 165"/>
                <a:gd name="T18" fmla="*/ 198 w 204"/>
                <a:gd name="T19" fmla="*/ 13 h 165"/>
                <a:gd name="T20" fmla="*/ 100 w 204"/>
                <a:gd name="T21" fmla="*/ 12 h 165"/>
                <a:gd name="T22" fmla="*/ 24 w 204"/>
                <a:gd name="T23" fmla="*/ 23 h 165"/>
                <a:gd name="T24" fmla="*/ 24 w 204"/>
                <a:gd name="T25" fmla="*/ 150 h 165"/>
                <a:gd name="T26" fmla="*/ 100 w 204"/>
                <a:gd name="T27" fmla="*/ 138 h 165"/>
                <a:gd name="T28" fmla="*/ 180 w 204"/>
                <a:gd name="T29" fmla="*/ 23 h 165"/>
                <a:gd name="T30" fmla="*/ 104 w 204"/>
                <a:gd name="T31" fmla="*/ 12 h 165"/>
                <a:gd name="T32" fmla="*/ 156 w 204"/>
                <a:gd name="T33" fmla="*/ 142 h 165"/>
                <a:gd name="T34" fmla="*/ 198 w 204"/>
                <a:gd name="T35" fmla="*/ 20 h 165"/>
                <a:gd name="T36" fmla="*/ 118 w 204"/>
                <a:gd name="T37" fmla="*/ 42 h 165"/>
                <a:gd name="T38" fmla="*/ 154 w 204"/>
                <a:gd name="T39" fmla="*/ 54 h 165"/>
                <a:gd name="T40" fmla="*/ 183 w 204"/>
                <a:gd name="T41" fmla="*/ 58 h 165"/>
                <a:gd name="T42" fmla="*/ 156 w 204"/>
                <a:gd name="T43" fmla="*/ 36 h 165"/>
                <a:gd name="T44" fmla="*/ 154 w 204"/>
                <a:gd name="T45" fmla="*/ 40 h 165"/>
                <a:gd name="T46" fmla="*/ 183 w 204"/>
                <a:gd name="T47" fmla="*/ 43 h 165"/>
                <a:gd name="T48" fmla="*/ 156 w 204"/>
                <a:gd name="T49" fmla="*/ 93 h 165"/>
                <a:gd name="T50" fmla="*/ 118 w 204"/>
                <a:gd name="T51" fmla="*/ 90 h 165"/>
                <a:gd name="T52" fmla="*/ 180 w 204"/>
                <a:gd name="T53" fmla="*/ 105 h 165"/>
                <a:gd name="T54" fmla="*/ 180 w 204"/>
                <a:gd name="T55" fmla="*/ 101 h 165"/>
                <a:gd name="T56" fmla="*/ 128 w 204"/>
                <a:gd name="T57" fmla="*/ 56 h 165"/>
                <a:gd name="T58" fmla="*/ 128 w 204"/>
                <a:gd name="T59" fmla="*/ 61 h 165"/>
                <a:gd name="T60" fmla="*/ 183 w 204"/>
                <a:gd name="T61" fmla="*/ 76 h 165"/>
                <a:gd name="T62" fmla="*/ 156 w 204"/>
                <a:gd name="T63" fmla="*/ 65 h 165"/>
                <a:gd name="T64" fmla="*/ 118 w 204"/>
                <a:gd name="T65" fmla="*/ 71 h 165"/>
                <a:gd name="T66" fmla="*/ 154 w 204"/>
                <a:gd name="T67" fmla="*/ 83 h 165"/>
                <a:gd name="T68" fmla="*/ 183 w 204"/>
                <a:gd name="T69" fmla="*/ 86 h 165"/>
                <a:gd name="T70" fmla="*/ 66 w 204"/>
                <a:gd name="T71" fmla="*/ 29 h 165"/>
                <a:gd name="T72" fmla="*/ 85 w 204"/>
                <a:gd name="T73" fmla="*/ 33 h 165"/>
                <a:gd name="T74" fmla="*/ 66 w 204"/>
                <a:gd name="T75" fmla="*/ 29 h 165"/>
                <a:gd name="T76" fmla="*/ 118 w 204"/>
                <a:gd name="T77" fmla="*/ 100 h 165"/>
                <a:gd name="T78" fmla="*/ 154 w 204"/>
                <a:gd name="T79" fmla="*/ 112 h 165"/>
                <a:gd name="T80" fmla="*/ 183 w 204"/>
                <a:gd name="T81" fmla="*/ 115 h 165"/>
                <a:gd name="T82" fmla="*/ 48 w 204"/>
                <a:gd name="T83" fmla="*/ 108 h 165"/>
                <a:gd name="T84" fmla="*/ 20 w 204"/>
                <a:gd name="T85" fmla="*/ 120 h 165"/>
                <a:gd name="T86" fmla="*/ 76 w 204"/>
                <a:gd name="T87" fmla="*/ 104 h 165"/>
                <a:gd name="T88" fmla="*/ 76 w 204"/>
                <a:gd name="T89" fmla="*/ 99 h 165"/>
                <a:gd name="T90" fmla="*/ 20 w 204"/>
                <a:gd name="T91" fmla="*/ 129 h 165"/>
                <a:gd name="T92" fmla="*/ 49 w 204"/>
                <a:gd name="T93" fmla="*/ 126 h 165"/>
                <a:gd name="T94" fmla="*/ 48 w 204"/>
                <a:gd name="T95" fmla="*/ 122 h 165"/>
                <a:gd name="T96" fmla="*/ 118 w 204"/>
                <a:gd name="T97" fmla="*/ 114 h 165"/>
                <a:gd name="T98" fmla="*/ 154 w 204"/>
                <a:gd name="T99" fmla="*/ 126 h 165"/>
                <a:gd name="T100" fmla="*/ 156 w 204"/>
                <a:gd name="T101" fmla="*/ 122 h 165"/>
                <a:gd name="T102" fmla="*/ 66 w 204"/>
                <a:gd name="T103" fmla="*/ 48 h 165"/>
                <a:gd name="T104" fmla="*/ 85 w 204"/>
                <a:gd name="T105" fmla="*/ 42 h 165"/>
                <a:gd name="T106" fmla="*/ 48 w 204"/>
                <a:gd name="T107" fmla="*/ 93 h 165"/>
                <a:gd name="T108" fmla="*/ 20 w 204"/>
                <a:gd name="T109" fmla="*/ 105 h 165"/>
                <a:gd name="T110" fmla="*/ 76 w 204"/>
                <a:gd name="T111" fmla="*/ 89 h 165"/>
                <a:gd name="T112" fmla="*/ 76 w 204"/>
                <a:gd name="T113" fmla="*/ 85 h 165"/>
                <a:gd name="T114" fmla="*/ 66 w 204"/>
                <a:gd name="T115" fmla="*/ 62 h 165"/>
                <a:gd name="T116" fmla="*/ 85 w 204"/>
                <a:gd name="T117" fmla="*/ 57 h 165"/>
                <a:gd name="T118" fmla="*/ 48 w 204"/>
                <a:gd name="T119" fmla="*/ 79 h 165"/>
                <a:gd name="T120" fmla="*/ 20 w 204"/>
                <a:gd name="T121" fmla="*/ 91 h 165"/>
                <a:gd name="T122" fmla="*/ 76 w 204"/>
                <a:gd name="T123" fmla="*/ 75 h 165"/>
                <a:gd name="T124" fmla="*/ 76 w 204"/>
                <a:gd name="T125" fmla="*/ 7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4" h="165">
                  <a:moveTo>
                    <a:pt x="24" y="78"/>
                  </a:moveTo>
                  <a:cubicBezTo>
                    <a:pt x="22" y="78"/>
                    <a:pt x="21" y="78"/>
                    <a:pt x="19" y="78"/>
                  </a:cubicBezTo>
                  <a:cubicBezTo>
                    <a:pt x="19" y="42"/>
                    <a:pt x="19" y="42"/>
                    <a:pt x="19" y="42"/>
                  </a:cubicBezTo>
                  <a:cubicBezTo>
                    <a:pt x="21" y="42"/>
                    <a:pt x="22" y="42"/>
                    <a:pt x="24" y="42"/>
                  </a:cubicBezTo>
                  <a:cubicBezTo>
                    <a:pt x="34" y="42"/>
                    <a:pt x="46" y="35"/>
                    <a:pt x="58" y="31"/>
                  </a:cubicBezTo>
                  <a:cubicBezTo>
                    <a:pt x="58" y="66"/>
                    <a:pt x="58" y="66"/>
                    <a:pt x="58" y="66"/>
                  </a:cubicBezTo>
                  <a:cubicBezTo>
                    <a:pt x="46" y="71"/>
                    <a:pt x="34" y="78"/>
                    <a:pt x="24" y="78"/>
                  </a:cubicBezTo>
                  <a:close/>
                  <a:moveTo>
                    <a:pt x="204" y="160"/>
                  </a:moveTo>
                  <a:cubicBezTo>
                    <a:pt x="203" y="161"/>
                    <a:pt x="203" y="161"/>
                    <a:pt x="203" y="161"/>
                  </a:cubicBezTo>
                  <a:cubicBezTo>
                    <a:pt x="202" y="161"/>
                    <a:pt x="195" y="165"/>
                    <a:pt x="180" y="165"/>
                  </a:cubicBezTo>
                  <a:cubicBezTo>
                    <a:pt x="172" y="165"/>
                    <a:pt x="163" y="162"/>
                    <a:pt x="154" y="157"/>
                  </a:cubicBezTo>
                  <a:cubicBezTo>
                    <a:pt x="145" y="154"/>
                    <a:pt x="135" y="149"/>
                    <a:pt x="128" y="149"/>
                  </a:cubicBezTo>
                  <a:cubicBezTo>
                    <a:pt x="112" y="149"/>
                    <a:pt x="104" y="155"/>
                    <a:pt x="104" y="155"/>
                  </a:cubicBezTo>
                  <a:cubicBezTo>
                    <a:pt x="102" y="156"/>
                    <a:pt x="102" y="156"/>
                    <a:pt x="102" y="156"/>
                  </a:cubicBezTo>
                  <a:cubicBezTo>
                    <a:pt x="100" y="155"/>
                    <a:pt x="100" y="155"/>
                    <a:pt x="100" y="155"/>
                  </a:cubicBezTo>
                  <a:cubicBezTo>
                    <a:pt x="100" y="155"/>
                    <a:pt x="92" y="149"/>
                    <a:pt x="76" y="149"/>
                  </a:cubicBezTo>
                  <a:cubicBezTo>
                    <a:pt x="68" y="149"/>
                    <a:pt x="59" y="154"/>
                    <a:pt x="50" y="157"/>
                  </a:cubicBezTo>
                  <a:cubicBezTo>
                    <a:pt x="41" y="162"/>
                    <a:pt x="32" y="165"/>
                    <a:pt x="24" y="165"/>
                  </a:cubicBezTo>
                  <a:cubicBezTo>
                    <a:pt x="8" y="165"/>
                    <a:pt x="1" y="161"/>
                    <a:pt x="1" y="161"/>
                  </a:cubicBezTo>
                  <a:cubicBezTo>
                    <a:pt x="0" y="160"/>
                    <a:pt x="0" y="160"/>
                    <a:pt x="0" y="160"/>
                  </a:cubicBezTo>
                  <a:cubicBezTo>
                    <a:pt x="0" y="10"/>
                    <a:pt x="0" y="10"/>
                    <a:pt x="0" y="10"/>
                  </a:cubicBezTo>
                  <a:cubicBezTo>
                    <a:pt x="5" y="13"/>
                    <a:pt x="5" y="13"/>
                    <a:pt x="5" y="13"/>
                  </a:cubicBezTo>
                  <a:cubicBezTo>
                    <a:pt x="5" y="13"/>
                    <a:pt x="10" y="16"/>
                    <a:pt x="24" y="16"/>
                  </a:cubicBezTo>
                  <a:cubicBezTo>
                    <a:pt x="30" y="16"/>
                    <a:pt x="38" y="13"/>
                    <a:pt x="47" y="9"/>
                  </a:cubicBezTo>
                  <a:cubicBezTo>
                    <a:pt x="57" y="5"/>
                    <a:pt x="67" y="0"/>
                    <a:pt x="76" y="0"/>
                  </a:cubicBezTo>
                  <a:cubicBezTo>
                    <a:pt x="90" y="0"/>
                    <a:pt x="98" y="4"/>
                    <a:pt x="102" y="6"/>
                  </a:cubicBezTo>
                  <a:cubicBezTo>
                    <a:pt x="106" y="4"/>
                    <a:pt x="114" y="0"/>
                    <a:pt x="128" y="0"/>
                  </a:cubicBezTo>
                  <a:cubicBezTo>
                    <a:pt x="137" y="0"/>
                    <a:pt x="147" y="5"/>
                    <a:pt x="157" y="9"/>
                  </a:cubicBezTo>
                  <a:cubicBezTo>
                    <a:pt x="165" y="13"/>
                    <a:pt x="173" y="16"/>
                    <a:pt x="180" y="16"/>
                  </a:cubicBezTo>
                  <a:cubicBezTo>
                    <a:pt x="194" y="16"/>
                    <a:pt x="198" y="13"/>
                    <a:pt x="198" y="13"/>
                  </a:cubicBezTo>
                  <a:cubicBezTo>
                    <a:pt x="204" y="10"/>
                    <a:pt x="204" y="10"/>
                    <a:pt x="204" y="10"/>
                  </a:cubicBezTo>
                  <a:lnTo>
                    <a:pt x="204" y="160"/>
                  </a:lnTo>
                  <a:close/>
                  <a:moveTo>
                    <a:pt x="100" y="12"/>
                  </a:moveTo>
                  <a:cubicBezTo>
                    <a:pt x="97" y="11"/>
                    <a:pt x="90" y="7"/>
                    <a:pt x="76" y="7"/>
                  </a:cubicBezTo>
                  <a:cubicBezTo>
                    <a:pt x="68" y="7"/>
                    <a:pt x="59" y="11"/>
                    <a:pt x="49" y="15"/>
                  </a:cubicBezTo>
                  <a:cubicBezTo>
                    <a:pt x="40" y="19"/>
                    <a:pt x="31" y="23"/>
                    <a:pt x="24" y="23"/>
                  </a:cubicBezTo>
                  <a:cubicBezTo>
                    <a:pt x="13" y="23"/>
                    <a:pt x="10" y="21"/>
                    <a:pt x="6" y="20"/>
                  </a:cubicBezTo>
                  <a:cubicBezTo>
                    <a:pt x="6" y="146"/>
                    <a:pt x="6" y="146"/>
                    <a:pt x="6" y="146"/>
                  </a:cubicBezTo>
                  <a:cubicBezTo>
                    <a:pt x="9" y="148"/>
                    <a:pt x="12" y="150"/>
                    <a:pt x="24" y="150"/>
                  </a:cubicBezTo>
                  <a:cubicBezTo>
                    <a:pt x="31" y="150"/>
                    <a:pt x="39" y="146"/>
                    <a:pt x="48" y="142"/>
                  </a:cubicBezTo>
                  <a:cubicBezTo>
                    <a:pt x="57" y="138"/>
                    <a:pt x="67" y="134"/>
                    <a:pt x="76" y="134"/>
                  </a:cubicBezTo>
                  <a:cubicBezTo>
                    <a:pt x="88" y="134"/>
                    <a:pt x="96" y="137"/>
                    <a:pt x="100" y="138"/>
                  </a:cubicBezTo>
                  <a:lnTo>
                    <a:pt x="100" y="12"/>
                  </a:lnTo>
                  <a:close/>
                  <a:moveTo>
                    <a:pt x="198" y="20"/>
                  </a:moveTo>
                  <a:cubicBezTo>
                    <a:pt x="194" y="21"/>
                    <a:pt x="190" y="23"/>
                    <a:pt x="180" y="23"/>
                  </a:cubicBezTo>
                  <a:cubicBezTo>
                    <a:pt x="172" y="23"/>
                    <a:pt x="164" y="19"/>
                    <a:pt x="154" y="15"/>
                  </a:cubicBezTo>
                  <a:cubicBezTo>
                    <a:pt x="145" y="11"/>
                    <a:pt x="136" y="7"/>
                    <a:pt x="128" y="7"/>
                  </a:cubicBezTo>
                  <a:cubicBezTo>
                    <a:pt x="114" y="7"/>
                    <a:pt x="106" y="11"/>
                    <a:pt x="104" y="12"/>
                  </a:cubicBezTo>
                  <a:cubicBezTo>
                    <a:pt x="104" y="138"/>
                    <a:pt x="104" y="138"/>
                    <a:pt x="104" y="138"/>
                  </a:cubicBezTo>
                  <a:cubicBezTo>
                    <a:pt x="108" y="137"/>
                    <a:pt x="116" y="134"/>
                    <a:pt x="128" y="134"/>
                  </a:cubicBezTo>
                  <a:cubicBezTo>
                    <a:pt x="137" y="134"/>
                    <a:pt x="146" y="138"/>
                    <a:pt x="156" y="142"/>
                  </a:cubicBezTo>
                  <a:cubicBezTo>
                    <a:pt x="165" y="146"/>
                    <a:pt x="173" y="150"/>
                    <a:pt x="180" y="150"/>
                  </a:cubicBezTo>
                  <a:cubicBezTo>
                    <a:pt x="191" y="150"/>
                    <a:pt x="195" y="148"/>
                    <a:pt x="198" y="146"/>
                  </a:cubicBezTo>
                  <a:lnTo>
                    <a:pt x="198" y="20"/>
                  </a:lnTo>
                  <a:close/>
                  <a:moveTo>
                    <a:pt x="156" y="50"/>
                  </a:moveTo>
                  <a:cubicBezTo>
                    <a:pt x="146" y="46"/>
                    <a:pt x="137" y="42"/>
                    <a:pt x="128" y="42"/>
                  </a:cubicBezTo>
                  <a:cubicBezTo>
                    <a:pt x="124" y="42"/>
                    <a:pt x="121" y="42"/>
                    <a:pt x="118" y="42"/>
                  </a:cubicBezTo>
                  <a:cubicBezTo>
                    <a:pt x="118" y="47"/>
                    <a:pt x="118" y="47"/>
                    <a:pt x="118" y="47"/>
                  </a:cubicBezTo>
                  <a:cubicBezTo>
                    <a:pt x="121" y="46"/>
                    <a:pt x="124" y="46"/>
                    <a:pt x="128" y="46"/>
                  </a:cubicBezTo>
                  <a:cubicBezTo>
                    <a:pt x="136" y="46"/>
                    <a:pt x="145" y="50"/>
                    <a:pt x="154" y="54"/>
                  </a:cubicBezTo>
                  <a:cubicBezTo>
                    <a:pt x="164" y="58"/>
                    <a:pt x="172" y="62"/>
                    <a:pt x="180" y="62"/>
                  </a:cubicBezTo>
                  <a:cubicBezTo>
                    <a:pt x="181" y="62"/>
                    <a:pt x="182" y="62"/>
                    <a:pt x="183" y="62"/>
                  </a:cubicBezTo>
                  <a:cubicBezTo>
                    <a:pt x="183" y="58"/>
                    <a:pt x="183" y="58"/>
                    <a:pt x="183" y="58"/>
                  </a:cubicBezTo>
                  <a:cubicBezTo>
                    <a:pt x="182" y="58"/>
                    <a:pt x="181" y="58"/>
                    <a:pt x="180" y="58"/>
                  </a:cubicBezTo>
                  <a:cubicBezTo>
                    <a:pt x="173" y="58"/>
                    <a:pt x="165" y="54"/>
                    <a:pt x="156" y="50"/>
                  </a:cubicBezTo>
                  <a:close/>
                  <a:moveTo>
                    <a:pt x="156" y="36"/>
                  </a:moveTo>
                  <a:cubicBezTo>
                    <a:pt x="150" y="33"/>
                    <a:pt x="144" y="31"/>
                    <a:pt x="138" y="29"/>
                  </a:cubicBezTo>
                  <a:cubicBezTo>
                    <a:pt x="138" y="34"/>
                    <a:pt x="138" y="34"/>
                    <a:pt x="138" y="34"/>
                  </a:cubicBezTo>
                  <a:cubicBezTo>
                    <a:pt x="143" y="35"/>
                    <a:pt x="149" y="38"/>
                    <a:pt x="154" y="40"/>
                  </a:cubicBezTo>
                  <a:cubicBezTo>
                    <a:pt x="164" y="44"/>
                    <a:pt x="172" y="48"/>
                    <a:pt x="180" y="48"/>
                  </a:cubicBezTo>
                  <a:cubicBezTo>
                    <a:pt x="181" y="48"/>
                    <a:pt x="182" y="48"/>
                    <a:pt x="183" y="48"/>
                  </a:cubicBezTo>
                  <a:cubicBezTo>
                    <a:pt x="183" y="43"/>
                    <a:pt x="183" y="43"/>
                    <a:pt x="183" y="43"/>
                  </a:cubicBezTo>
                  <a:cubicBezTo>
                    <a:pt x="182" y="43"/>
                    <a:pt x="181" y="43"/>
                    <a:pt x="180" y="43"/>
                  </a:cubicBezTo>
                  <a:cubicBezTo>
                    <a:pt x="173" y="43"/>
                    <a:pt x="165" y="40"/>
                    <a:pt x="156" y="36"/>
                  </a:cubicBezTo>
                  <a:close/>
                  <a:moveTo>
                    <a:pt x="156" y="93"/>
                  </a:moveTo>
                  <a:cubicBezTo>
                    <a:pt x="146" y="89"/>
                    <a:pt x="137" y="85"/>
                    <a:pt x="128" y="85"/>
                  </a:cubicBezTo>
                  <a:cubicBezTo>
                    <a:pt x="124" y="85"/>
                    <a:pt x="121" y="85"/>
                    <a:pt x="118" y="86"/>
                  </a:cubicBezTo>
                  <a:cubicBezTo>
                    <a:pt x="118" y="90"/>
                    <a:pt x="118" y="90"/>
                    <a:pt x="118" y="90"/>
                  </a:cubicBezTo>
                  <a:cubicBezTo>
                    <a:pt x="121" y="90"/>
                    <a:pt x="124" y="89"/>
                    <a:pt x="128" y="89"/>
                  </a:cubicBezTo>
                  <a:cubicBezTo>
                    <a:pt x="136" y="89"/>
                    <a:pt x="145" y="93"/>
                    <a:pt x="154" y="97"/>
                  </a:cubicBezTo>
                  <a:cubicBezTo>
                    <a:pt x="164" y="101"/>
                    <a:pt x="172" y="105"/>
                    <a:pt x="180" y="105"/>
                  </a:cubicBezTo>
                  <a:cubicBezTo>
                    <a:pt x="181" y="105"/>
                    <a:pt x="182" y="105"/>
                    <a:pt x="183" y="105"/>
                  </a:cubicBezTo>
                  <a:cubicBezTo>
                    <a:pt x="183" y="101"/>
                    <a:pt x="183" y="101"/>
                    <a:pt x="183" y="101"/>
                  </a:cubicBezTo>
                  <a:cubicBezTo>
                    <a:pt x="182" y="101"/>
                    <a:pt x="181" y="101"/>
                    <a:pt x="180" y="101"/>
                  </a:cubicBezTo>
                  <a:cubicBezTo>
                    <a:pt x="173" y="101"/>
                    <a:pt x="165" y="97"/>
                    <a:pt x="156" y="93"/>
                  </a:cubicBezTo>
                  <a:close/>
                  <a:moveTo>
                    <a:pt x="156" y="65"/>
                  </a:moveTo>
                  <a:cubicBezTo>
                    <a:pt x="146" y="60"/>
                    <a:pt x="137" y="56"/>
                    <a:pt x="128" y="56"/>
                  </a:cubicBezTo>
                  <a:cubicBezTo>
                    <a:pt x="124" y="56"/>
                    <a:pt x="121" y="56"/>
                    <a:pt x="118" y="57"/>
                  </a:cubicBezTo>
                  <a:cubicBezTo>
                    <a:pt x="118" y="61"/>
                    <a:pt x="118" y="61"/>
                    <a:pt x="118" y="61"/>
                  </a:cubicBezTo>
                  <a:cubicBezTo>
                    <a:pt x="121" y="61"/>
                    <a:pt x="124" y="61"/>
                    <a:pt x="128" y="61"/>
                  </a:cubicBezTo>
                  <a:cubicBezTo>
                    <a:pt x="136" y="61"/>
                    <a:pt x="145" y="65"/>
                    <a:pt x="154" y="69"/>
                  </a:cubicBezTo>
                  <a:cubicBezTo>
                    <a:pt x="164" y="73"/>
                    <a:pt x="172" y="77"/>
                    <a:pt x="180" y="77"/>
                  </a:cubicBezTo>
                  <a:cubicBezTo>
                    <a:pt x="181" y="77"/>
                    <a:pt x="182" y="76"/>
                    <a:pt x="183" y="76"/>
                  </a:cubicBezTo>
                  <a:cubicBezTo>
                    <a:pt x="183" y="72"/>
                    <a:pt x="183" y="72"/>
                    <a:pt x="183" y="72"/>
                  </a:cubicBezTo>
                  <a:cubicBezTo>
                    <a:pt x="182" y="72"/>
                    <a:pt x="181" y="72"/>
                    <a:pt x="180" y="72"/>
                  </a:cubicBezTo>
                  <a:cubicBezTo>
                    <a:pt x="173" y="72"/>
                    <a:pt x="165" y="68"/>
                    <a:pt x="156" y="65"/>
                  </a:cubicBezTo>
                  <a:close/>
                  <a:moveTo>
                    <a:pt x="156" y="79"/>
                  </a:moveTo>
                  <a:cubicBezTo>
                    <a:pt x="146" y="75"/>
                    <a:pt x="137" y="70"/>
                    <a:pt x="128" y="70"/>
                  </a:cubicBezTo>
                  <a:cubicBezTo>
                    <a:pt x="124" y="70"/>
                    <a:pt x="121" y="71"/>
                    <a:pt x="118" y="71"/>
                  </a:cubicBezTo>
                  <a:cubicBezTo>
                    <a:pt x="118" y="76"/>
                    <a:pt x="118" y="76"/>
                    <a:pt x="118" y="76"/>
                  </a:cubicBezTo>
                  <a:cubicBezTo>
                    <a:pt x="121" y="75"/>
                    <a:pt x="124" y="75"/>
                    <a:pt x="128" y="75"/>
                  </a:cubicBezTo>
                  <a:cubicBezTo>
                    <a:pt x="136" y="75"/>
                    <a:pt x="145" y="79"/>
                    <a:pt x="154" y="83"/>
                  </a:cubicBezTo>
                  <a:cubicBezTo>
                    <a:pt x="164" y="87"/>
                    <a:pt x="172" y="91"/>
                    <a:pt x="180" y="91"/>
                  </a:cubicBezTo>
                  <a:cubicBezTo>
                    <a:pt x="181" y="91"/>
                    <a:pt x="182" y="91"/>
                    <a:pt x="183" y="91"/>
                  </a:cubicBezTo>
                  <a:cubicBezTo>
                    <a:pt x="183" y="86"/>
                    <a:pt x="183" y="86"/>
                    <a:pt x="183" y="86"/>
                  </a:cubicBezTo>
                  <a:cubicBezTo>
                    <a:pt x="182" y="86"/>
                    <a:pt x="181" y="86"/>
                    <a:pt x="180" y="86"/>
                  </a:cubicBezTo>
                  <a:cubicBezTo>
                    <a:pt x="173" y="86"/>
                    <a:pt x="165" y="83"/>
                    <a:pt x="156" y="79"/>
                  </a:cubicBezTo>
                  <a:close/>
                  <a:moveTo>
                    <a:pt x="66" y="29"/>
                  </a:moveTo>
                  <a:cubicBezTo>
                    <a:pt x="66" y="34"/>
                    <a:pt x="66" y="34"/>
                    <a:pt x="66" y="34"/>
                  </a:cubicBezTo>
                  <a:cubicBezTo>
                    <a:pt x="70" y="32"/>
                    <a:pt x="73" y="32"/>
                    <a:pt x="76" y="32"/>
                  </a:cubicBezTo>
                  <a:cubicBezTo>
                    <a:pt x="79" y="32"/>
                    <a:pt x="82" y="32"/>
                    <a:pt x="85" y="33"/>
                  </a:cubicBezTo>
                  <a:cubicBezTo>
                    <a:pt x="85" y="28"/>
                    <a:pt x="85" y="28"/>
                    <a:pt x="85" y="28"/>
                  </a:cubicBezTo>
                  <a:cubicBezTo>
                    <a:pt x="82" y="28"/>
                    <a:pt x="79" y="27"/>
                    <a:pt x="76" y="27"/>
                  </a:cubicBezTo>
                  <a:cubicBezTo>
                    <a:pt x="73" y="27"/>
                    <a:pt x="70" y="28"/>
                    <a:pt x="66" y="29"/>
                  </a:cubicBezTo>
                  <a:close/>
                  <a:moveTo>
                    <a:pt x="156" y="108"/>
                  </a:moveTo>
                  <a:cubicBezTo>
                    <a:pt x="146" y="104"/>
                    <a:pt x="137" y="99"/>
                    <a:pt x="128" y="99"/>
                  </a:cubicBezTo>
                  <a:cubicBezTo>
                    <a:pt x="124" y="99"/>
                    <a:pt x="121" y="99"/>
                    <a:pt x="118" y="100"/>
                  </a:cubicBezTo>
                  <a:cubicBezTo>
                    <a:pt x="118" y="104"/>
                    <a:pt x="118" y="104"/>
                    <a:pt x="118" y="104"/>
                  </a:cubicBezTo>
                  <a:cubicBezTo>
                    <a:pt x="121" y="104"/>
                    <a:pt x="124" y="104"/>
                    <a:pt x="128" y="104"/>
                  </a:cubicBezTo>
                  <a:cubicBezTo>
                    <a:pt x="136" y="104"/>
                    <a:pt x="145" y="108"/>
                    <a:pt x="154" y="112"/>
                  </a:cubicBezTo>
                  <a:cubicBezTo>
                    <a:pt x="164" y="116"/>
                    <a:pt x="172" y="120"/>
                    <a:pt x="180" y="120"/>
                  </a:cubicBezTo>
                  <a:cubicBezTo>
                    <a:pt x="181" y="120"/>
                    <a:pt x="182" y="120"/>
                    <a:pt x="183" y="120"/>
                  </a:cubicBezTo>
                  <a:cubicBezTo>
                    <a:pt x="183" y="115"/>
                    <a:pt x="183" y="115"/>
                    <a:pt x="183" y="115"/>
                  </a:cubicBezTo>
                  <a:cubicBezTo>
                    <a:pt x="182" y="115"/>
                    <a:pt x="181" y="115"/>
                    <a:pt x="180" y="115"/>
                  </a:cubicBezTo>
                  <a:cubicBezTo>
                    <a:pt x="173" y="115"/>
                    <a:pt x="165" y="112"/>
                    <a:pt x="156" y="108"/>
                  </a:cubicBezTo>
                  <a:close/>
                  <a:moveTo>
                    <a:pt x="48" y="108"/>
                  </a:moveTo>
                  <a:cubicBezTo>
                    <a:pt x="39" y="112"/>
                    <a:pt x="31" y="115"/>
                    <a:pt x="24" y="115"/>
                  </a:cubicBezTo>
                  <a:cubicBezTo>
                    <a:pt x="23" y="115"/>
                    <a:pt x="21" y="115"/>
                    <a:pt x="20" y="115"/>
                  </a:cubicBezTo>
                  <a:cubicBezTo>
                    <a:pt x="20" y="120"/>
                    <a:pt x="20" y="120"/>
                    <a:pt x="20" y="120"/>
                  </a:cubicBezTo>
                  <a:cubicBezTo>
                    <a:pt x="21" y="120"/>
                    <a:pt x="23" y="120"/>
                    <a:pt x="24" y="120"/>
                  </a:cubicBezTo>
                  <a:cubicBezTo>
                    <a:pt x="31" y="120"/>
                    <a:pt x="40" y="116"/>
                    <a:pt x="49" y="112"/>
                  </a:cubicBezTo>
                  <a:cubicBezTo>
                    <a:pt x="59" y="108"/>
                    <a:pt x="68" y="104"/>
                    <a:pt x="76" y="104"/>
                  </a:cubicBezTo>
                  <a:cubicBezTo>
                    <a:pt x="79" y="104"/>
                    <a:pt x="82" y="104"/>
                    <a:pt x="85" y="104"/>
                  </a:cubicBezTo>
                  <a:cubicBezTo>
                    <a:pt x="85" y="100"/>
                    <a:pt x="85" y="100"/>
                    <a:pt x="85" y="100"/>
                  </a:cubicBezTo>
                  <a:cubicBezTo>
                    <a:pt x="82" y="99"/>
                    <a:pt x="79" y="99"/>
                    <a:pt x="76" y="99"/>
                  </a:cubicBezTo>
                  <a:cubicBezTo>
                    <a:pt x="67" y="99"/>
                    <a:pt x="57" y="104"/>
                    <a:pt x="48" y="108"/>
                  </a:cubicBezTo>
                  <a:close/>
                  <a:moveTo>
                    <a:pt x="24" y="130"/>
                  </a:moveTo>
                  <a:cubicBezTo>
                    <a:pt x="23" y="130"/>
                    <a:pt x="21" y="130"/>
                    <a:pt x="20" y="129"/>
                  </a:cubicBezTo>
                  <a:cubicBezTo>
                    <a:pt x="20" y="134"/>
                    <a:pt x="20" y="134"/>
                    <a:pt x="20" y="134"/>
                  </a:cubicBezTo>
                  <a:cubicBezTo>
                    <a:pt x="21" y="134"/>
                    <a:pt x="23" y="134"/>
                    <a:pt x="24" y="134"/>
                  </a:cubicBezTo>
                  <a:cubicBezTo>
                    <a:pt x="31" y="134"/>
                    <a:pt x="40" y="130"/>
                    <a:pt x="49" y="126"/>
                  </a:cubicBezTo>
                  <a:cubicBezTo>
                    <a:pt x="54" y="124"/>
                    <a:pt x="59" y="122"/>
                    <a:pt x="64" y="120"/>
                  </a:cubicBezTo>
                  <a:cubicBezTo>
                    <a:pt x="64" y="116"/>
                    <a:pt x="64" y="116"/>
                    <a:pt x="64" y="116"/>
                  </a:cubicBezTo>
                  <a:cubicBezTo>
                    <a:pt x="58" y="117"/>
                    <a:pt x="53" y="120"/>
                    <a:pt x="48" y="122"/>
                  </a:cubicBezTo>
                  <a:cubicBezTo>
                    <a:pt x="39" y="126"/>
                    <a:pt x="31" y="130"/>
                    <a:pt x="24" y="130"/>
                  </a:cubicBezTo>
                  <a:close/>
                  <a:moveTo>
                    <a:pt x="128" y="114"/>
                  </a:moveTo>
                  <a:cubicBezTo>
                    <a:pt x="124" y="114"/>
                    <a:pt x="121" y="114"/>
                    <a:pt x="118" y="114"/>
                  </a:cubicBezTo>
                  <a:cubicBezTo>
                    <a:pt x="118" y="119"/>
                    <a:pt x="118" y="119"/>
                    <a:pt x="118" y="119"/>
                  </a:cubicBezTo>
                  <a:cubicBezTo>
                    <a:pt x="121" y="118"/>
                    <a:pt x="124" y="118"/>
                    <a:pt x="128" y="118"/>
                  </a:cubicBezTo>
                  <a:cubicBezTo>
                    <a:pt x="136" y="118"/>
                    <a:pt x="145" y="122"/>
                    <a:pt x="154" y="126"/>
                  </a:cubicBezTo>
                  <a:cubicBezTo>
                    <a:pt x="157" y="127"/>
                    <a:pt x="160" y="129"/>
                    <a:pt x="163" y="130"/>
                  </a:cubicBezTo>
                  <a:cubicBezTo>
                    <a:pt x="163" y="125"/>
                    <a:pt x="163" y="125"/>
                    <a:pt x="163" y="125"/>
                  </a:cubicBezTo>
                  <a:cubicBezTo>
                    <a:pt x="161" y="124"/>
                    <a:pt x="158" y="123"/>
                    <a:pt x="156" y="122"/>
                  </a:cubicBezTo>
                  <a:cubicBezTo>
                    <a:pt x="146" y="118"/>
                    <a:pt x="137" y="114"/>
                    <a:pt x="128" y="114"/>
                  </a:cubicBezTo>
                  <a:close/>
                  <a:moveTo>
                    <a:pt x="66" y="43"/>
                  </a:moveTo>
                  <a:cubicBezTo>
                    <a:pt x="66" y="48"/>
                    <a:pt x="66" y="48"/>
                    <a:pt x="66" y="48"/>
                  </a:cubicBezTo>
                  <a:cubicBezTo>
                    <a:pt x="70" y="47"/>
                    <a:pt x="73" y="46"/>
                    <a:pt x="76" y="46"/>
                  </a:cubicBezTo>
                  <a:cubicBezTo>
                    <a:pt x="79" y="46"/>
                    <a:pt x="82" y="46"/>
                    <a:pt x="85" y="47"/>
                  </a:cubicBezTo>
                  <a:cubicBezTo>
                    <a:pt x="85" y="42"/>
                    <a:pt x="85" y="42"/>
                    <a:pt x="85" y="42"/>
                  </a:cubicBezTo>
                  <a:cubicBezTo>
                    <a:pt x="82" y="42"/>
                    <a:pt x="79" y="42"/>
                    <a:pt x="76" y="42"/>
                  </a:cubicBezTo>
                  <a:cubicBezTo>
                    <a:pt x="73" y="42"/>
                    <a:pt x="70" y="42"/>
                    <a:pt x="66" y="43"/>
                  </a:cubicBezTo>
                  <a:close/>
                  <a:moveTo>
                    <a:pt x="48" y="93"/>
                  </a:moveTo>
                  <a:cubicBezTo>
                    <a:pt x="39" y="97"/>
                    <a:pt x="31" y="101"/>
                    <a:pt x="24" y="101"/>
                  </a:cubicBezTo>
                  <a:cubicBezTo>
                    <a:pt x="23" y="101"/>
                    <a:pt x="21" y="101"/>
                    <a:pt x="20" y="101"/>
                  </a:cubicBezTo>
                  <a:cubicBezTo>
                    <a:pt x="20" y="105"/>
                    <a:pt x="20" y="105"/>
                    <a:pt x="20" y="105"/>
                  </a:cubicBezTo>
                  <a:cubicBezTo>
                    <a:pt x="21" y="105"/>
                    <a:pt x="23" y="105"/>
                    <a:pt x="24" y="105"/>
                  </a:cubicBezTo>
                  <a:cubicBezTo>
                    <a:pt x="31" y="105"/>
                    <a:pt x="40" y="101"/>
                    <a:pt x="49" y="97"/>
                  </a:cubicBezTo>
                  <a:cubicBezTo>
                    <a:pt x="59" y="93"/>
                    <a:pt x="68" y="89"/>
                    <a:pt x="76" y="89"/>
                  </a:cubicBezTo>
                  <a:cubicBezTo>
                    <a:pt x="79" y="89"/>
                    <a:pt x="82" y="90"/>
                    <a:pt x="85" y="90"/>
                  </a:cubicBezTo>
                  <a:cubicBezTo>
                    <a:pt x="85" y="86"/>
                    <a:pt x="85" y="86"/>
                    <a:pt x="85" y="86"/>
                  </a:cubicBezTo>
                  <a:cubicBezTo>
                    <a:pt x="82" y="85"/>
                    <a:pt x="79" y="85"/>
                    <a:pt x="76" y="85"/>
                  </a:cubicBezTo>
                  <a:cubicBezTo>
                    <a:pt x="67" y="85"/>
                    <a:pt x="57" y="89"/>
                    <a:pt x="48" y="93"/>
                  </a:cubicBezTo>
                  <a:close/>
                  <a:moveTo>
                    <a:pt x="66" y="58"/>
                  </a:moveTo>
                  <a:cubicBezTo>
                    <a:pt x="66" y="62"/>
                    <a:pt x="66" y="62"/>
                    <a:pt x="66" y="62"/>
                  </a:cubicBezTo>
                  <a:cubicBezTo>
                    <a:pt x="70" y="61"/>
                    <a:pt x="73" y="61"/>
                    <a:pt x="76" y="61"/>
                  </a:cubicBezTo>
                  <a:cubicBezTo>
                    <a:pt x="79" y="61"/>
                    <a:pt x="82" y="61"/>
                    <a:pt x="85" y="61"/>
                  </a:cubicBezTo>
                  <a:cubicBezTo>
                    <a:pt x="85" y="57"/>
                    <a:pt x="85" y="57"/>
                    <a:pt x="85" y="57"/>
                  </a:cubicBezTo>
                  <a:cubicBezTo>
                    <a:pt x="82" y="56"/>
                    <a:pt x="79" y="56"/>
                    <a:pt x="76" y="56"/>
                  </a:cubicBezTo>
                  <a:cubicBezTo>
                    <a:pt x="73" y="56"/>
                    <a:pt x="70" y="57"/>
                    <a:pt x="66" y="58"/>
                  </a:cubicBezTo>
                  <a:close/>
                  <a:moveTo>
                    <a:pt x="48" y="79"/>
                  </a:moveTo>
                  <a:cubicBezTo>
                    <a:pt x="39" y="83"/>
                    <a:pt x="31" y="86"/>
                    <a:pt x="24" y="86"/>
                  </a:cubicBezTo>
                  <a:cubicBezTo>
                    <a:pt x="23" y="86"/>
                    <a:pt x="21" y="86"/>
                    <a:pt x="20" y="86"/>
                  </a:cubicBezTo>
                  <a:cubicBezTo>
                    <a:pt x="20" y="91"/>
                    <a:pt x="20" y="91"/>
                    <a:pt x="20" y="91"/>
                  </a:cubicBezTo>
                  <a:cubicBezTo>
                    <a:pt x="21" y="91"/>
                    <a:pt x="23" y="91"/>
                    <a:pt x="24" y="91"/>
                  </a:cubicBezTo>
                  <a:cubicBezTo>
                    <a:pt x="31" y="91"/>
                    <a:pt x="40" y="87"/>
                    <a:pt x="49" y="83"/>
                  </a:cubicBezTo>
                  <a:cubicBezTo>
                    <a:pt x="59" y="79"/>
                    <a:pt x="68" y="75"/>
                    <a:pt x="76" y="75"/>
                  </a:cubicBezTo>
                  <a:cubicBezTo>
                    <a:pt x="79" y="75"/>
                    <a:pt x="82" y="75"/>
                    <a:pt x="85" y="76"/>
                  </a:cubicBezTo>
                  <a:cubicBezTo>
                    <a:pt x="85" y="71"/>
                    <a:pt x="85" y="71"/>
                    <a:pt x="85" y="71"/>
                  </a:cubicBezTo>
                  <a:cubicBezTo>
                    <a:pt x="82" y="71"/>
                    <a:pt x="79" y="70"/>
                    <a:pt x="76" y="70"/>
                  </a:cubicBezTo>
                  <a:cubicBezTo>
                    <a:pt x="67" y="70"/>
                    <a:pt x="57" y="75"/>
                    <a:pt x="48" y="79"/>
                  </a:cubicBezTo>
                  <a:close/>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59" name="Freeform 158"/>
            <p:cNvSpPr>
              <a:spLocks noEditPoints="1"/>
            </p:cNvSpPr>
            <p:nvPr/>
          </p:nvSpPr>
          <p:spPr bwMode="auto">
            <a:xfrm>
              <a:off x="8077582" y="3578410"/>
              <a:ext cx="471390" cy="531824"/>
            </a:xfrm>
            <a:custGeom>
              <a:avLst/>
              <a:gdLst>
                <a:gd name="T0" fmla="*/ 54 w 179"/>
                <a:gd name="T1" fmla="*/ 73 h 202"/>
                <a:gd name="T2" fmla="*/ 49 w 179"/>
                <a:gd name="T3" fmla="*/ 73 h 202"/>
                <a:gd name="T4" fmla="*/ 45 w 179"/>
                <a:gd name="T5" fmla="*/ 65 h 202"/>
                <a:gd name="T6" fmla="*/ 54 w 179"/>
                <a:gd name="T7" fmla="*/ 69 h 202"/>
                <a:gd name="T8" fmla="*/ 86 w 179"/>
                <a:gd name="T9" fmla="*/ 162 h 202"/>
                <a:gd name="T10" fmla="*/ 89 w 179"/>
                <a:gd name="T11" fmla="*/ 171 h 202"/>
                <a:gd name="T12" fmla="*/ 93 w 179"/>
                <a:gd name="T13" fmla="*/ 162 h 202"/>
                <a:gd name="T14" fmla="*/ 49 w 179"/>
                <a:gd name="T15" fmla="*/ 144 h 202"/>
                <a:gd name="T16" fmla="*/ 45 w 179"/>
                <a:gd name="T17" fmla="*/ 153 h 202"/>
                <a:gd name="T18" fmla="*/ 50 w 179"/>
                <a:gd name="T19" fmla="*/ 153 h 202"/>
                <a:gd name="T20" fmla="*/ 54 w 179"/>
                <a:gd name="T21" fmla="*/ 144 h 202"/>
                <a:gd name="T22" fmla="*/ 36 w 179"/>
                <a:gd name="T23" fmla="*/ 106 h 202"/>
                <a:gd name="T24" fmla="*/ 27 w 179"/>
                <a:gd name="T25" fmla="*/ 109 h 202"/>
                <a:gd name="T26" fmla="*/ 36 w 179"/>
                <a:gd name="T27" fmla="*/ 112 h 202"/>
                <a:gd name="T28" fmla="*/ 36 w 179"/>
                <a:gd name="T29" fmla="*/ 106 h 202"/>
                <a:gd name="T30" fmla="*/ 93 w 179"/>
                <a:gd name="T31" fmla="*/ 55 h 202"/>
                <a:gd name="T32" fmla="*/ 89 w 179"/>
                <a:gd name="T33" fmla="*/ 46 h 202"/>
                <a:gd name="T34" fmla="*/ 86 w 179"/>
                <a:gd name="T35" fmla="*/ 55 h 202"/>
                <a:gd name="T36" fmla="*/ 129 w 179"/>
                <a:gd name="T37" fmla="*/ 144 h 202"/>
                <a:gd name="T38" fmla="*/ 125 w 179"/>
                <a:gd name="T39" fmla="*/ 149 h 202"/>
                <a:gd name="T40" fmla="*/ 131 w 179"/>
                <a:gd name="T41" fmla="*/ 154 h 202"/>
                <a:gd name="T42" fmla="*/ 134 w 179"/>
                <a:gd name="T43" fmla="*/ 148 h 202"/>
                <a:gd name="T44" fmla="*/ 143 w 179"/>
                <a:gd name="T45" fmla="*/ 112 h 202"/>
                <a:gd name="T46" fmla="*/ 152 w 179"/>
                <a:gd name="T47" fmla="*/ 109 h 202"/>
                <a:gd name="T48" fmla="*/ 143 w 179"/>
                <a:gd name="T49" fmla="*/ 106 h 202"/>
                <a:gd name="T50" fmla="*/ 143 w 179"/>
                <a:gd name="T51" fmla="*/ 112 h 202"/>
                <a:gd name="T52" fmla="*/ 122 w 179"/>
                <a:gd name="T53" fmla="*/ 106 h 202"/>
                <a:gd name="T54" fmla="*/ 92 w 179"/>
                <a:gd name="T55" fmla="*/ 103 h 202"/>
                <a:gd name="T56" fmla="*/ 89 w 179"/>
                <a:gd name="T57" fmla="*/ 64 h 202"/>
                <a:gd name="T58" fmla="*/ 87 w 179"/>
                <a:gd name="T59" fmla="*/ 103 h 202"/>
                <a:gd name="T60" fmla="*/ 89 w 179"/>
                <a:gd name="T61" fmla="*/ 115 h 202"/>
                <a:gd name="T62" fmla="*/ 122 w 179"/>
                <a:gd name="T63" fmla="*/ 112 h 202"/>
                <a:gd name="T64" fmla="*/ 174 w 179"/>
                <a:gd name="T65" fmla="*/ 109 h 202"/>
                <a:gd name="T66" fmla="*/ 161 w 179"/>
                <a:gd name="T67" fmla="*/ 186 h 202"/>
                <a:gd name="T68" fmla="*/ 156 w 179"/>
                <a:gd name="T69" fmla="*/ 201 h 202"/>
                <a:gd name="T70" fmla="*/ 140 w 179"/>
                <a:gd name="T71" fmla="*/ 195 h 202"/>
                <a:gd name="T72" fmla="*/ 89 w 179"/>
                <a:gd name="T73" fmla="*/ 193 h 202"/>
                <a:gd name="T74" fmla="*/ 39 w 179"/>
                <a:gd name="T75" fmla="*/ 195 h 202"/>
                <a:gd name="T76" fmla="*/ 23 w 179"/>
                <a:gd name="T77" fmla="*/ 201 h 202"/>
                <a:gd name="T78" fmla="*/ 18 w 179"/>
                <a:gd name="T79" fmla="*/ 186 h 202"/>
                <a:gd name="T80" fmla="*/ 5 w 179"/>
                <a:gd name="T81" fmla="*/ 109 h 202"/>
                <a:gd name="T82" fmla="*/ 174 w 179"/>
                <a:gd name="T83" fmla="*/ 109 h 202"/>
                <a:gd name="T84" fmla="*/ 161 w 179"/>
                <a:gd name="T85" fmla="*/ 109 h 202"/>
                <a:gd name="T86" fmla="*/ 18 w 179"/>
                <a:gd name="T87" fmla="*/ 109 h 202"/>
                <a:gd name="T88" fmla="*/ 129 w 179"/>
                <a:gd name="T89" fmla="*/ 65 h 202"/>
                <a:gd name="T90" fmla="*/ 125 w 179"/>
                <a:gd name="T91" fmla="*/ 73 h 202"/>
                <a:gd name="T92" fmla="*/ 129 w 179"/>
                <a:gd name="T93" fmla="*/ 73 h 202"/>
                <a:gd name="T94" fmla="*/ 134 w 179"/>
                <a:gd name="T95" fmla="*/ 65 h 202"/>
                <a:gd name="T96" fmla="*/ 171 w 179"/>
                <a:gd name="T97" fmla="*/ 51 h 202"/>
                <a:gd name="T98" fmla="*/ 154 w 179"/>
                <a:gd name="T99" fmla="*/ 7 h 202"/>
                <a:gd name="T100" fmla="*/ 120 w 179"/>
                <a:gd name="T101" fmla="*/ 18 h 202"/>
                <a:gd name="T102" fmla="*/ 171 w 179"/>
                <a:gd name="T103" fmla="*/ 51 h 202"/>
                <a:gd name="T104" fmla="*/ 59 w 179"/>
                <a:gd name="T105" fmla="*/ 18 h 202"/>
                <a:gd name="T106" fmla="*/ 25 w 179"/>
                <a:gd name="T107" fmla="*/ 7 h 202"/>
                <a:gd name="T108" fmla="*/ 8 w 179"/>
                <a:gd name="T109" fmla="*/ 5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9" h="202">
                  <a:moveTo>
                    <a:pt x="54" y="69"/>
                  </a:moveTo>
                  <a:cubicBezTo>
                    <a:pt x="55" y="70"/>
                    <a:pt x="55" y="72"/>
                    <a:pt x="54" y="73"/>
                  </a:cubicBezTo>
                  <a:cubicBezTo>
                    <a:pt x="53" y="74"/>
                    <a:pt x="53" y="74"/>
                    <a:pt x="52" y="74"/>
                  </a:cubicBezTo>
                  <a:cubicBezTo>
                    <a:pt x="51" y="74"/>
                    <a:pt x="50" y="74"/>
                    <a:pt x="49" y="73"/>
                  </a:cubicBezTo>
                  <a:cubicBezTo>
                    <a:pt x="45" y="69"/>
                    <a:pt x="45" y="69"/>
                    <a:pt x="45" y="69"/>
                  </a:cubicBezTo>
                  <a:cubicBezTo>
                    <a:pt x="44" y="68"/>
                    <a:pt x="44" y="66"/>
                    <a:pt x="45" y="65"/>
                  </a:cubicBezTo>
                  <a:cubicBezTo>
                    <a:pt x="47" y="63"/>
                    <a:pt x="49" y="63"/>
                    <a:pt x="50" y="65"/>
                  </a:cubicBezTo>
                  <a:lnTo>
                    <a:pt x="54" y="69"/>
                  </a:lnTo>
                  <a:close/>
                  <a:moveTo>
                    <a:pt x="89" y="159"/>
                  </a:moveTo>
                  <a:cubicBezTo>
                    <a:pt x="88" y="159"/>
                    <a:pt x="86" y="160"/>
                    <a:pt x="86" y="162"/>
                  </a:cubicBezTo>
                  <a:cubicBezTo>
                    <a:pt x="86" y="168"/>
                    <a:pt x="86" y="168"/>
                    <a:pt x="86" y="168"/>
                  </a:cubicBezTo>
                  <a:cubicBezTo>
                    <a:pt x="86" y="170"/>
                    <a:pt x="88" y="171"/>
                    <a:pt x="89" y="171"/>
                  </a:cubicBezTo>
                  <a:cubicBezTo>
                    <a:pt x="91" y="171"/>
                    <a:pt x="93" y="170"/>
                    <a:pt x="93" y="168"/>
                  </a:cubicBezTo>
                  <a:cubicBezTo>
                    <a:pt x="93" y="162"/>
                    <a:pt x="93" y="162"/>
                    <a:pt x="93" y="162"/>
                  </a:cubicBezTo>
                  <a:cubicBezTo>
                    <a:pt x="93" y="160"/>
                    <a:pt x="91" y="159"/>
                    <a:pt x="89" y="159"/>
                  </a:cubicBezTo>
                  <a:close/>
                  <a:moveTo>
                    <a:pt x="49" y="144"/>
                  </a:moveTo>
                  <a:cubicBezTo>
                    <a:pt x="45" y="148"/>
                    <a:pt x="45" y="148"/>
                    <a:pt x="45" y="148"/>
                  </a:cubicBezTo>
                  <a:cubicBezTo>
                    <a:pt x="44" y="150"/>
                    <a:pt x="44" y="152"/>
                    <a:pt x="45" y="153"/>
                  </a:cubicBezTo>
                  <a:cubicBezTo>
                    <a:pt x="46" y="154"/>
                    <a:pt x="47" y="154"/>
                    <a:pt x="48" y="154"/>
                  </a:cubicBezTo>
                  <a:cubicBezTo>
                    <a:pt x="48" y="154"/>
                    <a:pt x="49" y="154"/>
                    <a:pt x="50" y="153"/>
                  </a:cubicBezTo>
                  <a:cubicBezTo>
                    <a:pt x="54" y="149"/>
                    <a:pt x="54" y="149"/>
                    <a:pt x="54" y="149"/>
                  </a:cubicBezTo>
                  <a:cubicBezTo>
                    <a:pt x="55" y="148"/>
                    <a:pt x="55" y="146"/>
                    <a:pt x="54" y="144"/>
                  </a:cubicBezTo>
                  <a:cubicBezTo>
                    <a:pt x="53" y="143"/>
                    <a:pt x="51" y="143"/>
                    <a:pt x="49" y="144"/>
                  </a:cubicBezTo>
                  <a:close/>
                  <a:moveTo>
                    <a:pt x="36" y="106"/>
                  </a:moveTo>
                  <a:cubicBezTo>
                    <a:pt x="30" y="106"/>
                    <a:pt x="30" y="106"/>
                    <a:pt x="30" y="106"/>
                  </a:cubicBezTo>
                  <a:cubicBezTo>
                    <a:pt x="29" y="106"/>
                    <a:pt x="27" y="107"/>
                    <a:pt x="27" y="109"/>
                  </a:cubicBezTo>
                  <a:cubicBezTo>
                    <a:pt x="27" y="111"/>
                    <a:pt x="29" y="112"/>
                    <a:pt x="30" y="112"/>
                  </a:cubicBezTo>
                  <a:cubicBezTo>
                    <a:pt x="36" y="112"/>
                    <a:pt x="36" y="112"/>
                    <a:pt x="36" y="112"/>
                  </a:cubicBezTo>
                  <a:cubicBezTo>
                    <a:pt x="38" y="112"/>
                    <a:pt x="39" y="111"/>
                    <a:pt x="39" y="109"/>
                  </a:cubicBezTo>
                  <a:cubicBezTo>
                    <a:pt x="39" y="107"/>
                    <a:pt x="38" y="106"/>
                    <a:pt x="36" y="106"/>
                  </a:cubicBezTo>
                  <a:close/>
                  <a:moveTo>
                    <a:pt x="89" y="59"/>
                  </a:moveTo>
                  <a:cubicBezTo>
                    <a:pt x="91" y="59"/>
                    <a:pt x="93" y="57"/>
                    <a:pt x="93" y="55"/>
                  </a:cubicBezTo>
                  <a:cubicBezTo>
                    <a:pt x="93" y="50"/>
                    <a:pt x="93" y="50"/>
                    <a:pt x="93" y="50"/>
                  </a:cubicBezTo>
                  <a:cubicBezTo>
                    <a:pt x="93" y="48"/>
                    <a:pt x="91" y="46"/>
                    <a:pt x="89" y="46"/>
                  </a:cubicBezTo>
                  <a:cubicBezTo>
                    <a:pt x="88" y="46"/>
                    <a:pt x="86" y="48"/>
                    <a:pt x="86" y="50"/>
                  </a:cubicBezTo>
                  <a:cubicBezTo>
                    <a:pt x="86" y="55"/>
                    <a:pt x="86" y="55"/>
                    <a:pt x="86" y="55"/>
                  </a:cubicBezTo>
                  <a:cubicBezTo>
                    <a:pt x="86" y="57"/>
                    <a:pt x="88" y="59"/>
                    <a:pt x="89" y="59"/>
                  </a:cubicBezTo>
                  <a:close/>
                  <a:moveTo>
                    <a:pt x="129" y="144"/>
                  </a:moveTo>
                  <a:cubicBezTo>
                    <a:pt x="128" y="143"/>
                    <a:pt x="126" y="143"/>
                    <a:pt x="125" y="144"/>
                  </a:cubicBezTo>
                  <a:cubicBezTo>
                    <a:pt x="124" y="146"/>
                    <a:pt x="124" y="148"/>
                    <a:pt x="125" y="149"/>
                  </a:cubicBezTo>
                  <a:cubicBezTo>
                    <a:pt x="129" y="153"/>
                    <a:pt x="129" y="153"/>
                    <a:pt x="129" y="153"/>
                  </a:cubicBezTo>
                  <a:cubicBezTo>
                    <a:pt x="130" y="154"/>
                    <a:pt x="130" y="154"/>
                    <a:pt x="131" y="154"/>
                  </a:cubicBezTo>
                  <a:cubicBezTo>
                    <a:pt x="132" y="154"/>
                    <a:pt x="133" y="154"/>
                    <a:pt x="134" y="153"/>
                  </a:cubicBezTo>
                  <a:cubicBezTo>
                    <a:pt x="135" y="152"/>
                    <a:pt x="135" y="150"/>
                    <a:pt x="134" y="148"/>
                  </a:cubicBezTo>
                  <a:lnTo>
                    <a:pt x="129" y="144"/>
                  </a:lnTo>
                  <a:close/>
                  <a:moveTo>
                    <a:pt x="143" y="112"/>
                  </a:moveTo>
                  <a:cubicBezTo>
                    <a:pt x="149" y="112"/>
                    <a:pt x="149" y="112"/>
                    <a:pt x="149" y="112"/>
                  </a:cubicBezTo>
                  <a:cubicBezTo>
                    <a:pt x="150" y="112"/>
                    <a:pt x="152" y="111"/>
                    <a:pt x="152" y="109"/>
                  </a:cubicBezTo>
                  <a:cubicBezTo>
                    <a:pt x="152" y="107"/>
                    <a:pt x="150" y="106"/>
                    <a:pt x="149" y="106"/>
                  </a:cubicBezTo>
                  <a:cubicBezTo>
                    <a:pt x="143" y="106"/>
                    <a:pt x="143" y="106"/>
                    <a:pt x="143" y="106"/>
                  </a:cubicBezTo>
                  <a:cubicBezTo>
                    <a:pt x="141" y="106"/>
                    <a:pt x="140" y="107"/>
                    <a:pt x="140" y="109"/>
                  </a:cubicBezTo>
                  <a:cubicBezTo>
                    <a:pt x="140" y="111"/>
                    <a:pt x="141" y="112"/>
                    <a:pt x="143" y="112"/>
                  </a:cubicBezTo>
                  <a:close/>
                  <a:moveTo>
                    <a:pt x="125" y="109"/>
                  </a:moveTo>
                  <a:cubicBezTo>
                    <a:pt x="125" y="107"/>
                    <a:pt x="124" y="106"/>
                    <a:pt x="122" y="106"/>
                  </a:cubicBezTo>
                  <a:cubicBezTo>
                    <a:pt x="94" y="106"/>
                    <a:pt x="94" y="106"/>
                    <a:pt x="94" y="106"/>
                  </a:cubicBezTo>
                  <a:cubicBezTo>
                    <a:pt x="94" y="105"/>
                    <a:pt x="93" y="104"/>
                    <a:pt x="92" y="103"/>
                  </a:cubicBezTo>
                  <a:cubicBezTo>
                    <a:pt x="92" y="67"/>
                    <a:pt x="92" y="67"/>
                    <a:pt x="92" y="67"/>
                  </a:cubicBezTo>
                  <a:cubicBezTo>
                    <a:pt x="92" y="65"/>
                    <a:pt x="91" y="64"/>
                    <a:pt x="89" y="64"/>
                  </a:cubicBezTo>
                  <a:cubicBezTo>
                    <a:pt x="88" y="64"/>
                    <a:pt x="87" y="65"/>
                    <a:pt x="87" y="67"/>
                  </a:cubicBezTo>
                  <a:cubicBezTo>
                    <a:pt x="87" y="103"/>
                    <a:pt x="87" y="103"/>
                    <a:pt x="87" y="103"/>
                  </a:cubicBezTo>
                  <a:cubicBezTo>
                    <a:pt x="85" y="104"/>
                    <a:pt x="84" y="106"/>
                    <a:pt x="84" y="109"/>
                  </a:cubicBezTo>
                  <a:cubicBezTo>
                    <a:pt x="84" y="112"/>
                    <a:pt x="86" y="115"/>
                    <a:pt x="89" y="115"/>
                  </a:cubicBezTo>
                  <a:cubicBezTo>
                    <a:pt x="92" y="115"/>
                    <a:pt x="93" y="114"/>
                    <a:pt x="94" y="112"/>
                  </a:cubicBezTo>
                  <a:cubicBezTo>
                    <a:pt x="122" y="112"/>
                    <a:pt x="122" y="112"/>
                    <a:pt x="122" y="112"/>
                  </a:cubicBezTo>
                  <a:cubicBezTo>
                    <a:pt x="124" y="112"/>
                    <a:pt x="125" y="111"/>
                    <a:pt x="125" y="109"/>
                  </a:cubicBezTo>
                  <a:close/>
                  <a:moveTo>
                    <a:pt x="174" y="109"/>
                  </a:moveTo>
                  <a:cubicBezTo>
                    <a:pt x="174" y="131"/>
                    <a:pt x="166" y="151"/>
                    <a:pt x="152" y="166"/>
                  </a:cubicBezTo>
                  <a:cubicBezTo>
                    <a:pt x="161" y="186"/>
                    <a:pt x="161" y="186"/>
                    <a:pt x="161" y="186"/>
                  </a:cubicBezTo>
                  <a:cubicBezTo>
                    <a:pt x="163" y="189"/>
                    <a:pt x="163" y="192"/>
                    <a:pt x="162" y="195"/>
                  </a:cubicBezTo>
                  <a:cubicBezTo>
                    <a:pt x="161" y="198"/>
                    <a:pt x="158" y="200"/>
                    <a:pt x="156" y="201"/>
                  </a:cubicBezTo>
                  <a:cubicBezTo>
                    <a:pt x="154" y="202"/>
                    <a:pt x="152" y="202"/>
                    <a:pt x="151" y="202"/>
                  </a:cubicBezTo>
                  <a:cubicBezTo>
                    <a:pt x="146" y="202"/>
                    <a:pt x="142" y="200"/>
                    <a:pt x="140" y="195"/>
                  </a:cubicBezTo>
                  <a:cubicBezTo>
                    <a:pt x="134" y="181"/>
                    <a:pt x="134" y="181"/>
                    <a:pt x="134" y="181"/>
                  </a:cubicBezTo>
                  <a:cubicBezTo>
                    <a:pt x="121" y="189"/>
                    <a:pt x="106" y="193"/>
                    <a:pt x="89" y="193"/>
                  </a:cubicBezTo>
                  <a:cubicBezTo>
                    <a:pt x="73" y="193"/>
                    <a:pt x="58" y="189"/>
                    <a:pt x="45" y="181"/>
                  </a:cubicBezTo>
                  <a:cubicBezTo>
                    <a:pt x="39" y="195"/>
                    <a:pt x="39" y="195"/>
                    <a:pt x="39" y="195"/>
                  </a:cubicBezTo>
                  <a:cubicBezTo>
                    <a:pt x="37" y="200"/>
                    <a:pt x="33" y="202"/>
                    <a:pt x="28" y="202"/>
                  </a:cubicBezTo>
                  <a:cubicBezTo>
                    <a:pt x="27" y="202"/>
                    <a:pt x="25" y="202"/>
                    <a:pt x="23" y="201"/>
                  </a:cubicBezTo>
                  <a:cubicBezTo>
                    <a:pt x="21" y="200"/>
                    <a:pt x="18" y="198"/>
                    <a:pt x="17" y="195"/>
                  </a:cubicBezTo>
                  <a:cubicBezTo>
                    <a:pt x="16" y="192"/>
                    <a:pt x="16" y="189"/>
                    <a:pt x="18" y="186"/>
                  </a:cubicBezTo>
                  <a:cubicBezTo>
                    <a:pt x="27" y="166"/>
                    <a:pt x="27" y="166"/>
                    <a:pt x="27" y="166"/>
                  </a:cubicBezTo>
                  <a:cubicBezTo>
                    <a:pt x="13" y="151"/>
                    <a:pt x="5" y="131"/>
                    <a:pt x="5" y="109"/>
                  </a:cubicBezTo>
                  <a:cubicBezTo>
                    <a:pt x="5" y="62"/>
                    <a:pt x="43" y="24"/>
                    <a:pt x="89" y="24"/>
                  </a:cubicBezTo>
                  <a:cubicBezTo>
                    <a:pt x="136" y="24"/>
                    <a:pt x="174" y="62"/>
                    <a:pt x="174" y="109"/>
                  </a:cubicBezTo>
                  <a:close/>
                  <a:moveTo>
                    <a:pt x="89" y="181"/>
                  </a:moveTo>
                  <a:cubicBezTo>
                    <a:pt x="129" y="181"/>
                    <a:pt x="161" y="148"/>
                    <a:pt x="161" y="109"/>
                  </a:cubicBezTo>
                  <a:cubicBezTo>
                    <a:pt x="161" y="69"/>
                    <a:pt x="129" y="37"/>
                    <a:pt x="89" y="37"/>
                  </a:cubicBezTo>
                  <a:cubicBezTo>
                    <a:pt x="50" y="37"/>
                    <a:pt x="18" y="69"/>
                    <a:pt x="18" y="109"/>
                  </a:cubicBezTo>
                  <a:cubicBezTo>
                    <a:pt x="18" y="148"/>
                    <a:pt x="50" y="181"/>
                    <a:pt x="89" y="181"/>
                  </a:cubicBezTo>
                  <a:close/>
                  <a:moveTo>
                    <a:pt x="129" y="65"/>
                  </a:moveTo>
                  <a:cubicBezTo>
                    <a:pt x="125" y="69"/>
                    <a:pt x="125" y="69"/>
                    <a:pt x="125" y="69"/>
                  </a:cubicBezTo>
                  <a:cubicBezTo>
                    <a:pt x="124" y="70"/>
                    <a:pt x="124" y="72"/>
                    <a:pt x="125" y="73"/>
                  </a:cubicBezTo>
                  <a:cubicBezTo>
                    <a:pt x="126" y="74"/>
                    <a:pt x="126" y="74"/>
                    <a:pt x="127" y="74"/>
                  </a:cubicBezTo>
                  <a:cubicBezTo>
                    <a:pt x="128" y="74"/>
                    <a:pt x="129" y="74"/>
                    <a:pt x="129" y="73"/>
                  </a:cubicBezTo>
                  <a:cubicBezTo>
                    <a:pt x="134" y="69"/>
                    <a:pt x="134" y="69"/>
                    <a:pt x="134" y="69"/>
                  </a:cubicBezTo>
                  <a:cubicBezTo>
                    <a:pt x="135" y="68"/>
                    <a:pt x="135" y="66"/>
                    <a:pt x="134" y="65"/>
                  </a:cubicBezTo>
                  <a:cubicBezTo>
                    <a:pt x="132" y="63"/>
                    <a:pt x="130" y="63"/>
                    <a:pt x="129" y="65"/>
                  </a:cubicBezTo>
                  <a:close/>
                  <a:moveTo>
                    <a:pt x="171" y="51"/>
                  </a:moveTo>
                  <a:cubicBezTo>
                    <a:pt x="179" y="40"/>
                    <a:pt x="179" y="26"/>
                    <a:pt x="170" y="19"/>
                  </a:cubicBezTo>
                  <a:cubicBezTo>
                    <a:pt x="154" y="7"/>
                    <a:pt x="154" y="7"/>
                    <a:pt x="154" y="7"/>
                  </a:cubicBezTo>
                  <a:cubicBezTo>
                    <a:pt x="145" y="0"/>
                    <a:pt x="131" y="4"/>
                    <a:pt x="122" y="15"/>
                  </a:cubicBezTo>
                  <a:cubicBezTo>
                    <a:pt x="120" y="18"/>
                    <a:pt x="120" y="18"/>
                    <a:pt x="120" y="18"/>
                  </a:cubicBezTo>
                  <a:cubicBezTo>
                    <a:pt x="168" y="55"/>
                    <a:pt x="168" y="55"/>
                    <a:pt x="168" y="55"/>
                  </a:cubicBezTo>
                  <a:lnTo>
                    <a:pt x="171" y="51"/>
                  </a:lnTo>
                  <a:close/>
                  <a:moveTo>
                    <a:pt x="10" y="55"/>
                  </a:moveTo>
                  <a:cubicBezTo>
                    <a:pt x="59" y="18"/>
                    <a:pt x="59" y="18"/>
                    <a:pt x="59" y="18"/>
                  </a:cubicBezTo>
                  <a:cubicBezTo>
                    <a:pt x="57" y="15"/>
                    <a:pt x="57" y="15"/>
                    <a:pt x="57" y="15"/>
                  </a:cubicBezTo>
                  <a:cubicBezTo>
                    <a:pt x="48" y="4"/>
                    <a:pt x="34" y="0"/>
                    <a:pt x="25" y="7"/>
                  </a:cubicBezTo>
                  <a:cubicBezTo>
                    <a:pt x="9" y="19"/>
                    <a:pt x="9" y="19"/>
                    <a:pt x="9" y="19"/>
                  </a:cubicBezTo>
                  <a:cubicBezTo>
                    <a:pt x="0" y="26"/>
                    <a:pt x="0" y="40"/>
                    <a:pt x="8" y="51"/>
                  </a:cubicBezTo>
                  <a:lnTo>
                    <a:pt x="10" y="55"/>
                  </a:lnTo>
                  <a:close/>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60" name="Freeform 9"/>
            <p:cNvSpPr>
              <a:spLocks noEditPoints="1"/>
            </p:cNvSpPr>
            <p:nvPr/>
          </p:nvSpPr>
          <p:spPr bwMode="auto">
            <a:xfrm>
              <a:off x="7259643" y="2678933"/>
              <a:ext cx="531726" cy="369504"/>
            </a:xfrm>
            <a:custGeom>
              <a:avLst/>
              <a:gdLst>
                <a:gd name="T0" fmla="*/ 99 w 199"/>
                <a:gd name="T1" fmla="*/ 101 h 136"/>
                <a:gd name="T2" fmla="*/ 0 w 199"/>
                <a:gd name="T3" fmla="*/ 50 h 136"/>
                <a:gd name="T4" fmla="*/ 99 w 199"/>
                <a:gd name="T5" fmla="*/ 0 h 136"/>
                <a:gd name="T6" fmla="*/ 199 w 199"/>
                <a:gd name="T7" fmla="*/ 50 h 136"/>
                <a:gd name="T8" fmla="*/ 157 w 199"/>
                <a:gd name="T9" fmla="*/ 72 h 136"/>
                <a:gd name="T10" fmla="*/ 157 w 199"/>
                <a:gd name="T11" fmla="*/ 71 h 136"/>
                <a:gd name="T12" fmla="*/ 107 w 199"/>
                <a:gd name="T13" fmla="*/ 45 h 136"/>
                <a:gd name="T14" fmla="*/ 101 w 199"/>
                <a:gd name="T15" fmla="*/ 44 h 136"/>
                <a:gd name="T16" fmla="*/ 95 w 199"/>
                <a:gd name="T17" fmla="*/ 46 h 136"/>
                <a:gd name="T18" fmla="*/ 93 w 199"/>
                <a:gd name="T19" fmla="*/ 52 h 136"/>
                <a:gd name="T20" fmla="*/ 98 w 199"/>
                <a:gd name="T21" fmla="*/ 59 h 136"/>
                <a:gd name="T22" fmla="*/ 140 w 199"/>
                <a:gd name="T23" fmla="*/ 80 h 136"/>
                <a:gd name="T24" fmla="*/ 99 w 199"/>
                <a:gd name="T25" fmla="*/ 101 h 136"/>
                <a:gd name="T26" fmla="*/ 153 w 199"/>
                <a:gd name="T27" fmla="*/ 117 h 136"/>
                <a:gd name="T28" fmla="*/ 155 w 199"/>
                <a:gd name="T29" fmla="*/ 114 h 136"/>
                <a:gd name="T30" fmla="*/ 153 w 199"/>
                <a:gd name="T31" fmla="*/ 111 h 136"/>
                <a:gd name="T32" fmla="*/ 153 w 199"/>
                <a:gd name="T33" fmla="*/ 73 h 136"/>
                <a:gd name="T34" fmla="*/ 105 w 199"/>
                <a:gd name="T35" fmla="*/ 49 h 136"/>
                <a:gd name="T36" fmla="*/ 98 w 199"/>
                <a:gd name="T37" fmla="*/ 49 h 136"/>
                <a:gd name="T38" fmla="*/ 99 w 199"/>
                <a:gd name="T39" fmla="*/ 55 h 136"/>
                <a:gd name="T40" fmla="*/ 145 w 199"/>
                <a:gd name="T41" fmla="*/ 78 h 136"/>
                <a:gd name="T42" fmla="*/ 145 w 199"/>
                <a:gd name="T43" fmla="*/ 111 h 136"/>
                <a:gd name="T44" fmla="*/ 143 w 199"/>
                <a:gd name="T45" fmla="*/ 114 h 136"/>
                <a:gd name="T46" fmla="*/ 145 w 199"/>
                <a:gd name="T47" fmla="*/ 117 h 136"/>
                <a:gd name="T48" fmla="*/ 142 w 199"/>
                <a:gd name="T49" fmla="*/ 124 h 136"/>
                <a:gd name="T50" fmla="*/ 147 w 199"/>
                <a:gd name="T51" fmla="*/ 131 h 136"/>
                <a:gd name="T52" fmla="*/ 146 w 199"/>
                <a:gd name="T53" fmla="*/ 136 h 136"/>
                <a:gd name="T54" fmla="*/ 157 w 199"/>
                <a:gd name="T55" fmla="*/ 124 h 136"/>
                <a:gd name="T56" fmla="*/ 153 w 199"/>
                <a:gd name="T57" fmla="*/ 117 h 136"/>
                <a:gd name="T58" fmla="*/ 34 w 199"/>
                <a:gd name="T59" fmla="*/ 75 h 136"/>
                <a:gd name="T60" fmla="*/ 34 w 199"/>
                <a:gd name="T61" fmla="*/ 116 h 136"/>
                <a:gd name="T62" fmla="*/ 35 w 199"/>
                <a:gd name="T63" fmla="*/ 117 h 136"/>
                <a:gd name="T64" fmla="*/ 100 w 199"/>
                <a:gd name="T65" fmla="*/ 135 h 136"/>
                <a:gd name="T66" fmla="*/ 139 w 199"/>
                <a:gd name="T67" fmla="*/ 129 h 136"/>
                <a:gd name="T68" fmla="*/ 138 w 199"/>
                <a:gd name="T69" fmla="*/ 124 h 136"/>
                <a:gd name="T70" fmla="*/ 140 w 199"/>
                <a:gd name="T71" fmla="*/ 117 h 136"/>
                <a:gd name="T72" fmla="*/ 139 w 199"/>
                <a:gd name="T73" fmla="*/ 114 h 136"/>
                <a:gd name="T74" fmla="*/ 141 w 199"/>
                <a:gd name="T75" fmla="*/ 109 h 136"/>
                <a:gd name="T76" fmla="*/ 141 w 199"/>
                <a:gd name="T77" fmla="*/ 87 h 136"/>
                <a:gd name="T78" fmla="*/ 99 w 199"/>
                <a:gd name="T79" fmla="*/ 108 h 136"/>
                <a:gd name="T80" fmla="*/ 34 w 199"/>
                <a:gd name="T81" fmla="*/ 75 h 136"/>
                <a:gd name="T82" fmla="*/ 157 w 199"/>
                <a:gd name="T83" fmla="*/ 109 h 136"/>
                <a:gd name="T84" fmla="*/ 159 w 199"/>
                <a:gd name="T85" fmla="*/ 114 h 136"/>
                <a:gd name="T86" fmla="*/ 158 w 199"/>
                <a:gd name="T87" fmla="*/ 117 h 136"/>
                <a:gd name="T88" fmla="*/ 160 w 199"/>
                <a:gd name="T89" fmla="*/ 119 h 136"/>
                <a:gd name="T90" fmla="*/ 164 w 199"/>
                <a:gd name="T91" fmla="*/ 117 h 136"/>
                <a:gd name="T92" fmla="*/ 165 w 199"/>
                <a:gd name="T93" fmla="*/ 116 h 136"/>
                <a:gd name="T94" fmla="*/ 165 w 199"/>
                <a:gd name="T95" fmla="*/ 74 h 136"/>
                <a:gd name="T96" fmla="*/ 157 w 199"/>
                <a:gd name="T97" fmla="*/ 78 h 136"/>
                <a:gd name="T98" fmla="*/ 157 w 199"/>
                <a:gd name="T99" fmla="*/ 10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9" h="136">
                  <a:moveTo>
                    <a:pt x="99" y="101"/>
                  </a:moveTo>
                  <a:cubicBezTo>
                    <a:pt x="0" y="50"/>
                    <a:pt x="0" y="50"/>
                    <a:pt x="0" y="50"/>
                  </a:cubicBezTo>
                  <a:cubicBezTo>
                    <a:pt x="99" y="0"/>
                    <a:pt x="99" y="0"/>
                    <a:pt x="99" y="0"/>
                  </a:cubicBezTo>
                  <a:cubicBezTo>
                    <a:pt x="199" y="50"/>
                    <a:pt x="199" y="50"/>
                    <a:pt x="199" y="50"/>
                  </a:cubicBezTo>
                  <a:cubicBezTo>
                    <a:pt x="157" y="72"/>
                    <a:pt x="157" y="72"/>
                    <a:pt x="157" y="72"/>
                  </a:cubicBezTo>
                  <a:cubicBezTo>
                    <a:pt x="157" y="71"/>
                    <a:pt x="157" y="71"/>
                    <a:pt x="157" y="71"/>
                  </a:cubicBezTo>
                  <a:cubicBezTo>
                    <a:pt x="107" y="45"/>
                    <a:pt x="107" y="45"/>
                    <a:pt x="107" y="45"/>
                  </a:cubicBezTo>
                  <a:cubicBezTo>
                    <a:pt x="106" y="45"/>
                    <a:pt x="104" y="44"/>
                    <a:pt x="101" y="44"/>
                  </a:cubicBezTo>
                  <a:cubicBezTo>
                    <a:pt x="99" y="44"/>
                    <a:pt x="97" y="44"/>
                    <a:pt x="95" y="46"/>
                  </a:cubicBezTo>
                  <a:cubicBezTo>
                    <a:pt x="93" y="48"/>
                    <a:pt x="93" y="50"/>
                    <a:pt x="93" y="52"/>
                  </a:cubicBezTo>
                  <a:cubicBezTo>
                    <a:pt x="93" y="56"/>
                    <a:pt x="97" y="58"/>
                    <a:pt x="98" y="59"/>
                  </a:cubicBezTo>
                  <a:cubicBezTo>
                    <a:pt x="140" y="80"/>
                    <a:pt x="140" y="80"/>
                    <a:pt x="140" y="80"/>
                  </a:cubicBezTo>
                  <a:lnTo>
                    <a:pt x="99" y="101"/>
                  </a:lnTo>
                  <a:close/>
                  <a:moveTo>
                    <a:pt x="153" y="117"/>
                  </a:moveTo>
                  <a:cubicBezTo>
                    <a:pt x="154" y="116"/>
                    <a:pt x="155" y="115"/>
                    <a:pt x="155" y="114"/>
                  </a:cubicBezTo>
                  <a:cubicBezTo>
                    <a:pt x="155" y="113"/>
                    <a:pt x="154" y="111"/>
                    <a:pt x="153" y="111"/>
                  </a:cubicBezTo>
                  <a:cubicBezTo>
                    <a:pt x="153" y="73"/>
                    <a:pt x="153" y="73"/>
                    <a:pt x="153" y="73"/>
                  </a:cubicBezTo>
                  <a:cubicBezTo>
                    <a:pt x="105" y="49"/>
                    <a:pt x="105" y="49"/>
                    <a:pt x="105" y="49"/>
                  </a:cubicBezTo>
                  <a:cubicBezTo>
                    <a:pt x="105" y="49"/>
                    <a:pt x="101" y="46"/>
                    <a:pt x="98" y="49"/>
                  </a:cubicBezTo>
                  <a:cubicBezTo>
                    <a:pt x="94" y="52"/>
                    <a:pt x="99" y="55"/>
                    <a:pt x="99" y="55"/>
                  </a:cubicBezTo>
                  <a:cubicBezTo>
                    <a:pt x="145" y="78"/>
                    <a:pt x="145" y="78"/>
                    <a:pt x="145" y="78"/>
                  </a:cubicBezTo>
                  <a:cubicBezTo>
                    <a:pt x="145" y="111"/>
                    <a:pt x="145" y="111"/>
                    <a:pt x="145" y="111"/>
                  </a:cubicBezTo>
                  <a:cubicBezTo>
                    <a:pt x="144" y="111"/>
                    <a:pt x="143" y="113"/>
                    <a:pt x="143" y="114"/>
                  </a:cubicBezTo>
                  <a:cubicBezTo>
                    <a:pt x="143" y="115"/>
                    <a:pt x="144" y="116"/>
                    <a:pt x="145" y="117"/>
                  </a:cubicBezTo>
                  <a:cubicBezTo>
                    <a:pt x="144" y="118"/>
                    <a:pt x="142" y="121"/>
                    <a:pt x="142" y="124"/>
                  </a:cubicBezTo>
                  <a:cubicBezTo>
                    <a:pt x="142" y="129"/>
                    <a:pt x="147" y="129"/>
                    <a:pt x="147" y="131"/>
                  </a:cubicBezTo>
                  <a:cubicBezTo>
                    <a:pt x="147" y="134"/>
                    <a:pt x="146" y="136"/>
                    <a:pt x="146" y="136"/>
                  </a:cubicBezTo>
                  <a:cubicBezTo>
                    <a:pt x="146" y="136"/>
                    <a:pt x="157" y="131"/>
                    <a:pt x="157" y="124"/>
                  </a:cubicBezTo>
                  <a:cubicBezTo>
                    <a:pt x="157" y="120"/>
                    <a:pt x="154" y="117"/>
                    <a:pt x="153" y="117"/>
                  </a:cubicBezTo>
                  <a:close/>
                  <a:moveTo>
                    <a:pt x="34" y="75"/>
                  </a:moveTo>
                  <a:cubicBezTo>
                    <a:pt x="34" y="116"/>
                    <a:pt x="34" y="116"/>
                    <a:pt x="34" y="116"/>
                  </a:cubicBezTo>
                  <a:cubicBezTo>
                    <a:pt x="35" y="117"/>
                    <a:pt x="35" y="117"/>
                    <a:pt x="35" y="117"/>
                  </a:cubicBezTo>
                  <a:cubicBezTo>
                    <a:pt x="53" y="128"/>
                    <a:pt x="76" y="135"/>
                    <a:pt x="100" y="135"/>
                  </a:cubicBezTo>
                  <a:cubicBezTo>
                    <a:pt x="113" y="135"/>
                    <a:pt x="127" y="133"/>
                    <a:pt x="139" y="129"/>
                  </a:cubicBezTo>
                  <a:cubicBezTo>
                    <a:pt x="138" y="128"/>
                    <a:pt x="138" y="126"/>
                    <a:pt x="138" y="124"/>
                  </a:cubicBezTo>
                  <a:cubicBezTo>
                    <a:pt x="138" y="122"/>
                    <a:pt x="139" y="119"/>
                    <a:pt x="140" y="117"/>
                  </a:cubicBezTo>
                  <a:cubicBezTo>
                    <a:pt x="139" y="116"/>
                    <a:pt x="139" y="115"/>
                    <a:pt x="139" y="114"/>
                  </a:cubicBezTo>
                  <a:cubicBezTo>
                    <a:pt x="139" y="112"/>
                    <a:pt x="140" y="110"/>
                    <a:pt x="141" y="109"/>
                  </a:cubicBezTo>
                  <a:cubicBezTo>
                    <a:pt x="141" y="87"/>
                    <a:pt x="141" y="87"/>
                    <a:pt x="141" y="87"/>
                  </a:cubicBezTo>
                  <a:cubicBezTo>
                    <a:pt x="99" y="108"/>
                    <a:pt x="99" y="108"/>
                    <a:pt x="99" y="108"/>
                  </a:cubicBezTo>
                  <a:lnTo>
                    <a:pt x="34" y="75"/>
                  </a:lnTo>
                  <a:close/>
                  <a:moveTo>
                    <a:pt x="157" y="109"/>
                  </a:moveTo>
                  <a:cubicBezTo>
                    <a:pt x="158" y="110"/>
                    <a:pt x="159" y="112"/>
                    <a:pt x="159" y="114"/>
                  </a:cubicBezTo>
                  <a:cubicBezTo>
                    <a:pt x="159" y="115"/>
                    <a:pt x="159" y="116"/>
                    <a:pt x="158" y="117"/>
                  </a:cubicBezTo>
                  <a:cubicBezTo>
                    <a:pt x="159" y="117"/>
                    <a:pt x="160" y="118"/>
                    <a:pt x="160" y="119"/>
                  </a:cubicBezTo>
                  <a:cubicBezTo>
                    <a:pt x="161" y="119"/>
                    <a:pt x="163" y="118"/>
                    <a:pt x="164" y="117"/>
                  </a:cubicBezTo>
                  <a:cubicBezTo>
                    <a:pt x="165" y="116"/>
                    <a:pt x="165" y="116"/>
                    <a:pt x="165" y="116"/>
                  </a:cubicBezTo>
                  <a:cubicBezTo>
                    <a:pt x="165" y="74"/>
                    <a:pt x="165" y="74"/>
                    <a:pt x="165" y="74"/>
                  </a:cubicBezTo>
                  <a:cubicBezTo>
                    <a:pt x="157" y="78"/>
                    <a:pt x="157" y="78"/>
                    <a:pt x="157" y="78"/>
                  </a:cubicBezTo>
                  <a:lnTo>
                    <a:pt x="157" y="109"/>
                  </a:lnTo>
                  <a:close/>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61" name="Freeform 18"/>
            <p:cNvSpPr>
              <a:spLocks noEditPoints="1"/>
            </p:cNvSpPr>
            <p:nvPr/>
          </p:nvSpPr>
          <p:spPr bwMode="auto">
            <a:xfrm>
              <a:off x="6660772" y="1682451"/>
              <a:ext cx="397070" cy="614213"/>
            </a:xfrm>
            <a:custGeom>
              <a:avLst/>
              <a:gdLst>
                <a:gd name="T0" fmla="*/ 78 w 108"/>
                <a:gd name="T1" fmla="*/ 144 h 167"/>
                <a:gd name="T2" fmla="*/ 34 w 108"/>
                <a:gd name="T3" fmla="*/ 148 h 167"/>
                <a:gd name="T4" fmla="*/ 30 w 108"/>
                <a:gd name="T5" fmla="*/ 143 h 167"/>
                <a:gd name="T6" fmla="*/ 74 w 108"/>
                <a:gd name="T7" fmla="*/ 139 h 167"/>
                <a:gd name="T8" fmla="*/ 74 w 108"/>
                <a:gd name="T9" fmla="*/ 151 h 167"/>
                <a:gd name="T10" fmla="*/ 30 w 108"/>
                <a:gd name="T11" fmla="*/ 155 h 167"/>
                <a:gd name="T12" fmla="*/ 34 w 108"/>
                <a:gd name="T13" fmla="*/ 161 h 167"/>
                <a:gd name="T14" fmla="*/ 38 w 108"/>
                <a:gd name="T15" fmla="*/ 163 h 167"/>
                <a:gd name="T16" fmla="*/ 66 w 108"/>
                <a:gd name="T17" fmla="*/ 167 h 167"/>
                <a:gd name="T18" fmla="*/ 70 w 108"/>
                <a:gd name="T19" fmla="*/ 161 h 167"/>
                <a:gd name="T20" fmla="*/ 78 w 108"/>
                <a:gd name="T21" fmla="*/ 157 h 167"/>
                <a:gd name="T22" fmla="*/ 74 w 108"/>
                <a:gd name="T23" fmla="*/ 151 h 167"/>
                <a:gd name="T24" fmla="*/ 34 w 108"/>
                <a:gd name="T25" fmla="*/ 128 h 167"/>
                <a:gd name="T26" fmla="*/ 30 w 108"/>
                <a:gd name="T27" fmla="*/ 132 h 167"/>
                <a:gd name="T28" fmla="*/ 74 w 108"/>
                <a:gd name="T29" fmla="*/ 136 h 167"/>
                <a:gd name="T30" fmla="*/ 78 w 108"/>
                <a:gd name="T31" fmla="*/ 132 h 167"/>
                <a:gd name="T32" fmla="*/ 108 w 108"/>
                <a:gd name="T33" fmla="*/ 54 h 167"/>
                <a:gd name="T34" fmla="*/ 76 w 108"/>
                <a:gd name="T35" fmla="*/ 124 h 167"/>
                <a:gd name="T36" fmla="*/ 15 w 108"/>
                <a:gd name="T37" fmla="*/ 91 h 167"/>
                <a:gd name="T38" fmla="*/ 54 w 108"/>
                <a:gd name="T39" fmla="*/ 0 h 167"/>
                <a:gd name="T40" fmla="*/ 54 w 108"/>
                <a:gd name="T41" fmla="*/ 0 h 167"/>
                <a:gd name="T42" fmla="*/ 61 w 108"/>
                <a:gd name="T43" fmla="*/ 116 h 167"/>
                <a:gd name="T44" fmla="*/ 68 w 108"/>
                <a:gd name="T45" fmla="*/ 73 h 167"/>
                <a:gd name="T46" fmla="*/ 63 w 108"/>
                <a:gd name="T47" fmla="*/ 77 h 167"/>
                <a:gd name="T48" fmla="*/ 54 w 108"/>
                <a:gd name="T49" fmla="*/ 69 h 167"/>
                <a:gd name="T50" fmla="*/ 45 w 108"/>
                <a:gd name="T51" fmla="*/ 77 h 167"/>
                <a:gd name="T52" fmla="*/ 40 w 108"/>
                <a:gd name="T53" fmla="*/ 73 h 167"/>
                <a:gd name="T54" fmla="*/ 61 w 108"/>
                <a:gd name="T55" fmla="*/ 116 h 167"/>
                <a:gd name="T56" fmla="*/ 54 w 108"/>
                <a:gd name="T57" fmla="*/ 8 h 167"/>
                <a:gd name="T58" fmla="*/ 54 w 108"/>
                <a:gd name="T59" fmla="*/ 8 h 167"/>
                <a:gd name="T60" fmla="*/ 21 w 108"/>
                <a:gd name="T61" fmla="*/ 85 h 167"/>
                <a:gd name="T62" fmla="*/ 21 w 108"/>
                <a:gd name="T63" fmla="*/ 85 h 167"/>
                <a:gd name="T64" fmla="*/ 35 w 108"/>
                <a:gd name="T65" fmla="*/ 116 h 167"/>
                <a:gd name="T66" fmla="*/ 36 w 108"/>
                <a:gd name="T67" fmla="*/ 73 h 167"/>
                <a:gd name="T68" fmla="*/ 31 w 108"/>
                <a:gd name="T69" fmla="*/ 72 h 167"/>
                <a:gd name="T70" fmla="*/ 35 w 108"/>
                <a:gd name="T71" fmla="*/ 71 h 167"/>
                <a:gd name="T72" fmla="*/ 37 w 108"/>
                <a:gd name="T73" fmla="*/ 68 h 167"/>
                <a:gd name="T74" fmla="*/ 39 w 108"/>
                <a:gd name="T75" fmla="*/ 71 h 167"/>
                <a:gd name="T76" fmla="*/ 42 w 108"/>
                <a:gd name="T77" fmla="*/ 71 h 167"/>
                <a:gd name="T78" fmla="*/ 54 w 108"/>
                <a:gd name="T79" fmla="*/ 67 h 167"/>
                <a:gd name="T80" fmla="*/ 63 w 108"/>
                <a:gd name="T81" fmla="*/ 75 h 167"/>
                <a:gd name="T82" fmla="*/ 67 w 108"/>
                <a:gd name="T83" fmla="*/ 71 h 167"/>
                <a:gd name="T84" fmla="*/ 69 w 108"/>
                <a:gd name="T85" fmla="*/ 69 h 167"/>
                <a:gd name="T86" fmla="*/ 73 w 108"/>
                <a:gd name="T87" fmla="*/ 70 h 167"/>
                <a:gd name="T88" fmla="*/ 76 w 108"/>
                <a:gd name="T89" fmla="*/ 71 h 167"/>
                <a:gd name="T90" fmla="*/ 76 w 108"/>
                <a:gd name="T91" fmla="*/ 73 h 167"/>
                <a:gd name="T92" fmla="*/ 65 w 108"/>
                <a:gd name="T93" fmla="*/ 116 h 167"/>
                <a:gd name="T94" fmla="*/ 74 w 108"/>
                <a:gd name="T95" fmla="*/ 116 h 167"/>
                <a:gd name="T96" fmla="*/ 87 w 108"/>
                <a:gd name="T97" fmla="*/ 85 h 167"/>
                <a:gd name="T98" fmla="*/ 100 w 108"/>
                <a:gd name="T99" fmla="*/ 5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8" h="167">
                  <a:moveTo>
                    <a:pt x="78" y="143"/>
                  </a:moveTo>
                  <a:cubicBezTo>
                    <a:pt x="78" y="144"/>
                    <a:pt x="78" y="144"/>
                    <a:pt x="78" y="144"/>
                  </a:cubicBezTo>
                  <a:cubicBezTo>
                    <a:pt x="78" y="146"/>
                    <a:pt x="77" y="148"/>
                    <a:pt x="74" y="148"/>
                  </a:cubicBezTo>
                  <a:cubicBezTo>
                    <a:pt x="34" y="148"/>
                    <a:pt x="34" y="148"/>
                    <a:pt x="34" y="148"/>
                  </a:cubicBezTo>
                  <a:cubicBezTo>
                    <a:pt x="32" y="148"/>
                    <a:pt x="30" y="146"/>
                    <a:pt x="30" y="144"/>
                  </a:cubicBezTo>
                  <a:cubicBezTo>
                    <a:pt x="30" y="143"/>
                    <a:pt x="30" y="143"/>
                    <a:pt x="30" y="143"/>
                  </a:cubicBezTo>
                  <a:cubicBezTo>
                    <a:pt x="30" y="141"/>
                    <a:pt x="32" y="139"/>
                    <a:pt x="34" y="139"/>
                  </a:cubicBezTo>
                  <a:cubicBezTo>
                    <a:pt x="74" y="139"/>
                    <a:pt x="74" y="139"/>
                    <a:pt x="74" y="139"/>
                  </a:cubicBezTo>
                  <a:cubicBezTo>
                    <a:pt x="77" y="139"/>
                    <a:pt x="78" y="141"/>
                    <a:pt x="78" y="143"/>
                  </a:cubicBezTo>
                  <a:moveTo>
                    <a:pt x="74" y="151"/>
                  </a:moveTo>
                  <a:cubicBezTo>
                    <a:pt x="34" y="151"/>
                    <a:pt x="34" y="151"/>
                    <a:pt x="34" y="151"/>
                  </a:cubicBezTo>
                  <a:cubicBezTo>
                    <a:pt x="32" y="151"/>
                    <a:pt x="30" y="153"/>
                    <a:pt x="30" y="155"/>
                  </a:cubicBezTo>
                  <a:cubicBezTo>
                    <a:pt x="30" y="157"/>
                    <a:pt x="30" y="157"/>
                    <a:pt x="30" y="157"/>
                  </a:cubicBezTo>
                  <a:cubicBezTo>
                    <a:pt x="30" y="159"/>
                    <a:pt x="32" y="161"/>
                    <a:pt x="34" y="161"/>
                  </a:cubicBezTo>
                  <a:cubicBezTo>
                    <a:pt x="38" y="161"/>
                    <a:pt x="38" y="161"/>
                    <a:pt x="38" y="161"/>
                  </a:cubicBezTo>
                  <a:cubicBezTo>
                    <a:pt x="38" y="163"/>
                    <a:pt x="38" y="163"/>
                    <a:pt x="38" y="163"/>
                  </a:cubicBezTo>
                  <a:cubicBezTo>
                    <a:pt x="38" y="165"/>
                    <a:pt x="40" y="167"/>
                    <a:pt x="42" y="167"/>
                  </a:cubicBezTo>
                  <a:cubicBezTo>
                    <a:pt x="66" y="167"/>
                    <a:pt x="66" y="167"/>
                    <a:pt x="66" y="167"/>
                  </a:cubicBezTo>
                  <a:cubicBezTo>
                    <a:pt x="68" y="167"/>
                    <a:pt x="70" y="165"/>
                    <a:pt x="70" y="163"/>
                  </a:cubicBezTo>
                  <a:cubicBezTo>
                    <a:pt x="70" y="161"/>
                    <a:pt x="70" y="161"/>
                    <a:pt x="70" y="161"/>
                  </a:cubicBezTo>
                  <a:cubicBezTo>
                    <a:pt x="74" y="161"/>
                    <a:pt x="74" y="161"/>
                    <a:pt x="74" y="161"/>
                  </a:cubicBezTo>
                  <a:cubicBezTo>
                    <a:pt x="77" y="161"/>
                    <a:pt x="78" y="159"/>
                    <a:pt x="78" y="157"/>
                  </a:cubicBezTo>
                  <a:cubicBezTo>
                    <a:pt x="78" y="155"/>
                    <a:pt x="78" y="155"/>
                    <a:pt x="78" y="155"/>
                  </a:cubicBezTo>
                  <a:cubicBezTo>
                    <a:pt x="78" y="153"/>
                    <a:pt x="77" y="151"/>
                    <a:pt x="74" y="151"/>
                  </a:cubicBezTo>
                  <a:moveTo>
                    <a:pt x="74" y="128"/>
                  </a:moveTo>
                  <a:cubicBezTo>
                    <a:pt x="34" y="128"/>
                    <a:pt x="34" y="128"/>
                    <a:pt x="34" y="128"/>
                  </a:cubicBezTo>
                  <a:cubicBezTo>
                    <a:pt x="32" y="128"/>
                    <a:pt x="30" y="129"/>
                    <a:pt x="30" y="132"/>
                  </a:cubicBezTo>
                  <a:cubicBezTo>
                    <a:pt x="30" y="132"/>
                    <a:pt x="30" y="132"/>
                    <a:pt x="30" y="132"/>
                  </a:cubicBezTo>
                  <a:cubicBezTo>
                    <a:pt x="30" y="134"/>
                    <a:pt x="32" y="136"/>
                    <a:pt x="34" y="136"/>
                  </a:cubicBezTo>
                  <a:cubicBezTo>
                    <a:pt x="74" y="136"/>
                    <a:pt x="74" y="136"/>
                    <a:pt x="74" y="136"/>
                  </a:cubicBezTo>
                  <a:cubicBezTo>
                    <a:pt x="77" y="136"/>
                    <a:pt x="78" y="134"/>
                    <a:pt x="78" y="132"/>
                  </a:cubicBezTo>
                  <a:cubicBezTo>
                    <a:pt x="78" y="132"/>
                    <a:pt x="78" y="132"/>
                    <a:pt x="78" y="132"/>
                  </a:cubicBezTo>
                  <a:cubicBezTo>
                    <a:pt x="78" y="129"/>
                    <a:pt x="77" y="128"/>
                    <a:pt x="74" y="128"/>
                  </a:cubicBezTo>
                  <a:moveTo>
                    <a:pt x="108" y="54"/>
                  </a:moveTo>
                  <a:cubicBezTo>
                    <a:pt x="108" y="68"/>
                    <a:pt x="102" y="81"/>
                    <a:pt x="93" y="91"/>
                  </a:cubicBezTo>
                  <a:cubicBezTo>
                    <a:pt x="76" y="111"/>
                    <a:pt x="86" y="124"/>
                    <a:pt x="76" y="124"/>
                  </a:cubicBezTo>
                  <a:cubicBezTo>
                    <a:pt x="32" y="124"/>
                    <a:pt x="32" y="124"/>
                    <a:pt x="32" y="124"/>
                  </a:cubicBezTo>
                  <a:cubicBezTo>
                    <a:pt x="22" y="124"/>
                    <a:pt x="33" y="111"/>
                    <a:pt x="15" y="91"/>
                  </a:cubicBezTo>
                  <a:cubicBezTo>
                    <a:pt x="6" y="81"/>
                    <a:pt x="0" y="68"/>
                    <a:pt x="0" y="54"/>
                  </a:cubicBezTo>
                  <a:cubicBezTo>
                    <a:pt x="0" y="24"/>
                    <a:pt x="24" y="0"/>
                    <a:pt x="54" y="0"/>
                  </a:cubicBezTo>
                  <a:cubicBezTo>
                    <a:pt x="54" y="0"/>
                    <a:pt x="54" y="0"/>
                    <a:pt x="54" y="0"/>
                  </a:cubicBezTo>
                  <a:cubicBezTo>
                    <a:pt x="54" y="0"/>
                    <a:pt x="54" y="0"/>
                    <a:pt x="54" y="0"/>
                  </a:cubicBezTo>
                  <a:cubicBezTo>
                    <a:pt x="84" y="0"/>
                    <a:pt x="108" y="24"/>
                    <a:pt x="108" y="54"/>
                  </a:cubicBezTo>
                  <a:moveTo>
                    <a:pt x="61" y="116"/>
                  </a:moveTo>
                  <a:cubicBezTo>
                    <a:pt x="69" y="73"/>
                    <a:pt x="69" y="73"/>
                    <a:pt x="69" y="73"/>
                  </a:cubicBezTo>
                  <a:cubicBezTo>
                    <a:pt x="68" y="73"/>
                    <a:pt x="68" y="73"/>
                    <a:pt x="68" y="73"/>
                  </a:cubicBezTo>
                  <a:cubicBezTo>
                    <a:pt x="63" y="77"/>
                    <a:pt x="63" y="77"/>
                    <a:pt x="63" y="77"/>
                  </a:cubicBezTo>
                  <a:cubicBezTo>
                    <a:pt x="63" y="77"/>
                    <a:pt x="63" y="77"/>
                    <a:pt x="63" y="77"/>
                  </a:cubicBezTo>
                  <a:cubicBezTo>
                    <a:pt x="63" y="77"/>
                    <a:pt x="62" y="77"/>
                    <a:pt x="62" y="77"/>
                  </a:cubicBezTo>
                  <a:cubicBezTo>
                    <a:pt x="54" y="69"/>
                    <a:pt x="54" y="69"/>
                    <a:pt x="54" y="69"/>
                  </a:cubicBezTo>
                  <a:cubicBezTo>
                    <a:pt x="47" y="77"/>
                    <a:pt x="47" y="77"/>
                    <a:pt x="47" y="77"/>
                  </a:cubicBezTo>
                  <a:cubicBezTo>
                    <a:pt x="46" y="77"/>
                    <a:pt x="46" y="77"/>
                    <a:pt x="45" y="77"/>
                  </a:cubicBezTo>
                  <a:cubicBezTo>
                    <a:pt x="41" y="73"/>
                    <a:pt x="41" y="73"/>
                    <a:pt x="41" y="73"/>
                  </a:cubicBezTo>
                  <a:cubicBezTo>
                    <a:pt x="40" y="73"/>
                    <a:pt x="40" y="73"/>
                    <a:pt x="40" y="73"/>
                  </a:cubicBezTo>
                  <a:cubicBezTo>
                    <a:pt x="47" y="116"/>
                    <a:pt x="47" y="116"/>
                    <a:pt x="47" y="116"/>
                  </a:cubicBezTo>
                  <a:lnTo>
                    <a:pt x="61" y="116"/>
                  </a:lnTo>
                  <a:close/>
                  <a:moveTo>
                    <a:pt x="100" y="54"/>
                  </a:moveTo>
                  <a:cubicBezTo>
                    <a:pt x="100" y="29"/>
                    <a:pt x="79" y="8"/>
                    <a:pt x="54" y="8"/>
                  </a:cubicBezTo>
                  <a:cubicBezTo>
                    <a:pt x="54" y="0"/>
                    <a:pt x="54" y="0"/>
                    <a:pt x="54" y="0"/>
                  </a:cubicBezTo>
                  <a:cubicBezTo>
                    <a:pt x="54" y="8"/>
                    <a:pt x="54" y="8"/>
                    <a:pt x="54" y="8"/>
                  </a:cubicBezTo>
                  <a:cubicBezTo>
                    <a:pt x="29" y="8"/>
                    <a:pt x="8" y="29"/>
                    <a:pt x="8" y="54"/>
                  </a:cubicBezTo>
                  <a:cubicBezTo>
                    <a:pt x="8" y="66"/>
                    <a:pt x="13" y="77"/>
                    <a:pt x="21" y="85"/>
                  </a:cubicBezTo>
                  <a:cubicBezTo>
                    <a:pt x="21" y="85"/>
                    <a:pt x="21" y="85"/>
                    <a:pt x="21" y="85"/>
                  </a:cubicBezTo>
                  <a:cubicBezTo>
                    <a:pt x="21" y="85"/>
                    <a:pt x="21" y="85"/>
                    <a:pt x="21" y="85"/>
                  </a:cubicBezTo>
                  <a:cubicBezTo>
                    <a:pt x="32" y="99"/>
                    <a:pt x="34" y="110"/>
                    <a:pt x="35" y="116"/>
                  </a:cubicBezTo>
                  <a:cubicBezTo>
                    <a:pt x="35" y="116"/>
                    <a:pt x="35" y="116"/>
                    <a:pt x="35" y="116"/>
                  </a:cubicBezTo>
                  <a:cubicBezTo>
                    <a:pt x="43" y="116"/>
                    <a:pt x="43" y="116"/>
                    <a:pt x="43" y="116"/>
                  </a:cubicBezTo>
                  <a:cubicBezTo>
                    <a:pt x="36" y="73"/>
                    <a:pt x="36" y="73"/>
                    <a:pt x="36" y="73"/>
                  </a:cubicBezTo>
                  <a:cubicBezTo>
                    <a:pt x="32" y="73"/>
                    <a:pt x="32" y="73"/>
                    <a:pt x="32" y="73"/>
                  </a:cubicBezTo>
                  <a:cubicBezTo>
                    <a:pt x="32" y="73"/>
                    <a:pt x="31" y="73"/>
                    <a:pt x="31" y="72"/>
                  </a:cubicBezTo>
                  <a:cubicBezTo>
                    <a:pt x="31" y="71"/>
                    <a:pt x="32" y="71"/>
                    <a:pt x="32" y="71"/>
                  </a:cubicBezTo>
                  <a:cubicBezTo>
                    <a:pt x="35" y="71"/>
                    <a:pt x="35" y="71"/>
                    <a:pt x="35" y="71"/>
                  </a:cubicBezTo>
                  <a:cubicBezTo>
                    <a:pt x="35" y="70"/>
                    <a:pt x="35" y="70"/>
                    <a:pt x="35" y="70"/>
                  </a:cubicBezTo>
                  <a:cubicBezTo>
                    <a:pt x="35" y="69"/>
                    <a:pt x="36" y="68"/>
                    <a:pt x="37" y="68"/>
                  </a:cubicBezTo>
                  <a:cubicBezTo>
                    <a:pt x="38" y="67"/>
                    <a:pt x="39" y="68"/>
                    <a:pt x="39" y="69"/>
                  </a:cubicBezTo>
                  <a:cubicBezTo>
                    <a:pt x="39" y="71"/>
                    <a:pt x="39" y="71"/>
                    <a:pt x="39" y="71"/>
                  </a:cubicBezTo>
                  <a:cubicBezTo>
                    <a:pt x="42" y="71"/>
                    <a:pt x="42" y="71"/>
                    <a:pt x="42" y="71"/>
                  </a:cubicBezTo>
                  <a:cubicBezTo>
                    <a:pt x="42" y="71"/>
                    <a:pt x="42" y="71"/>
                    <a:pt x="42" y="71"/>
                  </a:cubicBezTo>
                  <a:cubicBezTo>
                    <a:pt x="46" y="75"/>
                    <a:pt x="46" y="75"/>
                    <a:pt x="46" y="75"/>
                  </a:cubicBezTo>
                  <a:cubicBezTo>
                    <a:pt x="54" y="67"/>
                    <a:pt x="54" y="67"/>
                    <a:pt x="54" y="67"/>
                  </a:cubicBezTo>
                  <a:cubicBezTo>
                    <a:pt x="54" y="67"/>
                    <a:pt x="55" y="67"/>
                    <a:pt x="55" y="67"/>
                  </a:cubicBezTo>
                  <a:cubicBezTo>
                    <a:pt x="63" y="75"/>
                    <a:pt x="63" y="75"/>
                    <a:pt x="63" y="75"/>
                  </a:cubicBezTo>
                  <a:cubicBezTo>
                    <a:pt x="66" y="71"/>
                    <a:pt x="66" y="71"/>
                    <a:pt x="66" y="71"/>
                  </a:cubicBezTo>
                  <a:cubicBezTo>
                    <a:pt x="66" y="71"/>
                    <a:pt x="67" y="71"/>
                    <a:pt x="67" y="71"/>
                  </a:cubicBezTo>
                  <a:cubicBezTo>
                    <a:pt x="69" y="71"/>
                    <a:pt x="69" y="71"/>
                    <a:pt x="69" y="71"/>
                  </a:cubicBezTo>
                  <a:cubicBezTo>
                    <a:pt x="69" y="69"/>
                    <a:pt x="69" y="69"/>
                    <a:pt x="69" y="69"/>
                  </a:cubicBezTo>
                  <a:cubicBezTo>
                    <a:pt x="69" y="68"/>
                    <a:pt x="70" y="67"/>
                    <a:pt x="72" y="68"/>
                  </a:cubicBezTo>
                  <a:cubicBezTo>
                    <a:pt x="73" y="68"/>
                    <a:pt x="73" y="69"/>
                    <a:pt x="73" y="70"/>
                  </a:cubicBezTo>
                  <a:cubicBezTo>
                    <a:pt x="73" y="71"/>
                    <a:pt x="73" y="71"/>
                    <a:pt x="73" y="71"/>
                  </a:cubicBezTo>
                  <a:cubicBezTo>
                    <a:pt x="76" y="71"/>
                    <a:pt x="76" y="71"/>
                    <a:pt x="76" y="71"/>
                  </a:cubicBezTo>
                  <a:cubicBezTo>
                    <a:pt x="76" y="71"/>
                    <a:pt x="77" y="71"/>
                    <a:pt x="77" y="72"/>
                  </a:cubicBezTo>
                  <a:cubicBezTo>
                    <a:pt x="77" y="73"/>
                    <a:pt x="76" y="73"/>
                    <a:pt x="76" y="73"/>
                  </a:cubicBezTo>
                  <a:cubicBezTo>
                    <a:pt x="73" y="73"/>
                    <a:pt x="73" y="73"/>
                    <a:pt x="73" y="73"/>
                  </a:cubicBezTo>
                  <a:cubicBezTo>
                    <a:pt x="65" y="116"/>
                    <a:pt x="65" y="116"/>
                    <a:pt x="65" y="116"/>
                  </a:cubicBezTo>
                  <a:cubicBezTo>
                    <a:pt x="74" y="116"/>
                    <a:pt x="74" y="116"/>
                    <a:pt x="74" y="116"/>
                  </a:cubicBezTo>
                  <a:cubicBezTo>
                    <a:pt x="74" y="116"/>
                    <a:pt x="74" y="116"/>
                    <a:pt x="74" y="116"/>
                  </a:cubicBezTo>
                  <a:cubicBezTo>
                    <a:pt x="74" y="110"/>
                    <a:pt x="76" y="99"/>
                    <a:pt x="87" y="85"/>
                  </a:cubicBezTo>
                  <a:cubicBezTo>
                    <a:pt x="87" y="85"/>
                    <a:pt x="87" y="85"/>
                    <a:pt x="87" y="85"/>
                  </a:cubicBezTo>
                  <a:cubicBezTo>
                    <a:pt x="87" y="85"/>
                    <a:pt x="87" y="85"/>
                    <a:pt x="87" y="85"/>
                  </a:cubicBezTo>
                  <a:cubicBezTo>
                    <a:pt x="95" y="77"/>
                    <a:pt x="100" y="66"/>
                    <a:pt x="100" y="54"/>
                  </a:cubicBezTo>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62" name="Freeform 10"/>
            <p:cNvSpPr>
              <a:spLocks noEditPoints="1"/>
            </p:cNvSpPr>
            <p:nvPr/>
          </p:nvSpPr>
          <p:spPr bwMode="auto">
            <a:xfrm>
              <a:off x="8661351" y="3891523"/>
              <a:ext cx="594654" cy="453782"/>
            </a:xfrm>
            <a:custGeom>
              <a:avLst/>
              <a:gdLst>
                <a:gd name="T0" fmla="*/ 60 w 201"/>
                <a:gd name="T1" fmla="*/ 72 h 151"/>
                <a:gd name="T2" fmla="*/ 36 w 201"/>
                <a:gd name="T3" fmla="*/ 83 h 151"/>
                <a:gd name="T4" fmla="*/ 16 w 201"/>
                <a:gd name="T5" fmla="*/ 93 h 151"/>
                <a:gd name="T6" fmla="*/ 54 w 201"/>
                <a:gd name="T7" fmla="*/ 66 h 151"/>
                <a:gd name="T8" fmla="*/ 73 w 201"/>
                <a:gd name="T9" fmla="*/ 72 h 151"/>
                <a:gd name="T10" fmla="*/ 64 w 201"/>
                <a:gd name="T11" fmla="*/ 87 h 151"/>
                <a:gd name="T12" fmla="*/ 88 w 201"/>
                <a:gd name="T13" fmla="*/ 73 h 151"/>
                <a:gd name="T14" fmla="*/ 73 w 201"/>
                <a:gd name="T15" fmla="*/ 72 h 151"/>
                <a:gd name="T16" fmla="*/ 88 w 201"/>
                <a:gd name="T17" fmla="*/ 29 h 151"/>
                <a:gd name="T18" fmla="*/ 69 w 201"/>
                <a:gd name="T19" fmla="*/ 42 h 151"/>
                <a:gd name="T20" fmla="*/ 39 w 201"/>
                <a:gd name="T21" fmla="*/ 39 h 151"/>
                <a:gd name="T22" fmla="*/ 16 w 201"/>
                <a:gd name="T23" fmla="*/ 29 h 151"/>
                <a:gd name="T24" fmla="*/ 78 w 201"/>
                <a:gd name="T25" fmla="*/ 43 h 151"/>
                <a:gd name="T26" fmla="*/ 78 w 201"/>
                <a:gd name="T27" fmla="*/ 28 h 151"/>
                <a:gd name="T28" fmla="*/ 115 w 201"/>
                <a:gd name="T29" fmla="*/ 102 h 151"/>
                <a:gd name="T30" fmla="*/ 156 w 201"/>
                <a:gd name="T31" fmla="*/ 102 h 151"/>
                <a:gd name="T32" fmla="*/ 115 w 201"/>
                <a:gd name="T33" fmla="*/ 102 h 151"/>
                <a:gd name="T34" fmla="*/ 115 w 201"/>
                <a:gd name="T35" fmla="*/ 78 h 151"/>
                <a:gd name="T36" fmla="*/ 184 w 201"/>
                <a:gd name="T37" fmla="*/ 73 h 151"/>
                <a:gd name="T38" fmla="*/ 136 w 201"/>
                <a:gd name="T39" fmla="*/ 25 h 151"/>
                <a:gd name="T40" fmla="*/ 184 w 201"/>
                <a:gd name="T41" fmla="*/ 34 h 151"/>
                <a:gd name="T42" fmla="*/ 136 w 201"/>
                <a:gd name="T43" fmla="*/ 25 h 151"/>
                <a:gd name="T44" fmla="*/ 115 w 201"/>
                <a:gd name="T45" fmla="*/ 48 h 151"/>
                <a:gd name="T46" fmla="*/ 184 w 201"/>
                <a:gd name="T47" fmla="*/ 43 h 151"/>
                <a:gd name="T48" fmla="*/ 115 w 201"/>
                <a:gd name="T49" fmla="*/ 88 h 151"/>
                <a:gd name="T50" fmla="*/ 184 w 201"/>
                <a:gd name="T51" fmla="*/ 92 h 151"/>
                <a:gd name="T52" fmla="*/ 115 w 201"/>
                <a:gd name="T53" fmla="*/ 88 h 151"/>
                <a:gd name="T54" fmla="*/ 115 w 201"/>
                <a:gd name="T55" fmla="*/ 63 h 151"/>
                <a:gd name="T56" fmla="*/ 184 w 201"/>
                <a:gd name="T57" fmla="*/ 58 h 151"/>
                <a:gd name="T58" fmla="*/ 201 w 201"/>
                <a:gd name="T59" fmla="*/ 9 h 151"/>
                <a:gd name="T60" fmla="*/ 201 w 201"/>
                <a:gd name="T61" fmla="*/ 145 h 151"/>
                <a:gd name="T62" fmla="*/ 154 w 201"/>
                <a:gd name="T63" fmla="*/ 138 h 151"/>
                <a:gd name="T64" fmla="*/ 101 w 201"/>
                <a:gd name="T65" fmla="*/ 151 h 151"/>
                <a:gd name="T66" fmla="*/ 47 w 201"/>
                <a:gd name="T67" fmla="*/ 138 h 151"/>
                <a:gd name="T68" fmla="*/ 0 w 201"/>
                <a:gd name="T69" fmla="*/ 145 h 151"/>
                <a:gd name="T70" fmla="*/ 0 w 201"/>
                <a:gd name="T71" fmla="*/ 9 h 151"/>
                <a:gd name="T72" fmla="*/ 47 w 201"/>
                <a:gd name="T73" fmla="*/ 0 h 151"/>
                <a:gd name="T74" fmla="*/ 154 w 201"/>
                <a:gd name="T75" fmla="*/ 0 h 151"/>
                <a:gd name="T76" fmla="*/ 201 w 201"/>
                <a:gd name="T77" fmla="*/ 9 h 151"/>
                <a:gd name="T78" fmla="*/ 47 w 201"/>
                <a:gd name="T79" fmla="*/ 8 h 151"/>
                <a:gd name="T80" fmla="*/ 8 w 201"/>
                <a:gd name="T81" fmla="*/ 127 h 151"/>
                <a:gd name="T82" fmla="*/ 97 w 201"/>
                <a:gd name="T83" fmla="*/ 131 h 151"/>
                <a:gd name="T84" fmla="*/ 193 w 201"/>
                <a:gd name="T85" fmla="*/ 15 h 151"/>
                <a:gd name="T86" fmla="*/ 105 w 201"/>
                <a:gd name="T87" fmla="*/ 19 h 151"/>
                <a:gd name="T88" fmla="*/ 154 w 201"/>
                <a:gd name="T89" fmla="*/ 120 h 151"/>
                <a:gd name="T90" fmla="*/ 193 w 201"/>
                <a:gd name="T91" fmla="*/ 1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1" h="151">
                  <a:moveTo>
                    <a:pt x="61" y="71"/>
                  </a:moveTo>
                  <a:cubicBezTo>
                    <a:pt x="61" y="71"/>
                    <a:pt x="61" y="71"/>
                    <a:pt x="60" y="72"/>
                  </a:cubicBezTo>
                  <a:cubicBezTo>
                    <a:pt x="58" y="75"/>
                    <a:pt x="54" y="75"/>
                    <a:pt x="49" y="76"/>
                  </a:cubicBezTo>
                  <a:cubicBezTo>
                    <a:pt x="44" y="77"/>
                    <a:pt x="39" y="79"/>
                    <a:pt x="36" y="83"/>
                  </a:cubicBezTo>
                  <a:cubicBezTo>
                    <a:pt x="35" y="85"/>
                    <a:pt x="33" y="87"/>
                    <a:pt x="31" y="89"/>
                  </a:cubicBezTo>
                  <a:cubicBezTo>
                    <a:pt x="26" y="90"/>
                    <a:pt x="21" y="91"/>
                    <a:pt x="16" y="93"/>
                  </a:cubicBezTo>
                  <a:cubicBezTo>
                    <a:pt x="16" y="86"/>
                    <a:pt x="16" y="80"/>
                    <a:pt x="16" y="73"/>
                  </a:cubicBezTo>
                  <a:cubicBezTo>
                    <a:pt x="28" y="68"/>
                    <a:pt x="41" y="66"/>
                    <a:pt x="54" y="66"/>
                  </a:cubicBezTo>
                  <a:cubicBezTo>
                    <a:pt x="56" y="67"/>
                    <a:pt x="60" y="69"/>
                    <a:pt x="61" y="71"/>
                  </a:cubicBezTo>
                  <a:close/>
                  <a:moveTo>
                    <a:pt x="73" y="72"/>
                  </a:moveTo>
                  <a:cubicBezTo>
                    <a:pt x="76" y="78"/>
                    <a:pt x="73" y="81"/>
                    <a:pt x="67" y="83"/>
                  </a:cubicBezTo>
                  <a:cubicBezTo>
                    <a:pt x="64" y="84"/>
                    <a:pt x="64" y="86"/>
                    <a:pt x="64" y="87"/>
                  </a:cubicBezTo>
                  <a:cubicBezTo>
                    <a:pt x="72" y="88"/>
                    <a:pt x="80" y="90"/>
                    <a:pt x="88" y="93"/>
                  </a:cubicBezTo>
                  <a:cubicBezTo>
                    <a:pt x="88" y="86"/>
                    <a:pt x="88" y="80"/>
                    <a:pt x="88" y="73"/>
                  </a:cubicBezTo>
                  <a:cubicBezTo>
                    <a:pt x="82" y="71"/>
                    <a:pt x="76" y="69"/>
                    <a:pt x="70" y="68"/>
                  </a:cubicBezTo>
                  <a:cubicBezTo>
                    <a:pt x="71" y="69"/>
                    <a:pt x="73" y="70"/>
                    <a:pt x="73" y="72"/>
                  </a:cubicBezTo>
                  <a:close/>
                  <a:moveTo>
                    <a:pt x="16" y="29"/>
                  </a:moveTo>
                  <a:cubicBezTo>
                    <a:pt x="39" y="20"/>
                    <a:pt x="65" y="20"/>
                    <a:pt x="88" y="29"/>
                  </a:cubicBezTo>
                  <a:cubicBezTo>
                    <a:pt x="88" y="42"/>
                    <a:pt x="88" y="55"/>
                    <a:pt x="88" y="68"/>
                  </a:cubicBezTo>
                  <a:cubicBezTo>
                    <a:pt x="82" y="59"/>
                    <a:pt x="75" y="50"/>
                    <a:pt x="69" y="42"/>
                  </a:cubicBezTo>
                  <a:cubicBezTo>
                    <a:pt x="64" y="46"/>
                    <a:pt x="60" y="50"/>
                    <a:pt x="55" y="54"/>
                  </a:cubicBezTo>
                  <a:cubicBezTo>
                    <a:pt x="50" y="49"/>
                    <a:pt x="44" y="43"/>
                    <a:pt x="39" y="39"/>
                  </a:cubicBezTo>
                  <a:cubicBezTo>
                    <a:pt x="31" y="48"/>
                    <a:pt x="23" y="57"/>
                    <a:pt x="16" y="68"/>
                  </a:cubicBezTo>
                  <a:cubicBezTo>
                    <a:pt x="16" y="55"/>
                    <a:pt x="16" y="42"/>
                    <a:pt x="16" y="29"/>
                  </a:cubicBezTo>
                  <a:close/>
                  <a:moveTo>
                    <a:pt x="70" y="34"/>
                  </a:moveTo>
                  <a:cubicBezTo>
                    <a:pt x="70" y="38"/>
                    <a:pt x="74" y="42"/>
                    <a:pt x="78" y="43"/>
                  </a:cubicBezTo>
                  <a:cubicBezTo>
                    <a:pt x="82" y="44"/>
                    <a:pt x="85" y="42"/>
                    <a:pt x="85" y="38"/>
                  </a:cubicBezTo>
                  <a:cubicBezTo>
                    <a:pt x="85" y="34"/>
                    <a:pt x="82" y="29"/>
                    <a:pt x="78" y="28"/>
                  </a:cubicBezTo>
                  <a:cubicBezTo>
                    <a:pt x="74" y="27"/>
                    <a:pt x="70" y="30"/>
                    <a:pt x="70" y="34"/>
                  </a:cubicBezTo>
                  <a:close/>
                  <a:moveTo>
                    <a:pt x="115" y="102"/>
                  </a:moveTo>
                  <a:cubicBezTo>
                    <a:pt x="115" y="107"/>
                    <a:pt x="115" y="107"/>
                    <a:pt x="115" y="107"/>
                  </a:cubicBezTo>
                  <a:cubicBezTo>
                    <a:pt x="128" y="103"/>
                    <a:pt x="142" y="102"/>
                    <a:pt x="156" y="102"/>
                  </a:cubicBezTo>
                  <a:cubicBezTo>
                    <a:pt x="156" y="98"/>
                    <a:pt x="156" y="98"/>
                    <a:pt x="156" y="98"/>
                  </a:cubicBezTo>
                  <a:cubicBezTo>
                    <a:pt x="142" y="97"/>
                    <a:pt x="128" y="99"/>
                    <a:pt x="115" y="102"/>
                  </a:cubicBezTo>
                  <a:close/>
                  <a:moveTo>
                    <a:pt x="115" y="73"/>
                  </a:moveTo>
                  <a:cubicBezTo>
                    <a:pt x="115" y="78"/>
                    <a:pt x="115" y="78"/>
                    <a:pt x="115" y="78"/>
                  </a:cubicBezTo>
                  <a:cubicBezTo>
                    <a:pt x="137" y="71"/>
                    <a:pt x="162" y="71"/>
                    <a:pt x="184" y="78"/>
                  </a:cubicBezTo>
                  <a:cubicBezTo>
                    <a:pt x="184" y="73"/>
                    <a:pt x="184" y="73"/>
                    <a:pt x="184" y="73"/>
                  </a:cubicBezTo>
                  <a:cubicBezTo>
                    <a:pt x="161" y="67"/>
                    <a:pt x="137" y="67"/>
                    <a:pt x="115" y="73"/>
                  </a:cubicBezTo>
                  <a:close/>
                  <a:moveTo>
                    <a:pt x="136" y="25"/>
                  </a:moveTo>
                  <a:cubicBezTo>
                    <a:pt x="136" y="30"/>
                    <a:pt x="136" y="30"/>
                    <a:pt x="136" y="30"/>
                  </a:cubicBezTo>
                  <a:cubicBezTo>
                    <a:pt x="152" y="28"/>
                    <a:pt x="168" y="29"/>
                    <a:pt x="184" y="34"/>
                  </a:cubicBezTo>
                  <a:cubicBezTo>
                    <a:pt x="184" y="29"/>
                    <a:pt x="184" y="29"/>
                    <a:pt x="184" y="29"/>
                  </a:cubicBezTo>
                  <a:cubicBezTo>
                    <a:pt x="168" y="24"/>
                    <a:pt x="152" y="23"/>
                    <a:pt x="136" y="25"/>
                  </a:cubicBezTo>
                  <a:close/>
                  <a:moveTo>
                    <a:pt x="115" y="43"/>
                  </a:moveTo>
                  <a:cubicBezTo>
                    <a:pt x="115" y="48"/>
                    <a:pt x="115" y="48"/>
                    <a:pt x="115" y="48"/>
                  </a:cubicBezTo>
                  <a:cubicBezTo>
                    <a:pt x="137" y="42"/>
                    <a:pt x="162" y="42"/>
                    <a:pt x="184" y="48"/>
                  </a:cubicBezTo>
                  <a:cubicBezTo>
                    <a:pt x="184" y="43"/>
                    <a:pt x="184" y="43"/>
                    <a:pt x="184" y="43"/>
                  </a:cubicBezTo>
                  <a:cubicBezTo>
                    <a:pt x="161" y="37"/>
                    <a:pt x="137" y="37"/>
                    <a:pt x="115" y="43"/>
                  </a:cubicBezTo>
                  <a:close/>
                  <a:moveTo>
                    <a:pt x="115" y="88"/>
                  </a:moveTo>
                  <a:cubicBezTo>
                    <a:pt x="115" y="92"/>
                    <a:pt x="115" y="92"/>
                    <a:pt x="115" y="92"/>
                  </a:cubicBezTo>
                  <a:cubicBezTo>
                    <a:pt x="137" y="86"/>
                    <a:pt x="162" y="86"/>
                    <a:pt x="184" y="92"/>
                  </a:cubicBezTo>
                  <a:cubicBezTo>
                    <a:pt x="184" y="87"/>
                    <a:pt x="184" y="87"/>
                    <a:pt x="184" y="87"/>
                  </a:cubicBezTo>
                  <a:cubicBezTo>
                    <a:pt x="161" y="81"/>
                    <a:pt x="137" y="81"/>
                    <a:pt x="115" y="88"/>
                  </a:cubicBezTo>
                  <a:close/>
                  <a:moveTo>
                    <a:pt x="115" y="58"/>
                  </a:moveTo>
                  <a:cubicBezTo>
                    <a:pt x="115" y="63"/>
                    <a:pt x="115" y="63"/>
                    <a:pt x="115" y="63"/>
                  </a:cubicBezTo>
                  <a:cubicBezTo>
                    <a:pt x="137" y="57"/>
                    <a:pt x="162" y="57"/>
                    <a:pt x="184" y="63"/>
                  </a:cubicBezTo>
                  <a:cubicBezTo>
                    <a:pt x="184" y="58"/>
                    <a:pt x="184" y="58"/>
                    <a:pt x="184" y="58"/>
                  </a:cubicBezTo>
                  <a:cubicBezTo>
                    <a:pt x="161" y="52"/>
                    <a:pt x="137" y="52"/>
                    <a:pt x="115" y="58"/>
                  </a:cubicBezTo>
                  <a:close/>
                  <a:moveTo>
                    <a:pt x="201" y="9"/>
                  </a:moveTo>
                  <a:cubicBezTo>
                    <a:pt x="201" y="136"/>
                    <a:pt x="201" y="136"/>
                    <a:pt x="201" y="136"/>
                  </a:cubicBezTo>
                  <a:cubicBezTo>
                    <a:pt x="201" y="145"/>
                    <a:pt x="201" y="145"/>
                    <a:pt x="201" y="145"/>
                  </a:cubicBezTo>
                  <a:cubicBezTo>
                    <a:pt x="199" y="146"/>
                    <a:pt x="197" y="147"/>
                    <a:pt x="195" y="146"/>
                  </a:cubicBezTo>
                  <a:cubicBezTo>
                    <a:pt x="182" y="141"/>
                    <a:pt x="168" y="138"/>
                    <a:pt x="154" y="138"/>
                  </a:cubicBezTo>
                  <a:cubicBezTo>
                    <a:pt x="136" y="138"/>
                    <a:pt x="119" y="143"/>
                    <a:pt x="103" y="150"/>
                  </a:cubicBezTo>
                  <a:cubicBezTo>
                    <a:pt x="102" y="151"/>
                    <a:pt x="102" y="151"/>
                    <a:pt x="101" y="151"/>
                  </a:cubicBezTo>
                  <a:cubicBezTo>
                    <a:pt x="100" y="151"/>
                    <a:pt x="99" y="151"/>
                    <a:pt x="98" y="150"/>
                  </a:cubicBezTo>
                  <a:cubicBezTo>
                    <a:pt x="83" y="143"/>
                    <a:pt x="65" y="138"/>
                    <a:pt x="47" y="138"/>
                  </a:cubicBezTo>
                  <a:cubicBezTo>
                    <a:pt x="33" y="138"/>
                    <a:pt x="19" y="141"/>
                    <a:pt x="7" y="146"/>
                  </a:cubicBezTo>
                  <a:cubicBezTo>
                    <a:pt x="4" y="147"/>
                    <a:pt x="2" y="146"/>
                    <a:pt x="0" y="145"/>
                  </a:cubicBezTo>
                  <a:cubicBezTo>
                    <a:pt x="0" y="136"/>
                    <a:pt x="0" y="136"/>
                    <a:pt x="0" y="136"/>
                  </a:cubicBezTo>
                  <a:cubicBezTo>
                    <a:pt x="0" y="9"/>
                    <a:pt x="0" y="9"/>
                    <a:pt x="0" y="9"/>
                  </a:cubicBezTo>
                  <a:cubicBezTo>
                    <a:pt x="3" y="8"/>
                    <a:pt x="3" y="8"/>
                    <a:pt x="3" y="8"/>
                  </a:cubicBezTo>
                  <a:cubicBezTo>
                    <a:pt x="17" y="3"/>
                    <a:pt x="32" y="0"/>
                    <a:pt x="47" y="0"/>
                  </a:cubicBezTo>
                  <a:cubicBezTo>
                    <a:pt x="66" y="0"/>
                    <a:pt x="84" y="4"/>
                    <a:pt x="101" y="12"/>
                  </a:cubicBezTo>
                  <a:cubicBezTo>
                    <a:pt x="117" y="4"/>
                    <a:pt x="135" y="0"/>
                    <a:pt x="154" y="0"/>
                  </a:cubicBezTo>
                  <a:cubicBezTo>
                    <a:pt x="169" y="0"/>
                    <a:pt x="184" y="3"/>
                    <a:pt x="198" y="8"/>
                  </a:cubicBezTo>
                  <a:lnTo>
                    <a:pt x="201" y="9"/>
                  </a:lnTo>
                  <a:close/>
                  <a:moveTo>
                    <a:pt x="97" y="19"/>
                  </a:moveTo>
                  <a:cubicBezTo>
                    <a:pt x="82" y="12"/>
                    <a:pt x="65" y="8"/>
                    <a:pt x="47" y="8"/>
                  </a:cubicBezTo>
                  <a:cubicBezTo>
                    <a:pt x="34" y="8"/>
                    <a:pt x="21" y="10"/>
                    <a:pt x="8" y="15"/>
                  </a:cubicBezTo>
                  <a:cubicBezTo>
                    <a:pt x="8" y="127"/>
                    <a:pt x="8" y="127"/>
                    <a:pt x="8" y="127"/>
                  </a:cubicBezTo>
                  <a:cubicBezTo>
                    <a:pt x="21" y="123"/>
                    <a:pt x="34" y="120"/>
                    <a:pt x="47" y="120"/>
                  </a:cubicBezTo>
                  <a:cubicBezTo>
                    <a:pt x="64" y="120"/>
                    <a:pt x="81" y="124"/>
                    <a:pt x="97" y="131"/>
                  </a:cubicBezTo>
                  <a:lnTo>
                    <a:pt x="97" y="19"/>
                  </a:lnTo>
                  <a:close/>
                  <a:moveTo>
                    <a:pt x="193" y="15"/>
                  </a:moveTo>
                  <a:cubicBezTo>
                    <a:pt x="180" y="10"/>
                    <a:pt x="167" y="8"/>
                    <a:pt x="154" y="8"/>
                  </a:cubicBezTo>
                  <a:cubicBezTo>
                    <a:pt x="137" y="8"/>
                    <a:pt x="120" y="12"/>
                    <a:pt x="105" y="19"/>
                  </a:cubicBezTo>
                  <a:cubicBezTo>
                    <a:pt x="105" y="131"/>
                    <a:pt x="105" y="131"/>
                    <a:pt x="105" y="131"/>
                  </a:cubicBezTo>
                  <a:cubicBezTo>
                    <a:pt x="120" y="124"/>
                    <a:pt x="137" y="120"/>
                    <a:pt x="154" y="120"/>
                  </a:cubicBezTo>
                  <a:cubicBezTo>
                    <a:pt x="167" y="120"/>
                    <a:pt x="180" y="123"/>
                    <a:pt x="193" y="127"/>
                  </a:cubicBezTo>
                  <a:lnTo>
                    <a:pt x="193" y="15"/>
                  </a:lnTo>
                  <a:close/>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63" name="Freeform 33"/>
            <p:cNvSpPr>
              <a:spLocks noEditPoints="1"/>
            </p:cNvSpPr>
            <p:nvPr/>
          </p:nvSpPr>
          <p:spPr bwMode="auto">
            <a:xfrm>
              <a:off x="8761377" y="2202362"/>
              <a:ext cx="677160" cy="868200"/>
            </a:xfrm>
            <a:custGeom>
              <a:avLst/>
              <a:gdLst>
                <a:gd name="T0" fmla="*/ 130 w 148"/>
                <a:gd name="T1" fmla="*/ 111 h 191"/>
                <a:gd name="T2" fmla="*/ 148 w 148"/>
                <a:gd name="T3" fmla="*/ 66 h 191"/>
                <a:gd name="T4" fmla="*/ 82 w 148"/>
                <a:gd name="T5" fmla="*/ 0 h 191"/>
                <a:gd name="T6" fmla="*/ 45 w 148"/>
                <a:gd name="T7" fmla="*/ 11 h 191"/>
                <a:gd name="T8" fmla="*/ 44 w 148"/>
                <a:gd name="T9" fmla="*/ 11 h 191"/>
                <a:gd name="T10" fmla="*/ 43 w 148"/>
                <a:gd name="T11" fmla="*/ 12 h 191"/>
                <a:gd name="T12" fmla="*/ 28 w 148"/>
                <a:gd name="T13" fmla="*/ 28 h 191"/>
                <a:gd name="T14" fmla="*/ 17 w 148"/>
                <a:gd name="T15" fmla="*/ 52 h 191"/>
                <a:gd name="T16" fmla="*/ 20 w 148"/>
                <a:gd name="T17" fmla="*/ 74 h 191"/>
                <a:gd name="T18" fmla="*/ 2 w 148"/>
                <a:gd name="T19" fmla="*/ 101 h 191"/>
                <a:gd name="T20" fmla="*/ 7 w 148"/>
                <a:gd name="T21" fmla="*/ 110 h 191"/>
                <a:gd name="T22" fmla="*/ 18 w 148"/>
                <a:gd name="T23" fmla="*/ 110 h 191"/>
                <a:gd name="T24" fmla="*/ 19 w 148"/>
                <a:gd name="T25" fmla="*/ 118 h 191"/>
                <a:gd name="T26" fmla="*/ 22 w 148"/>
                <a:gd name="T27" fmla="*/ 122 h 191"/>
                <a:gd name="T28" fmla="*/ 20 w 148"/>
                <a:gd name="T29" fmla="*/ 129 h 191"/>
                <a:gd name="T30" fmla="*/ 25 w 148"/>
                <a:gd name="T31" fmla="*/ 132 h 191"/>
                <a:gd name="T32" fmla="*/ 35 w 148"/>
                <a:gd name="T33" fmla="*/ 152 h 191"/>
                <a:gd name="T34" fmla="*/ 44 w 148"/>
                <a:gd name="T35" fmla="*/ 150 h 191"/>
                <a:gd name="T36" fmla="*/ 51 w 148"/>
                <a:gd name="T37" fmla="*/ 150 h 191"/>
                <a:gd name="T38" fmla="*/ 60 w 148"/>
                <a:gd name="T39" fmla="*/ 159 h 191"/>
                <a:gd name="T40" fmla="*/ 58 w 148"/>
                <a:gd name="T41" fmla="*/ 170 h 191"/>
                <a:gd name="T42" fmla="*/ 49 w 148"/>
                <a:gd name="T43" fmla="*/ 191 h 191"/>
                <a:gd name="T44" fmla="*/ 89 w 148"/>
                <a:gd name="T45" fmla="*/ 170 h 191"/>
                <a:gd name="T46" fmla="*/ 131 w 148"/>
                <a:gd name="T47" fmla="*/ 162 h 191"/>
                <a:gd name="T48" fmla="*/ 130 w 148"/>
                <a:gd name="T49" fmla="*/ 111 h 191"/>
                <a:gd name="T50" fmla="*/ 104 w 148"/>
                <a:gd name="T51" fmla="*/ 76 h 191"/>
                <a:gd name="T52" fmla="*/ 101 w 148"/>
                <a:gd name="T53" fmla="*/ 71 h 191"/>
                <a:gd name="T54" fmla="*/ 70 w 148"/>
                <a:gd name="T55" fmla="*/ 113 h 191"/>
                <a:gd name="T56" fmla="*/ 76 w 148"/>
                <a:gd name="T57" fmla="*/ 78 h 191"/>
                <a:gd name="T58" fmla="*/ 63 w 148"/>
                <a:gd name="T59" fmla="*/ 78 h 191"/>
                <a:gd name="T60" fmla="*/ 68 w 148"/>
                <a:gd name="T61" fmla="*/ 58 h 191"/>
                <a:gd name="T62" fmla="*/ 62 w 148"/>
                <a:gd name="T63" fmla="*/ 59 h 191"/>
                <a:gd name="T64" fmla="*/ 49 w 148"/>
                <a:gd name="T65" fmla="*/ 21 h 191"/>
                <a:gd name="T66" fmla="*/ 49 w 148"/>
                <a:gd name="T67" fmla="*/ 21 h 191"/>
                <a:gd name="T68" fmla="*/ 49 w 148"/>
                <a:gd name="T69" fmla="*/ 21 h 191"/>
                <a:gd name="T70" fmla="*/ 49 w 148"/>
                <a:gd name="T71" fmla="*/ 21 h 191"/>
                <a:gd name="T72" fmla="*/ 50 w 148"/>
                <a:gd name="T73" fmla="*/ 20 h 191"/>
                <a:gd name="T74" fmla="*/ 82 w 148"/>
                <a:gd name="T75" fmla="*/ 10 h 191"/>
                <a:gd name="T76" fmla="*/ 135 w 148"/>
                <a:gd name="T77" fmla="*/ 48 h 191"/>
                <a:gd name="T78" fmla="*/ 135 w 148"/>
                <a:gd name="T79" fmla="*/ 69 h 191"/>
                <a:gd name="T80" fmla="*/ 104 w 148"/>
                <a:gd name="T81" fmla="*/ 76 h 191"/>
                <a:gd name="T82" fmla="*/ 90 w 148"/>
                <a:gd name="T83" fmla="*/ 61 h 191"/>
                <a:gd name="T84" fmla="*/ 103 w 148"/>
                <a:gd name="T85" fmla="*/ 61 h 191"/>
                <a:gd name="T86" fmla="*/ 75 w 148"/>
                <a:gd name="T87" fmla="*/ 101 h 191"/>
                <a:gd name="T88" fmla="*/ 81 w 148"/>
                <a:gd name="T89" fmla="*/ 74 h 191"/>
                <a:gd name="T90" fmla="*/ 68 w 148"/>
                <a:gd name="T91" fmla="*/ 74 h 191"/>
                <a:gd name="T92" fmla="*/ 76 w 148"/>
                <a:gd name="T93" fmla="*/ 39 h 191"/>
                <a:gd name="T94" fmla="*/ 97 w 148"/>
                <a:gd name="T95" fmla="*/ 39 h 191"/>
                <a:gd name="T96" fmla="*/ 90 w 148"/>
                <a:gd name="T97" fmla="*/ 6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8" h="191">
                  <a:moveTo>
                    <a:pt x="130" y="111"/>
                  </a:moveTo>
                  <a:cubicBezTo>
                    <a:pt x="142" y="92"/>
                    <a:pt x="148" y="84"/>
                    <a:pt x="148" y="66"/>
                  </a:cubicBezTo>
                  <a:cubicBezTo>
                    <a:pt x="148" y="30"/>
                    <a:pt x="118" y="0"/>
                    <a:pt x="82" y="0"/>
                  </a:cubicBezTo>
                  <a:cubicBezTo>
                    <a:pt x="68" y="0"/>
                    <a:pt x="55" y="4"/>
                    <a:pt x="45" y="11"/>
                  </a:cubicBezTo>
                  <a:cubicBezTo>
                    <a:pt x="45" y="11"/>
                    <a:pt x="44" y="11"/>
                    <a:pt x="44" y="11"/>
                  </a:cubicBezTo>
                  <a:cubicBezTo>
                    <a:pt x="44" y="11"/>
                    <a:pt x="44" y="12"/>
                    <a:pt x="43" y="12"/>
                  </a:cubicBezTo>
                  <a:cubicBezTo>
                    <a:pt x="37" y="17"/>
                    <a:pt x="32" y="21"/>
                    <a:pt x="28" y="28"/>
                  </a:cubicBezTo>
                  <a:cubicBezTo>
                    <a:pt x="23" y="35"/>
                    <a:pt x="19" y="44"/>
                    <a:pt x="17" y="52"/>
                  </a:cubicBezTo>
                  <a:cubicBezTo>
                    <a:pt x="14" y="67"/>
                    <a:pt x="20" y="67"/>
                    <a:pt x="20" y="74"/>
                  </a:cubicBezTo>
                  <a:cubicBezTo>
                    <a:pt x="20" y="79"/>
                    <a:pt x="11" y="89"/>
                    <a:pt x="2" y="101"/>
                  </a:cubicBezTo>
                  <a:cubicBezTo>
                    <a:pt x="0" y="104"/>
                    <a:pt x="1" y="110"/>
                    <a:pt x="7" y="110"/>
                  </a:cubicBezTo>
                  <a:cubicBezTo>
                    <a:pt x="18" y="110"/>
                    <a:pt x="18" y="110"/>
                    <a:pt x="18" y="110"/>
                  </a:cubicBezTo>
                  <a:cubicBezTo>
                    <a:pt x="25" y="110"/>
                    <a:pt x="20" y="117"/>
                    <a:pt x="19" y="118"/>
                  </a:cubicBezTo>
                  <a:cubicBezTo>
                    <a:pt x="19" y="119"/>
                    <a:pt x="22" y="122"/>
                    <a:pt x="22" y="122"/>
                  </a:cubicBezTo>
                  <a:cubicBezTo>
                    <a:pt x="22" y="122"/>
                    <a:pt x="18" y="126"/>
                    <a:pt x="20" y="129"/>
                  </a:cubicBezTo>
                  <a:cubicBezTo>
                    <a:pt x="21" y="129"/>
                    <a:pt x="26" y="128"/>
                    <a:pt x="25" y="132"/>
                  </a:cubicBezTo>
                  <a:cubicBezTo>
                    <a:pt x="21" y="149"/>
                    <a:pt x="30" y="152"/>
                    <a:pt x="35" y="152"/>
                  </a:cubicBezTo>
                  <a:cubicBezTo>
                    <a:pt x="38" y="152"/>
                    <a:pt x="41" y="151"/>
                    <a:pt x="44" y="150"/>
                  </a:cubicBezTo>
                  <a:cubicBezTo>
                    <a:pt x="47" y="150"/>
                    <a:pt x="49" y="150"/>
                    <a:pt x="51" y="150"/>
                  </a:cubicBezTo>
                  <a:cubicBezTo>
                    <a:pt x="58" y="150"/>
                    <a:pt x="61" y="153"/>
                    <a:pt x="60" y="159"/>
                  </a:cubicBezTo>
                  <a:cubicBezTo>
                    <a:pt x="58" y="164"/>
                    <a:pt x="59" y="167"/>
                    <a:pt x="58" y="170"/>
                  </a:cubicBezTo>
                  <a:cubicBezTo>
                    <a:pt x="57" y="174"/>
                    <a:pt x="49" y="191"/>
                    <a:pt x="49" y="191"/>
                  </a:cubicBezTo>
                  <a:cubicBezTo>
                    <a:pt x="49" y="191"/>
                    <a:pt x="62" y="181"/>
                    <a:pt x="89" y="170"/>
                  </a:cubicBezTo>
                  <a:cubicBezTo>
                    <a:pt x="115" y="159"/>
                    <a:pt x="131" y="162"/>
                    <a:pt x="131" y="162"/>
                  </a:cubicBezTo>
                  <a:cubicBezTo>
                    <a:pt x="131" y="162"/>
                    <a:pt x="118" y="131"/>
                    <a:pt x="130" y="111"/>
                  </a:cubicBezTo>
                  <a:close/>
                  <a:moveTo>
                    <a:pt x="104" y="76"/>
                  </a:moveTo>
                  <a:cubicBezTo>
                    <a:pt x="103" y="74"/>
                    <a:pt x="102" y="73"/>
                    <a:pt x="101" y="71"/>
                  </a:cubicBezTo>
                  <a:cubicBezTo>
                    <a:pt x="70" y="113"/>
                    <a:pt x="70" y="113"/>
                    <a:pt x="70" y="113"/>
                  </a:cubicBezTo>
                  <a:cubicBezTo>
                    <a:pt x="76" y="78"/>
                    <a:pt x="76" y="78"/>
                    <a:pt x="76" y="78"/>
                  </a:cubicBezTo>
                  <a:cubicBezTo>
                    <a:pt x="63" y="78"/>
                    <a:pt x="63" y="78"/>
                    <a:pt x="63" y="78"/>
                  </a:cubicBezTo>
                  <a:cubicBezTo>
                    <a:pt x="68" y="58"/>
                    <a:pt x="68" y="58"/>
                    <a:pt x="68" y="58"/>
                  </a:cubicBezTo>
                  <a:cubicBezTo>
                    <a:pt x="66" y="58"/>
                    <a:pt x="64" y="58"/>
                    <a:pt x="62" y="59"/>
                  </a:cubicBezTo>
                  <a:cubicBezTo>
                    <a:pt x="37" y="62"/>
                    <a:pt x="30" y="36"/>
                    <a:pt x="49" y="21"/>
                  </a:cubicBezTo>
                  <a:cubicBezTo>
                    <a:pt x="49" y="21"/>
                    <a:pt x="49" y="21"/>
                    <a:pt x="49" y="21"/>
                  </a:cubicBezTo>
                  <a:cubicBezTo>
                    <a:pt x="49" y="21"/>
                    <a:pt x="49" y="21"/>
                    <a:pt x="49" y="21"/>
                  </a:cubicBezTo>
                  <a:cubicBezTo>
                    <a:pt x="49" y="21"/>
                    <a:pt x="49" y="21"/>
                    <a:pt x="49" y="21"/>
                  </a:cubicBezTo>
                  <a:cubicBezTo>
                    <a:pt x="50" y="20"/>
                    <a:pt x="50" y="20"/>
                    <a:pt x="50" y="20"/>
                  </a:cubicBezTo>
                  <a:cubicBezTo>
                    <a:pt x="59" y="14"/>
                    <a:pt x="70" y="10"/>
                    <a:pt x="82" y="10"/>
                  </a:cubicBezTo>
                  <a:cubicBezTo>
                    <a:pt x="106" y="10"/>
                    <a:pt x="127" y="26"/>
                    <a:pt x="135" y="48"/>
                  </a:cubicBezTo>
                  <a:cubicBezTo>
                    <a:pt x="138" y="57"/>
                    <a:pt x="138" y="63"/>
                    <a:pt x="135" y="69"/>
                  </a:cubicBezTo>
                  <a:cubicBezTo>
                    <a:pt x="130" y="82"/>
                    <a:pt x="108" y="82"/>
                    <a:pt x="104" y="76"/>
                  </a:cubicBezTo>
                  <a:close/>
                  <a:moveTo>
                    <a:pt x="90" y="61"/>
                  </a:moveTo>
                  <a:cubicBezTo>
                    <a:pt x="103" y="61"/>
                    <a:pt x="103" y="61"/>
                    <a:pt x="103" y="61"/>
                  </a:cubicBezTo>
                  <a:cubicBezTo>
                    <a:pt x="75" y="101"/>
                    <a:pt x="75" y="101"/>
                    <a:pt x="75" y="101"/>
                  </a:cubicBezTo>
                  <a:cubicBezTo>
                    <a:pt x="81" y="74"/>
                    <a:pt x="81" y="74"/>
                    <a:pt x="81" y="74"/>
                  </a:cubicBezTo>
                  <a:cubicBezTo>
                    <a:pt x="68" y="74"/>
                    <a:pt x="68" y="74"/>
                    <a:pt x="68" y="74"/>
                  </a:cubicBezTo>
                  <a:cubicBezTo>
                    <a:pt x="76" y="39"/>
                    <a:pt x="76" y="39"/>
                    <a:pt x="76" y="39"/>
                  </a:cubicBezTo>
                  <a:cubicBezTo>
                    <a:pt x="97" y="39"/>
                    <a:pt x="97" y="39"/>
                    <a:pt x="97" y="39"/>
                  </a:cubicBezTo>
                  <a:lnTo>
                    <a:pt x="90" y="61"/>
                  </a:lnTo>
                  <a:close/>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65" name="Freeform 53"/>
            <p:cNvSpPr>
              <a:spLocks noEditPoints="1"/>
            </p:cNvSpPr>
            <p:nvPr/>
          </p:nvSpPr>
          <p:spPr bwMode="auto">
            <a:xfrm>
              <a:off x="7266330" y="3728183"/>
              <a:ext cx="553537" cy="471121"/>
            </a:xfrm>
            <a:custGeom>
              <a:avLst/>
              <a:gdLst>
                <a:gd name="T0" fmla="*/ 450 w 450"/>
                <a:gd name="T1" fmla="*/ 0 h 383"/>
                <a:gd name="T2" fmla="*/ 337 w 450"/>
                <a:gd name="T3" fmla="*/ 383 h 383"/>
                <a:gd name="T4" fmla="*/ 149 w 450"/>
                <a:gd name="T5" fmla="*/ 248 h 383"/>
                <a:gd name="T6" fmla="*/ 450 w 450"/>
                <a:gd name="T7" fmla="*/ 0 h 383"/>
                <a:gd name="T8" fmla="*/ 128 w 450"/>
                <a:gd name="T9" fmla="*/ 231 h 383"/>
                <a:gd name="T10" fmla="*/ 450 w 450"/>
                <a:gd name="T11" fmla="*/ 0 h 383"/>
                <a:gd name="T12" fmla="*/ 0 w 450"/>
                <a:gd name="T13" fmla="*/ 139 h 383"/>
                <a:gd name="T14" fmla="*/ 128 w 450"/>
                <a:gd name="T15" fmla="*/ 231 h 383"/>
                <a:gd name="T16" fmla="*/ 149 w 450"/>
                <a:gd name="T17" fmla="*/ 366 h 383"/>
                <a:gd name="T18" fmla="*/ 202 w 450"/>
                <a:gd name="T19" fmla="*/ 306 h 383"/>
                <a:gd name="T20" fmla="*/ 149 w 450"/>
                <a:gd name="T21" fmla="*/ 269 h 383"/>
                <a:gd name="T22" fmla="*/ 149 w 450"/>
                <a:gd name="T23" fmla="*/ 366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0" h="383">
                  <a:moveTo>
                    <a:pt x="450" y="0"/>
                  </a:moveTo>
                  <a:lnTo>
                    <a:pt x="337" y="383"/>
                  </a:lnTo>
                  <a:lnTo>
                    <a:pt x="149" y="248"/>
                  </a:lnTo>
                  <a:lnTo>
                    <a:pt x="450" y="0"/>
                  </a:lnTo>
                  <a:close/>
                  <a:moveTo>
                    <a:pt x="128" y="231"/>
                  </a:moveTo>
                  <a:lnTo>
                    <a:pt x="450" y="0"/>
                  </a:lnTo>
                  <a:lnTo>
                    <a:pt x="0" y="139"/>
                  </a:lnTo>
                  <a:lnTo>
                    <a:pt x="128" y="231"/>
                  </a:lnTo>
                  <a:close/>
                  <a:moveTo>
                    <a:pt x="149" y="366"/>
                  </a:moveTo>
                  <a:lnTo>
                    <a:pt x="202" y="306"/>
                  </a:lnTo>
                  <a:lnTo>
                    <a:pt x="149" y="269"/>
                  </a:lnTo>
                  <a:lnTo>
                    <a:pt x="149" y="366"/>
                  </a:lnTo>
                  <a:close/>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66" name="Freeform 90"/>
            <p:cNvSpPr>
              <a:spLocks noEditPoints="1"/>
            </p:cNvSpPr>
            <p:nvPr/>
          </p:nvSpPr>
          <p:spPr bwMode="auto">
            <a:xfrm>
              <a:off x="8728412" y="3223690"/>
              <a:ext cx="685500" cy="567550"/>
            </a:xfrm>
            <a:custGeom>
              <a:avLst/>
              <a:gdLst>
                <a:gd name="T0" fmla="*/ 70 w 206"/>
                <a:gd name="T1" fmla="*/ 42 h 170"/>
                <a:gd name="T2" fmla="*/ 70 w 206"/>
                <a:gd name="T3" fmla="*/ 9 h 170"/>
                <a:gd name="T4" fmla="*/ 103 w 206"/>
                <a:gd name="T5" fmla="*/ 9 h 170"/>
                <a:gd name="T6" fmla="*/ 108 w 206"/>
                <a:gd name="T7" fmla="*/ 14 h 170"/>
                <a:gd name="T8" fmla="*/ 114 w 206"/>
                <a:gd name="T9" fmla="*/ 9 h 170"/>
                <a:gd name="T10" fmla="*/ 147 w 206"/>
                <a:gd name="T11" fmla="*/ 9 h 170"/>
                <a:gd name="T12" fmla="*/ 147 w 206"/>
                <a:gd name="T13" fmla="*/ 42 h 170"/>
                <a:gd name="T14" fmla="*/ 115 w 206"/>
                <a:gd name="T15" fmla="*/ 74 h 170"/>
                <a:gd name="T16" fmla="*/ 102 w 206"/>
                <a:gd name="T17" fmla="*/ 74 h 170"/>
                <a:gd name="T18" fmla="*/ 70 w 206"/>
                <a:gd name="T19" fmla="*/ 42 h 170"/>
                <a:gd name="T20" fmla="*/ 0 w 206"/>
                <a:gd name="T21" fmla="*/ 99 h 170"/>
                <a:gd name="T22" fmla="*/ 43 w 206"/>
                <a:gd name="T23" fmla="*/ 99 h 170"/>
                <a:gd name="T24" fmla="*/ 43 w 206"/>
                <a:gd name="T25" fmla="*/ 170 h 170"/>
                <a:gd name="T26" fmla="*/ 0 w 206"/>
                <a:gd name="T27" fmla="*/ 170 h 170"/>
                <a:gd name="T28" fmla="*/ 0 w 206"/>
                <a:gd name="T29" fmla="*/ 99 h 170"/>
                <a:gd name="T30" fmla="*/ 8 w 206"/>
                <a:gd name="T31" fmla="*/ 155 h 170"/>
                <a:gd name="T32" fmla="*/ 14 w 206"/>
                <a:gd name="T33" fmla="*/ 161 h 170"/>
                <a:gd name="T34" fmla="*/ 20 w 206"/>
                <a:gd name="T35" fmla="*/ 155 h 170"/>
                <a:gd name="T36" fmla="*/ 14 w 206"/>
                <a:gd name="T37" fmla="*/ 148 h 170"/>
                <a:gd name="T38" fmla="*/ 8 w 206"/>
                <a:gd name="T39" fmla="*/ 155 h 170"/>
                <a:gd name="T40" fmla="*/ 189 w 206"/>
                <a:gd name="T41" fmla="*/ 99 h 170"/>
                <a:gd name="T42" fmla="*/ 153 w 206"/>
                <a:gd name="T43" fmla="*/ 119 h 170"/>
                <a:gd name="T44" fmla="*/ 160 w 206"/>
                <a:gd name="T45" fmla="*/ 125 h 170"/>
                <a:gd name="T46" fmla="*/ 156 w 206"/>
                <a:gd name="T47" fmla="*/ 132 h 170"/>
                <a:gd name="T48" fmla="*/ 129 w 206"/>
                <a:gd name="T49" fmla="*/ 139 h 170"/>
                <a:gd name="T50" fmla="*/ 102 w 206"/>
                <a:gd name="T51" fmla="*/ 124 h 170"/>
                <a:gd name="T52" fmla="*/ 127 w 206"/>
                <a:gd name="T53" fmla="*/ 136 h 170"/>
                <a:gd name="T54" fmla="*/ 150 w 206"/>
                <a:gd name="T55" fmla="*/ 126 h 170"/>
                <a:gd name="T56" fmla="*/ 120 w 206"/>
                <a:gd name="T57" fmla="*/ 106 h 170"/>
                <a:gd name="T58" fmla="*/ 92 w 206"/>
                <a:gd name="T59" fmla="*/ 95 h 170"/>
                <a:gd name="T60" fmla="*/ 55 w 206"/>
                <a:gd name="T61" fmla="*/ 103 h 170"/>
                <a:gd name="T62" fmla="*/ 48 w 206"/>
                <a:gd name="T63" fmla="*/ 103 h 170"/>
                <a:gd name="T64" fmla="*/ 48 w 206"/>
                <a:gd name="T65" fmla="*/ 151 h 170"/>
                <a:gd name="T66" fmla="*/ 62 w 206"/>
                <a:gd name="T67" fmla="*/ 151 h 170"/>
                <a:gd name="T68" fmla="*/ 83 w 206"/>
                <a:gd name="T69" fmla="*/ 153 h 170"/>
                <a:gd name="T70" fmla="*/ 119 w 206"/>
                <a:gd name="T71" fmla="*/ 164 h 170"/>
                <a:gd name="T72" fmla="*/ 145 w 206"/>
                <a:gd name="T73" fmla="*/ 156 h 170"/>
                <a:gd name="T74" fmla="*/ 173 w 206"/>
                <a:gd name="T75" fmla="*/ 136 h 170"/>
                <a:gd name="T76" fmla="*/ 202 w 206"/>
                <a:gd name="T77" fmla="*/ 111 h 170"/>
                <a:gd name="T78" fmla="*/ 189 w 206"/>
                <a:gd name="T79" fmla="*/ 9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6" h="170">
                  <a:moveTo>
                    <a:pt x="70" y="42"/>
                  </a:moveTo>
                  <a:cubicBezTo>
                    <a:pt x="61" y="33"/>
                    <a:pt x="61" y="18"/>
                    <a:pt x="70" y="9"/>
                  </a:cubicBezTo>
                  <a:cubicBezTo>
                    <a:pt x="79" y="0"/>
                    <a:pt x="94" y="0"/>
                    <a:pt x="103" y="9"/>
                  </a:cubicBezTo>
                  <a:cubicBezTo>
                    <a:pt x="108" y="14"/>
                    <a:pt x="108" y="14"/>
                    <a:pt x="108" y="14"/>
                  </a:cubicBezTo>
                  <a:cubicBezTo>
                    <a:pt x="114" y="9"/>
                    <a:pt x="114" y="9"/>
                    <a:pt x="114" y="9"/>
                  </a:cubicBezTo>
                  <a:cubicBezTo>
                    <a:pt x="123" y="0"/>
                    <a:pt x="138" y="0"/>
                    <a:pt x="147" y="9"/>
                  </a:cubicBezTo>
                  <a:cubicBezTo>
                    <a:pt x="156" y="18"/>
                    <a:pt x="156" y="33"/>
                    <a:pt x="147" y="42"/>
                  </a:cubicBezTo>
                  <a:cubicBezTo>
                    <a:pt x="115" y="74"/>
                    <a:pt x="115" y="74"/>
                    <a:pt x="115" y="74"/>
                  </a:cubicBezTo>
                  <a:cubicBezTo>
                    <a:pt x="111" y="77"/>
                    <a:pt x="105" y="77"/>
                    <a:pt x="102" y="74"/>
                  </a:cubicBezTo>
                  <a:lnTo>
                    <a:pt x="70" y="42"/>
                  </a:lnTo>
                  <a:close/>
                  <a:moveTo>
                    <a:pt x="0" y="99"/>
                  </a:moveTo>
                  <a:cubicBezTo>
                    <a:pt x="43" y="99"/>
                    <a:pt x="43" y="99"/>
                    <a:pt x="43" y="99"/>
                  </a:cubicBezTo>
                  <a:cubicBezTo>
                    <a:pt x="43" y="170"/>
                    <a:pt x="43" y="170"/>
                    <a:pt x="43" y="170"/>
                  </a:cubicBezTo>
                  <a:cubicBezTo>
                    <a:pt x="0" y="170"/>
                    <a:pt x="0" y="170"/>
                    <a:pt x="0" y="170"/>
                  </a:cubicBezTo>
                  <a:lnTo>
                    <a:pt x="0" y="99"/>
                  </a:lnTo>
                  <a:close/>
                  <a:moveTo>
                    <a:pt x="8" y="155"/>
                  </a:moveTo>
                  <a:cubicBezTo>
                    <a:pt x="8" y="158"/>
                    <a:pt x="11" y="161"/>
                    <a:pt x="14" y="161"/>
                  </a:cubicBezTo>
                  <a:cubicBezTo>
                    <a:pt x="17" y="161"/>
                    <a:pt x="20" y="158"/>
                    <a:pt x="20" y="155"/>
                  </a:cubicBezTo>
                  <a:cubicBezTo>
                    <a:pt x="20" y="151"/>
                    <a:pt x="17" y="148"/>
                    <a:pt x="14" y="148"/>
                  </a:cubicBezTo>
                  <a:cubicBezTo>
                    <a:pt x="11" y="148"/>
                    <a:pt x="8" y="151"/>
                    <a:pt x="8" y="155"/>
                  </a:cubicBezTo>
                  <a:moveTo>
                    <a:pt x="189" y="99"/>
                  </a:moveTo>
                  <a:cubicBezTo>
                    <a:pt x="179" y="98"/>
                    <a:pt x="153" y="119"/>
                    <a:pt x="153" y="119"/>
                  </a:cubicBezTo>
                  <a:cubicBezTo>
                    <a:pt x="153" y="119"/>
                    <a:pt x="157" y="123"/>
                    <a:pt x="160" y="125"/>
                  </a:cubicBezTo>
                  <a:cubicBezTo>
                    <a:pt x="162" y="126"/>
                    <a:pt x="159" y="130"/>
                    <a:pt x="156" y="132"/>
                  </a:cubicBezTo>
                  <a:cubicBezTo>
                    <a:pt x="152" y="135"/>
                    <a:pt x="139" y="142"/>
                    <a:pt x="129" y="139"/>
                  </a:cubicBezTo>
                  <a:cubicBezTo>
                    <a:pt x="119" y="136"/>
                    <a:pt x="102" y="124"/>
                    <a:pt x="102" y="124"/>
                  </a:cubicBezTo>
                  <a:cubicBezTo>
                    <a:pt x="102" y="124"/>
                    <a:pt x="118" y="132"/>
                    <a:pt x="127" y="136"/>
                  </a:cubicBezTo>
                  <a:cubicBezTo>
                    <a:pt x="136" y="139"/>
                    <a:pt x="154" y="129"/>
                    <a:pt x="150" y="126"/>
                  </a:cubicBezTo>
                  <a:cubicBezTo>
                    <a:pt x="146" y="122"/>
                    <a:pt x="132" y="116"/>
                    <a:pt x="120" y="106"/>
                  </a:cubicBezTo>
                  <a:cubicBezTo>
                    <a:pt x="115" y="101"/>
                    <a:pt x="102" y="95"/>
                    <a:pt x="92" y="95"/>
                  </a:cubicBezTo>
                  <a:cubicBezTo>
                    <a:pt x="82" y="95"/>
                    <a:pt x="63" y="103"/>
                    <a:pt x="55" y="103"/>
                  </a:cubicBezTo>
                  <a:cubicBezTo>
                    <a:pt x="48" y="103"/>
                    <a:pt x="48" y="103"/>
                    <a:pt x="48" y="103"/>
                  </a:cubicBezTo>
                  <a:cubicBezTo>
                    <a:pt x="48" y="151"/>
                    <a:pt x="48" y="151"/>
                    <a:pt x="48" y="151"/>
                  </a:cubicBezTo>
                  <a:cubicBezTo>
                    <a:pt x="62" y="151"/>
                    <a:pt x="62" y="151"/>
                    <a:pt x="62" y="151"/>
                  </a:cubicBezTo>
                  <a:cubicBezTo>
                    <a:pt x="69" y="151"/>
                    <a:pt x="79" y="151"/>
                    <a:pt x="83" y="153"/>
                  </a:cubicBezTo>
                  <a:cubicBezTo>
                    <a:pt x="87" y="155"/>
                    <a:pt x="112" y="164"/>
                    <a:pt x="119" y="164"/>
                  </a:cubicBezTo>
                  <a:cubicBezTo>
                    <a:pt x="126" y="164"/>
                    <a:pt x="137" y="161"/>
                    <a:pt x="145" y="156"/>
                  </a:cubicBezTo>
                  <a:cubicBezTo>
                    <a:pt x="153" y="150"/>
                    <a:pt x="167" y="141"/>
                    <a:pt x="173" y="136"/>
                  </a:cubicBezTo>
                  <a:cubicBezTo>
                    <a:pt x="179" y="131"/>
                    <a:pt x="199" y="115"/>
                    <a:pt x="202" y="111"/>
                  </a:cubicBezTo>
                  <a:cubicBezTo>
                    <a:pt x="206" y="108"/>
                    <a:pt x="199" y="100"/>
                    <a:pt x="189" y="99"/>
                  </a:cubicBezTo>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69" name="Freeform 240"/>
            <p:cNvSpPr>
              <a:spLocks/>
            </p:cNvSpPr>
            <p:nvPr/>
          </p:nvSpPr>
          <p:spPr bwMode="auto">
            <a:xfrm>
              <a:off x="8334640" y="1903691"/>
              <a:ext cx="536687" cy="511239"/>
            </a:xfrm>
            <a:custGeom>
              <a:avLst/>
              <a:gdLst>
                <a:gd name="T0" fmla="*/ 90 w 196"/>
                <a:gd name="T1" fmla="*/ 9 h 187"/>
                <a:gd name="T2" fmla="*/ 106 w 196"/>
                <a:gd name="T3" fmla="*/ 9 h 187"/>
                <a:gd name="T4" fmla="*/ 122 w 196"/>
                <a:gd name="T5" fmla="*/ 42 h 187"/>
                <a:gd name="T6" fmla="*/ 147 w 196"/>
                <a:gd name="T7" fmla="*/ 61 h 187"/>
                <a:gd name="T8" fmla="*/ 184 w 196"/>
                <a:gd name="T9" fmla="*/ 66 h 187"/>
                <a:gd name="T10" fmla="*/ 189 w 196"/>
                <a:gd name="T11" fmla="*/ 81 h 187"/>
                <a:gd name="T12" fmla="*/ 162 w 196"/>
                <a:gd name="T13" fmla="*/ 107 h 187"/>
                <a:gd name="T14" fmla="*/ 153 w 196"/>
                <a:gd name="T15" fmla="*/ 136 h 187"/>
                <a:gd name="T16" fmla="*/ 159 w 196"/>
                <a:gd name="T17" fmla="*/ 173 h 187"/>
                <a:gd name="T18" fmla="*/ 146 w 196"/>
                <a:gd name="T19" fmla="*/ 182 h 187"/>
                <a:gd name="T20" fmla="*/ 113 w 196"/>
                <a:gd name="T21" fmla="*/ 165 h 187"/>
                <a:gd name="T22" fmla="*/ 82 w 196"/>
                <a:gd name="T23" fmla="*/ 165 h 187"/>
                <a:gd name="T24" fmla="*/ 49 w 196"/>
                <a:gd name="T25" fmla="*/ 182 h 187"/>
                <a:gd name="T26" fmla="*/ 37 w 196"/>
                <a:gd name="T27" fmla="*/ 173 h 187"/>
                <a:gd name="T28" fmla="*/ 43 w 196"/>
                <a:gd name="T29" fmla="*/ 136 h 187"/>
                <a:gd name="T30" fmla="*/ 34 w 196"/>
                <a:gd name="T31" fmla="*/ 107 h 187"/>
                <a:gd name="T32" fmla="*/ 7 w 196"/>
                <a:gd name="T33" fmla="*/ 81 h 187"/>
                <a:gd name="T34" fmla="*/ 11 w 196"/>
                <a:gd name="T35" fmla="*/ 66 h 187"/>
                <a:gd name="T36" fmla="*/ 49 w 196"/>
                <a:gd name="T37" fmla="*/ 61 h 187"/>
                <a:gd name="T38" fmla="*/ 74 w 196"/>
                <a:gd name="T39" fmla="*/ 42 h 187"/>
                <a:gd name="T40" fmla="*/ 90 w 196"/>
                <a:gd name="T41" fmla="*/ 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187">
                  <a:moveTo>
                    <a:pt x="90" y="9"/>
                  </a:moveTo>
                  <a:cubicBezTo>
                    <a:pt x="94" y="0"/>
                    <a:pt x="101" y="0"/>
                    <a:pt x="106" y="9"/>
                  </a:cubicBezTo>
                  <a:cubicBezTo>
                    <a:pt x="122" y="42"/>
                    <a:pt x="122" y="42"/>
                    <a:pt x="122" y="42"/>
                  </a:cubicBezTo>
                  <a:cubicBezTo>
                    <a:pt x="126" y="51"/>
                    <a:pt x="138" y="59"/>
                    <a:pt x="147" y="61"/>
                  </a:cubicBezTo>
                  <a:cubicBezTo>
                    <a:pt x="184" y="66"/>
                    <a:pt x="184" y="66"/>
                    <a:pt x="184" y="66"/>
                  </a:cubicBezTo>
                  <a:cubicBezTo>
                    <a:pt x="194" y="67"/>
                    <a:pt x="196" y="74"/>
                    <a:pt x="189" y="81"/>
                  </a:cubicBezTo>
                  <a:cubicBezTo>
                    <a:pt x="162" y="107"/>
                    <a:pt x="162" y="107"/>
                    <a:pt x="162" y="107"/>
                  </a:cubicBezTo>
                  <a:cubicBezTo>
                    <a:pt x="155" y="114"/>
                    <a:pt x="151" y="127"/>
                    <a:pt x="153" y="136"/>
                  </a:cubicBezTo>
                  <a:cubicBezTo>
                    <a:pt x="159" y="173"/>
                    <a:pt x="159" y="173"/>
                    <a:pt x="159" y="173"/>
                  </a:cubicBezTo>
                  <a:cubicBezTo>
                    <a:pt x="161" y="183"/>
                    <a:pt x="155" y="187"/>
                    <a:pt x="146" y="182"/>
                  </a:cubicBezTo>
                  <a:cubicBezTo>
                    <a:pt x="113" y="165"/>
                    <a:pt x="113" y="165"/>
                    <a:pt x="113" y="165"/>
                  </a:cubicBezTo>
                  <a:cubicBezTo>
                    <a:pt x="105" y="160"/>
                    <a:pt x="91" y="160"/>
                    <a:pt x="82" y="165"/>
                  </a:cubicBezTo>
                  <a:cubicBezTo>
                    <a:pt x="49" y="182"/>
                    <a:pt x="49" y="182"/>
                    <a:pt x="49" y="182"/>
                  </a:cubicBezTo>
                  <a:cubicBezTo>
                    <a:pt x="41" y="187"/>
                    <a:pt x="35" y="183"/>
                    <a:pt x="37" y="173"/>
                  </a:cubicBezTo>
                  <a:cubicBezTo>
                    <a:pt x="43" y="136"/>
                    <a:pt x="43" y="136"/>
                    <a:pt x="43" y="136"/>
                  </a:cubicBezTo>
                  <a:cubicBezTo>
                    <a:pt x="45" y="127"/>
                    <a:pt x="40" y="114"/>
                    <a:pt x="34" y="107"/>
                  </a:cubicBezTo>
                  <a:cubicBezTo>
                    <a:pt x="7" y="81"/>
                    <a:pt x="7" y="81"/>
                    <a:pt x="7" y="81"/>
                  </a:cubicBezTo>
                  <a:cubicBezTo>
                    <a:pt x="0" y="74"/>
                    <a:pt x="2" y="67"/>
                    <a:pt x="11" y="66"/>
                  </a:cubicBezTo>
                  <a:cubicBezTo>
                    <a:pt x="49" y="61"/>
                    <a:pt x="49" y="61"/>
                    <a:pt x="49" y="61"/>
                  </a:cubicBezTo>
                  <a:cubicBezTo>
                    <a:pt x="58" y="59"/>
                    <a:pt x="69" y="51"/>
                    <a:pt x="74" y="42"/>
                  </a:cubicBezTo>
                  <a:lnTo>
                    <a:pt x="90" y="9"/>
                  </a:lnTo>
                  <a:close/>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70" name="Freeform 53"/>
            <p:cNvSpPr>
              <a:spLocks noEditPoints="1"/>
            </p:cNvSpPr>
            <p:nvPr/>
          </p:nvSpPr>
          <p:spPr bwMode="auto">
            <a:xfrm>
              <a:off x="7110060" y="1561716"/>
              <a:ext cx="447531" cy="380899"/>
            </a:xfrm>
            <a:custGeom>
              <a:avLst/>
              <a:gdLst>
                <a:gd name="T0" fmla="*/ 450 w 450"/>
                <a:gd name="T1" fmla="*/ 0 h 383"/>
                <a:gd name="T2" fmla="*/ 337 w 450"/>
                <a:gd name="T3" fmla="*/ 383 h 383"/>
                <a:gd name="T4" fmla="*/ 149 w 450"/>
                <a:gd name="T5" fmla="*/ 248 h 383"/>
                <a:gd name="T6" fmla="*/ 450 w 450"/>
                <a:gd name="T7" fmla="*/ 0 h 383"/>
                <a:gd name="T8" fmla="*/ 128 w 450"/>
                <a:gd name="T9" fmla="*/ 231 h 383"/>
                <a:gd name="T10" fmla="*/ 450 w 450"/>
                <a:gd name="T11" fmla="*/ 0 h 383"/>
                <a:gd name="T12" fmla="*/ 0 w 450"/>
                <a:gd name="T13" fmla="*/ 139 h 383"/>
                <a:gd name="T14" fmla="*/ 128 w 450"/>
                <a:gd name="T15" fmla="*/ 231 h 383"/>
                <a:gd name="T16" fmla="*/ 149 w 450"/>
                <a:gd name="T17" fmla="*/ 366 h 383"/>
                <a:gd name="T18" fmla="*/ 202 w 450"/>
                <a:gd name="T19" fmla="*/ 306 h 383"/>
                <a:gd name="T20" fmla="*/ 149 w 450"/>
                <a:gd name="T21" fmla="*/ 269 h 383"/>
                <a:gd name="T22" fmla="*/ 149 w 450"/>
                <a:gd name="T23" fmla="*/ 366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0" h="383">
                  <a:moveTo>
                    <a:pt x="450" y="0"/>
                  </a:moveTo>
                  <a:lnTo>
                    <a:pt x="337" y="383"/>
                  </a:lnTo>
                  <a:lnTo>
                    <a:pt x="149" y="248"/>
                  </a:lnTo>
                  <a:lnTo>
                    <a:pt x="450" y="0"/>
                  </a:lnTo>
                  <a:close/>
                  <a:moveTo>
                    <a:pt x="128" y="231"/>
                  </a:moveTo>
                  <a:lnTo>
                    <a:pt x="450" y="0"/>
                  </a:lnTo>
                  <a:lnTo>
                    <a:pt x="0" y="139"/>
                  </a:lnTo>
                  <a:lnTo>
                    <a:pt x="128" y="231"/>
                  </a:lnTo>
                  <a:close/>
                  <a:moveTo>
                    <a:pt x="149" y="366"/>
                  </a:moveTo>
                  <a:lnTo>
                    <a:pt x="202" y="306"/>
                  </a:lnTo>
                  <a:lnTo>
                    <a:pt x="149" y="269"/>
                  </a:lnTo>
                  <a:lnTo>
                    <a:pt x="149" y="366"/>
                  </a:lnTo>
                  <a:close/>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72" name="Freeform 14"/>
            <p:cNvSpPr>
              <a:spLocks noEditPoints="1"/>
            </p:cNvSpPr>
            <p:nvPr/>
          </p:nvSpPr>
          <p:spPr bwMode="auto">
            <a:xfrm>
              <a:off x="6679355" y="3484980"/>
              <a:ext cx="498227" cy="458152"/>
            </a:xfrm>
            <a:custGeom>
              <a:avLst/>
              <a:gdLst>
                <a:gd name="T0" fmla="*/ 152 w 192"/>
                <a:gd name="T1" fmla="*/ 6 h 176"/>
                <a:gd name="T2" fmla="*/ 151 w 192"/>
                <a:gd name="T3" fmla="*/ 3 h 176"/>
                <a:gd name="T4" fmla="*/ 147 w 192"/>
                <a:gd name="T5" fmla="*/ 0 h 176"/>
                <a:gd name="T6" fmla="*/ 43 w 192"/>
                <a:gd name="T7" fmla="*/ 0 h 176"/>
                <a:gd name="T8" fmla="*/ 40 w 192"/>
                <a:gd name="T9" fmla="*/ 6 h 176"/>
                <a:gd name="T10" fmla="*/ 39 w 192"/>
                <a:gd name="T11" fmla="*/ 12 h 176"/>
                <a:gd name="T12" fmla="*/ 0 w 192"/>
                <a:gd name="T13" fmla="*/ 53 h 176"/>
                <a:gd name="T14" fmla="*/ 66 w 192"/>
                <a:gd name="T15" fmla="*/ 100 h 176"/>
                <a:gd name="T16" fmla="*/ 88 w 192"/>
                <a:gd name="T17" fmla="*/ 118 h 176"/>
                <a:gd name="T18" fmla="*/ 86 w 192"/>
                <a:gd name="T19" fmla="*/ 129 h 176"/>
                <a:gd name="T20" fmla="*/ 89 w 192"/>
                <a:gd name="T21" fmla="*/ 131 h 176"/>
                <a:gd name="T22" fmla="*/ 70 w 192"/>
                <a:gd name="T23" fmla="*/ 166 h 176"/>
                <a:gd name="T24" fmla="*/ 58 w 192"/>
                <a:gd name="T25" fmla="*/ 167 h 176"/>
                <a:gd name="T26" fmla="*/ 54 w 192"/>
                <a:gd name="T27" fmla="*/ 168 h 176"/>
                <a:gd name="T28" fmla="*/ 53 w 192"/>
                <a:gd name="T29" fmla="*/ 174 h 176"/>
                <a:gd name="T30" fmla="*/ 137 w 192"/>
                <a:gd name="T31" fmla="*/ 176 h 176"/>
                <a:gd name="T32" fmla="*/ 138 w 192"/>
                <a:gd name="T33" fmla="*/ 170 h 176"/>
                <a:gd name="T34" fmla="*/ 134 w 192"/>
                <a:gd name="T35" fmla="*/ 168 h 176"/>
                <a:gd name="T36" fmla="*/ 131 w 192"/>
                <a:gd name="T37" fmla="*/ 166 h 176"/>
                <a:gd name="T38" fmla="*/ 102 w 192"/>
                <a:gd name="T39" fmla="*/ 145 h 176"/>
                <a:gd name="T40" fmla="*/ 103 w 192"/>
                <a:gd name="T41" fmla="*/ 131 h 176"/>
                <a:gd name="T42" fmla="*/ 106 w 192"/>
                <a:gd name="T43" fmla="*/ 121 h 176"/>
                <a:gd name="T44" fmla="*/ 103 w 192"/>
                <a:gd name="T45" fmla="*/ 118 h 176"/>
                <a:gd name="T46" fmla="*/ 146 w 192"/>
                <a:gd name="T47" fmla="*/ 96 h 176"/>
                <a:gd name="T48" fmla="*/ 192 w 192"/>
                <a:gd name="T49" fmla="*/ 12 h 176"/>
                <a:gd name="T50" fmla="*/ 48 w 192"/>
                <a:gd name="T51" fmla="*/ 85 h 176"/>
                <a:gd name="T52" fmla="*/ 10 w 192"/>
                <a:gd name="T53" fmla="*/ 53 h 176"/>
                <a:gd name="T54" fmla="*/ 40 w 192"/>
                <a:gd name="T55" fmla="*/ 22 h 176"/>
                <a:gd name="T56" fmla="*/ 52 w 192"/>
                <a:gd name="T57" fmla="*/ 86 h 176"/>
                <a:gd name="T58" fmla="*/ 109 w 192"/>
                <a:gd name="T59" fmla="*/ 77 h 176"/>
                <a:gd name="T60" fmla="*/ 85 w 192"/>
                <a:gd name="T61" fmla="*/ 80 h 176"/>
                <a:gd name="T62" fmla="*/ 82 w 192"/>
                <a:gd name="T63" fmla="*/ 71 h 176"/>
                <a:gd name="T64" fmla="*/ 90 w 192"/>
                <a:gd name="T65" fmla="*/ 68 h 176"/>
                <a:gd name="T66" fmla="*/ 87 w 192"/>
                <a:gd name="T67" fmla="*/ 36 h 176"/>
                <a:gd name="T68" fmla="*/ 83 w 192"/>
                <a:gd name="T69" fmla="*/ 32 h 176"/>
                <a:gd name="T70" fmla="*/ 92 w 192"/>
                <a:gd name="T71" fmla="*/ 24 h 176"/>
                <a:gd name="T72" fmla="*/ 99 w 192"/>
                <a:gd name="T73" fmla="*/ 24 h 176"/>
                <a:gd name="T74" fmla="*/ 102 w 192"/>
                <a:gd name="T75" fmla="*/ 68 h 176"/>
                <a:gd name="T76" fmla="*/ 109 w 192"/>
                <a:gd name="T77" fmla="*/ 71 h 176"/>
                <a:gd name="T78" fmla="*/ 181 w 192"/>
                <a:gd name="T79" fmla="*/ 53 h 176"/>
                <a:gd name="T80" fmla="*/ 143 w 192"/>
                <a:gd name="T81" fmla="*/ 85 h 176"/>
                <a:gd name="T82" fmla="*/ 151 w 192"/>
                <a:gd name="T83" fmla="*/ 58 h 176"/>
                <a:gd name="T84" fmla="*/ 181 w 192"/>
                <a:gd name="T85" fmla="*/ 2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2" h="176">
                  <a:moveTo>
                    <a:pt x="152" y="12"/>
                  </a:moveTo>
                  <a:cubicBezTo>
                    <a:pt x="152" y="6"/>
                    <a:pt x="152" y="6"/>
                    <a:pt x="152" y="6"/>
                  </a:cubicBezTo>
                  <a:cubicBezTo>
                    <a:pt x="151" y="6"/>
                    <a:pt x="151" y="6"/>
                    <a:pt x="151" y="6"/>
                  </a:cubicBezTo>
                  <a:cubicBezTo>
                    <a:pt x="151" y="3"/>
                    <a:pt x="151" y="3"/>
                    <a:pt x="151" y="3"/>
                  </a:cubicBezTo>
                  <a:cubicBezTo>
                    <a:pt x="151" y="1"/>
                    <a:pt x="149" y="0"/>
                    <a:pt x="148" y="0"/>
                  </a:cubicBezTo>
                  <a:cubicBezTo>
                    <a:pt x="147" y="0"/>
                    <a:pt x="147" y="0"/>
                    <a:pt x="147" y="0"/>
                  </a:cubicBezTo>
                  <a:cubicBezTo>
                    <a:pt x="44" y="0"/>
                    <a:pt x="44" y="0"/>
                    <a:pt x="44" y="0"/>
                  </a:cubicBezTo>
                  <a:cubicBezTo>
                    <a:pt x="43" y="0"/>
                    <a:pt x="43" y="0"/>
                    <a:pt x="43" y="0"/>
                  </a:cubicBezTo>
                  <a:cubicBezTo>
                    <a:pt x="42" y="0"/>
                    <a:pt x="40" y="1"/>
                    <a:pt x="40" y="3"/>
                  </a:cubicBezTo>
                  <a:cubicBezTo>
                    <a:pt x="40" y="6"/>
                    <a:pt x="40" y="6"/>
                    <a:pt x="40" y="6"/>
                  </a:cubicBezTo>
                  <a:cubicBezTo>
                    <a:pt x="39" y="6"/>
                    <a:pt x="39" y="6"/>
                    <a:pt x="39" y="6"/>
                  </a:cubicBezTo>
                  <a:cubicBezTo>
                    <a:pt x="39" y="12"/>
                    <a:pt x="39" y="12"/>
                    <a:pt x="39" y="12"/>
                  </a:cubicBezTo>
                  <a:cubicBezTo>
                    <a:pt x="0" y="12"/>
                    <a:pt x="0" y="12"/>
                    <a:pt x="0" y="12"/>
                  </a:cubicBezTo>
                  <a:cubicBezTo>
                    <a:pt x="0" y="12"/>
                    <a:pt x="0" y="43"/>
                    <a:pt x="0" y="53"/>
                  </a:cubicBezTo>
                  <a:cubicBezTo>
                    <a:pt x="0" y="73"/>
                    <a:pt x="26" y="91"/>
                    <a:pt x="45" y="96"/>
                  </a:cubicBezTo>
                  <a:cubicBezTo>
                    <a:pt x="52" y="98"/>
                    <a:pt x="60" y="99"/>
                    <a:pt x="66" y="100"/>
                  </a:cubicBezTo>
                  <a:cubicBezTo>
                    <a:pt x="76" y="108"/>
                    <a:pt x="87" y="114"/>
                    <a:pt x="89" y="118"/>
                  </a:cubicBezTo>
                  <a:cubicBezTo>
                    <a:pt x="88" y="118"/>
                    <a:pt x="88" y="118"/>
                    <a:pt x="88" y="118"/>
                  </a:cubicBezTo>
                  <a:cubicBezTo>
                    <a:pt x="87" y="118"/>
                    <a:pt x="86" y="119"/>
                    <a:pt x="86" y="121"/>
                  </a:cubicBezTo>
                  <a:cubicBezTo>
                    <a:pt x="86" y="129"/>
                    <a:pt x="86" y="129"/>
                    <a:pt x="86" y="129"/>
                  </a:cubicBezTo>
                  <a:cubicBezTo>
                    <a:pt x="86" y="130"/>
                    <a:pt x="87" y="131"/>
                    <a:pt x="88" y="131"/>
                  </a:cubicBezTo>
                  <a:cubicBezTo>
                    <a:pt x="89" y="131"/>
                    <a:pt x="89" y="131"/>
                    <a:pt x="89" y="131"/>
                  </a:cubicBezTo>
                  <a:cubicBezTo>
                    <a:pt x="89" y="137"/>
                    <a:pt x="89" y="142"/>
                    <a:pt x="89" y="145"/>
                  </a:cubicBezTo>
                  <a:cubicBezTo>
                    <a:pt x="89" y="157"/>
                    <a:pt x="78" y="166"/>
                    <a:pt x="70" y="166"/>
                  </a:cubicBezTo>
                  <a:cubicBezTo>
                    <a:pt x="66" y="166"/>
                    <a:pt x="62" y="166"/>
                    <a:pt x="60" y="166"/>
                  </a:cubicBezTo>
                  <a:cubicBezTo>
                    <a:pt x="58" y="166"/>
                    <a:pt x="58" y="166"/>
                    <a:pt x="58" y="167"/>
                  </a:cubicBezTo>
                  <a:cubicBezTo>
                    <a:pt x="58" y="168"/>
                    <a:pt x="58" y="168"/>
                    <a:pt x="58" y="168"/>
                  </a:cubicBezTo>
                  <a:cubicBezTo>
                    <a:pt x="54" y="168"/>
                    <a:pt x="54" y="168"/>
                    <a:pt x="54" y="168"/>
                  </a:cubicBezTo>
                  <a:cubicBezTo>
                    <a:pt x="54" y="168"/>
                    <a:pt x="53" y="169"/>
                    <a:pt x="53" y="170"/>
                  </a:cubicBezTo>
                  <a:cubicBezTo>
                    <a:pt x="53" y="170"/>
                    <a:pt x="53" y="174"/>
                    <a:pt x="53" y="174"/>
                  </a:cubicBezTo>
                  <a:cubicBezTo>
                    <a:pt x="53" y="175"/>
                    <a:pt x="54" y="176"/>
                    <a:pt x="54" y="176"/>
                  </a:cubicBezTo>
                  <a:cubicBezTo>
                    <a:pt x="137" y="176"/>
                    <a:pt x="137" y="176"/>
                    <a:pt x="137" y="176"/>
                  </a:cubicBezTo>
                  <a:cubicBezTo>
                    <a:pt x="137" y="176"/>
                    <a:pt x="138" y="175"/>
                    <a:pt x="138" y="174"/>
                  </a:cubicBezTo>
                  <a:cubicBezTo>
                    <a:pt x="138" y="174"/>
                    <a:pt x="138" y="170"/>
                    <a:pt x="138" y="170"/>
                  </a:cubicBezTo>
                  <a:cubicBezTo>
                    <a:pt x="138" y="169"/>
                    <a:pt x="137" y="168"/>
                    <a:pt x="137" y="168"/>
                  </a:cubicBezTo>
                  <a:cubicBezTo>
                    <a:pt x="134" y="168"/>
                    <a:pt x="134" y="168"/>
                    <a:pt x="134" y="168"/>
                  </a:cubicBezTo>
                  <a:cubicBezTo>
                    <a:pt x="134" y="168"/>
                    <a:pt x="134" y="168"/>
                    <a:pt x="134" y="167"/>
                  </a:cubicBezTo>
                  <a:cubicBezTo>
                    <a:pt x="134" y="166"/>
                    <a:pt x="133" y="166"/>
                    <a:pt x="131" y="166"/>
                  </a:cubicBezTo>
                  <a:cubicBezTo>
                    <a:pt x="130" y="166"/>
                    <a:pt x="125" y="166"/>
                    <a:pt x="121" y="166"/>
                  </a:cubicBezTo>
                  <a:cubicBezTo>
                    <a:pt x="113" y="166"/>
                    <a:pt x="102" y="157"/>
                    <a:pt x="102" y="145"/>
                  </a:cubicBezTo>
                  <a:cubicBezTo>
                    <a:pt x="102" y="142"/>
                    <a:pt x="102" y="137"/>
                    <a:pt x="102" y="131"/>
                  </a:cubicBezTo>
                  <a:cubicBezTo>
                    <a:pt x="103" y="131"/>
                    <a:pt x="103" y="131"/>
                    <a:pt x="103" y="131"/>
                  </a:cubicBezTo>
                  <a:cubicBezTo>
                    <a:pt x="104" y="131"/>
                    <a:pt x="106" y="130"/>
                    <a:pt x="106" y="129"/>
                  </a:cubicBezTo>
                  <a:cubicBezTo>
                    <a:pt x="106" y="121"/>
                    <a:pt x="106" y="121"/>
                    <a:pt x="106" y="121"/>
                  </a:cubicBezTo>
                  <a:cubicBezTo>
                    <a:pt x="106" y="119"/>
                    <a:pt x="104" y="118"/>
                    <a:pt x="103" y="118"/>
                  </a:cubicBezTo>
                  <a:cubicBezTo>
                    <a:pt x="103" y="118"/>
                    <a:pt x="103" y="118"/>
                    <a:pt x="103" y="118"/>
                  </a:cubicBezTo>
                  <a:cubicBezTo>
                    <a:pt x="105" y="114"/>
                    <a:pt x="115" y="108"/>
                    <a:pt x="125" y="100"/>
                  </a:cubicBezTo>
                  <a:cubicBezTo>
                    <a:pt x="132" y="99"/>
                    <a:pt x="139" y="98"/>
                    <a:pt x="146" y="96"/>
                  </a:cubicBezTo>
                  <a:cubicBezTo>
                    <a:pt x="165" y="91"/>
                    <a:pt x="192" y="73"/>
                    <a:pt x="192" y="53"/>
                  </a:cubicBezTo>
                  <a:cubicBezTo>
                    <a:pt x="192" y="43"/>
                    <a:pt x="192" y="12"/>
                    <a:pt x="192" y="12"/>
                  </a:cubicBezTo>
                  <a:lnTo>
                    <a:pt x="152" y="12"/>
                  </a:lnTo>
                  <a:close/>
                  <a:moveTo>
                    <a:pt x="48" y="85"/>
                  </a:moveTo>
                  <a:cubicBezTo>
                    <a:pt x="39" y="83"/>
                    <a:pt x="29" y="78"/>
                    <a:pt x="22" y="72"/>
                  </a:cubicBezTo>
                  <a:cubicBezTo>
                    <a:pt x="15" y="66"/>
                    <a:pt x="10" y="59"/>
                    <a:pt x="10" y="53"/>
                  </a:cubicBezTo>
                  <a:cubicBezTo>
                    <a:pt x="10" y="22"/>
                    <a:pt x="10" y="22"/>
                    <a:pt x="10" y="22"/>
                  </a:cubicBezTo>
                  <a:cubicBezTo>
                    <a:pt x="40" y="22"/>
                    <a:pt x="40" y="22"/>
                    <a:pt x="40" y="22"/>
                  </a:cubicBezTo>
                  <a:cubicBezTo>
                    <a:pt x="40" y="32"/>
                    <a:pt x="40" y="47"/>
                    <a:pt x="40" y="58"/>
                  </a:cubicBezTo>
                  <a:cubicBezTo>
                    <a:pt x="40" y="69"/>
                    <a:pt x="45" y="78"/>
                    <a:pt x="52" y="86"/>
                  </a:cubicBezTo>
                  <a:cubicBezTo>
                    <a:pt x="51" y="86"/>
                    <a:pt x="49" y="86"/>
                    <a:pt x="48" y="85"/>
                  </a:cubicBezTo>
                  <a:close/>
                  <a:moveTo>
                    <a:pt x="109" y="77"/>
                  </a:moveTo>
                  <a:cubicBezTo>
                    <a:pt x="109" y="78"/>
                    <a:pt x="108" y="80"/>
                    <a:pt x="106" y="80"/>
                  </a:cubicBezTo>
                  <a:cubicBezTo>
                    <a:pt x="85" y="80"/>
                    <a:pt x="85" y="80"/>
                    <a:pt x="85" y="80"/>
                  </a:cubicBezTo>
                  <a:cubicBezTo>
                    <a:pt x="83" y="80"/>
                    <a:pt x="82" y="78"/>
                    <a:pt x="82" y="77"/>
                  </a:cubicBezTo>
                  <a:cubicBezTo>
                    <a:pt x="82" y="71"/>
                    <a:pt x="82" y="71"/>
                    <a:pt x="82" y="71"/>
                  </a:cubicBezTo>
                  <a:cubicBezTo>
                    <a:pt x="82" y="69"/>
                    <a:pt x="83" y="68"/>
                    <a:pt x="85" y="68"/>
                  </a:cubicBezTo>
                  <a:cubicBezTo>
                    <a:pt x="90" y="68"/>
                    <a:pt x="90" y="68"/>
                    <a:pt x="90" y="68"/>
                  </a:cubicBezTo>
                  <a:cubicBezTo>
                    <a:pt x="90" y="36"/>
                    <a:pt x="90" y="36"/>
                    <a:pt x="90" y="36"/>
                  </a:cubicBezTo>
                  <a:cubicBezTo>
                    <a:pt x="87" y="36"/>
                    <a:pt x="87" y="36"/>
                    <a:pt x="87" y="36"/>
                  </a:cubicBezTo>
                  <a:cubicBezTo>
                    <a:pt x="85" y="37"/>
                    <a:pt x="84" y="36"/>
                    <a:pt x="83" y="34"/>
                  </a:cubicBezTo>
                  <a:cubicBezTo>
                    <a:pt x="83" y="32"/>
                    <a:pt x="83" y="32"/>
                    <a:pt x="83" y="32"/>
                  </a:cubicBezTo>
                  <a:cubicBezTo>
                    <a:pt x="82" y="30"/>
                    <a:pt x="83" y="29"/>
                    <a:pt x="84" y="29"/>
                  </a:cubicBezTo>
                  <a:cubicBezTo>
                    <a:pt x="92" y="24"/>
                    <a:pt x="92" y="24"/>
                    <a:pt x="92" y="24"/>
                  </a:cubicBezTo>
                  <a:cubicBezTo>
                    <a:pt x="93" y="24"/>
                    <a:pt x="93" y="24"/>
                    <a:pt x="94" y="24"/>
                  </a:cubicBezTo>
                  <a:cubicBezTo>
                    <a:pt x="99" y="24"/>
                    <a:pt x="99" y="24"/>
                    <a:pt x="99" y="24"/>
                  </a:cubicBezTo>
                  <a:cubicBezTo>
                    <a:pt x="100" y="24"/>
                    <a:pt x="102" y="25"/>
                    <a:pt x="102" y="27"/>
                  </a:cubicBezTo>
                  <a:cubicBezTo>
                    <a:pt x="102" y="68"/>
                    <a:pt x="102" y="68"/>
                    <a:pt x="102" y="68"/>
                  </a:cubicBezTo>
                  <a:cubicBezTo>
                    <a:pt x="106" y="68"/>
                    <a:pt x="106" y="68"/>
                    <a:pt x="106" y="68"/>
                  </a:cubicBezTo>
                  <a:cubicBezTo>
                    <a:pt x="108" y="68"/>
                    <a:pt x="109" y="69"/>
                    <a:pt x="109" y="71"/>
                  </a:cubicBezTo>
                  <a:lnTo>
                    <a:pt x="109" y="77"/>
                  </a:lnTo>
                  <a:close/>
                  <a:moveTo>
                    <a:pt x="181" y="53"/>
                  </a:moveTo>
                  <a:cubicBezTo>
                    <a:pt x="181" y="59"/>
                    <a:pt x="177" y="66"/>
                    <a:pt x="169" y="72"/>
                  </a:cubicBezTo>
                  <a:cubicBezTo>
                    <a:pt x="162" y="78"/>
                    <a:pt x="152" y="83"/>
                    <a:pt x="143" y="85"/>
                  </a:cubicBezTo>
                  <a:cubicBezTo>
                    <a:pt x="142" y="86"/>
                    <a:pt x="140" y="86"/>
                    <a:pt x="139" y="86"/>
                  </a:cubicBezTo>
                  <a:cubicBezTo>
                    <a:pt x="146" y="78"/>
                    <a:pt x="151" y="69"/>
                    <a:pt x="151" y="58"/>
                  </a:cubicBezTo>
                  <a:cubicBezTo>
                    <a:pt x="151" y="47"/>
                    <a:pt x="151" y="32"/>
                    <a:pt x="151" y="22"/>
                  </a:cubicBezTo>
                  <a:cubicBezTo>
                    <a:pt x="181" y="22"/>
                    <a:pt x="181" y="22"/>
                    <a:pt x="181" y="22"/>
                  </a:cubicBezTo>
                  <a:lnTo>
                    <a:pt x="181" y="53"/>
                  </a:lnTo>
                  <a:close/>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73" name="Freeform 22"/>
            <p:cNvSpPr>
              <a:spLocks noEditPoints="1"/>
            </p:cNvSpPr>
            <p:nvPr/>
          </p:nvSpPr>
          <p:spPr bwMode="auto">
            <a:xfrm>
              <a:off x="7245918" y="3266007"/>
              <a:ext cx="398384" cy="379085"/>
            </a:xfrm>
            <a:custGeom>
              <a:avLst/>
              <a:gdLst>
                <a:gd name="T0" fmla="*/ 87 w 218"/>
                <a:gd name="T1" fmla="*/ 189 h 207"/>
                <a:gd name="T2" fmla="*/ 163 w 218"/>
                <a:gd name="T3" fmla="*/ 108 h 207"/>
                <a:gd name="T4" fmla="*/ 142 w 218"/>
                <a:gd name="T5" fmla="*/ 15 h 207"/>
                <a:gd name="T6" fmla="*/ 69 w 218"/>
                <a:gd name="T7" fmla="*/ 114 h 207"/>
                <a:gd name="T8" fmla="*/ 69 w 218"/>
                <a:gd name="T9" fmla="*/ 85 h 207"/>
                <a:gd name="T10" fmla="*/ 69 w 218"/>
                <a:gd name="T11" fmla="*/ 114 h 207"/>
                <a:gd name="T12" fmla="*/ 71 w 218"/>
                <a:gd name="T13" fmla="*/ 58 h 207"/>
                <a:gd name="T14" fmla="*/ 102 w 218"/>
                <a:gd name="T15" fmla="*/ 58 h 207"/>
                <a:gd name="T16" fmla="*/ 119 w 218"/>
                <a:gd name="T17" fmla="*/ 172 h 207"/>
                <a:gd name="T18" fmla="*/ 107 w 218"/>
                <a:gd name="T19" fmla="*/ 130 h 207"/>
                <a:gd name="T20" fmla="*/ 119 w 218"/>
                <a:gd name="T21" fmla="*/ 172 h 207"/>
                <a:gd name="T22" fmla="*/ 106 w 218"/>
                <a:gd name="T23" fmla="*/ 74 h 207"/>
                <a:gd name="T24" fmla="*/ 141 w 218"/>
                <a:gd name="T25" fmla="*/ 74 h 207"/>
                <a:gd name="T26" fmla="*/ 154 w 218"/>
                <a:gd name="T27" fmla="*/ 36 h 207"/>
                <a:gd name="T28" fmla="*/ 154 w 218"/>
                <a:gd name="T29" fmla="*/ 63 h 207"/>
                <a:gd name="T30" fmla="*/ 154 w 218"/>
                <a:gd name="T31" fmla="*/ 36 h 207"/>
                <a:gd name="T32" fmla="*/ 214 w 218"/>
                <a:gd name="T33" fmla="*/ 126 h 207"/>
                <a:gd name="T34" fmla="*/ 214 w 218"/>
                <a:gd name="T35" fmla="*/ 125 h 207"/>
                <a:gd name="T36" fmla="*/ 202 w 218"/>
                <a:gd name="T37" fmla="*/ 0 h 207"/>
                <a:gd name="T38" fmla="*/ 179 w 218"/>
                <a:gd name="T39" fmla="*/ 3 h 207"/>
                <a:gd name="T40" fmla="*/ 170 w 218"/>
                <a:gd name="T41" fmla="*/ 125 h 207"/>
                <a:gd name="T42" fmla="*/ 176 w 218"/>
                <a:gd name="T43" fmla="*/ 163 h 207"/>
                <a:gd name="T44" fmla="*/ 172 w 218"/>
                <a:gd name="T45" fmla="*/ 179 h 207"/>
                <a:gd name="T46" fmla="*/ 203 w 218"/>
                <a:gd name="T47" fmla="*/ 199 h 207"/>
                <a:gd name="T48" fmla="*/ 207 w 218"/>
                <a:gd name="T49" fmla="*/ 206 h 207"/>
                <a:gd name="T50" fmla="*/ 206 w 218"/>
                <a:gd name="T51" fmla="*/ 182 h 207"/>
                <a:gd name="T52" fmla="*/ 207 w 218"/>
                <a:gd name="T53" fmla="*/ 166 h 207"/>
                <a:gd name="T54" fmla="*/ 207 w 218"/>
                <a:gd name="T55" fmla="*/ 165 h 207"/>
                <a:gd name="T56" fmla="*/ 185 w 218"/>
                <a:gd name="T57" fmla="*/ 7 h 207"/>
                <a:gd name="T58" fmla="*/ 208 w 218"/>
                <a:gd name="T59" fmla="*/ 122 h 207"/>
                <a:gd name="T60" fmla="*/ 198 w 218"/>
                <a:gd name="T61" fmla="*/ 30 h 207"/>
                <a:gd name="T62" fmla="*/ 197 w 218"/>
                <a:gd name="T63" fmla="*/ 122 h 207"/>
                <a:gd name="T64" fmla="*/ 185 w 218"/>
                <a:gd name="T65" fmla="*/ 7 h 207"/>
                <a:gd name="T66" fmla="*/ 210 w 218"/>
                <a:gd name="T67" fmla="*/ 201 h 207"/>
                <a:gd name="T68" fmla="*/ 201 w 218"/>
                <a:gd name="T69" fmla="*/ 189 h 207"/>
                <a:gd name="T70" fmla="*/ 192 w 218"/>
                <a:gd name="T71" fmla="*/ 173 h 207"/>
                <a:gd name="T72" fmla="*/ 194 w 218"/>
                <a:gd name="T73" fmla="*/ 186 h 207"/>
                <a:gd name="T74" fmla="*/ 188 w 218"/>
                <a:gd name="T75" fmla="*/ 169 h 207"/>
                <a:gd name="T76" fmla="*/ 201 w 218"/>
                <a:gd name="T77" fmla="*/ 166 h 207"/>
                <a:gd name="T78" fmla="*/ 201 w 218"/>
                <a:gd name="T79" fmla="*/ 182 h 207"/>
                <a:gd name="T80" fmla="*/ 202 w 218"/>
                <a:gd name="T81" fmla="*/ 159 h 207"/>
                <a:gd name="T82" fmla="*/ 200 w 218"/>
                <a:gd name="T83" fmla="*/ 134 h 207"/>
                <a:gd name="T84" fmla="*/ 195 w 218"/>
                <a:gd name="T85" fmla="*/ 159 h 207"/>
                <a:gd name="T86" fmla="*/ 176 w 218"/>
                <a:gd name="T87" fmla="*/ 128 h 207"/>
                <a:gd name="T88" fmla="*/ 202 w 218"/>
                <a:gd name="T89" fmla="*/ 15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8" h="207">
                  <a:moveTo>
                    <a:pt x="32" y="69"/>
                  </a:moveTo>
                  <a:cubicBezTo>
                    <a:pt x="0" y="134"/>
                    <a:pt x="55" y="181"/>
                    <a:pt x="87" y="189"/>
                  </a:cubicBezTo>
                  <a:cubicBezTo>
                    <a:pt x="143" y="203"/>
                    <a:pt x="147" y="164"/>
                    <a:pt x="146" y="138"/>
                  </a:cubicBezTo>
                  <a:cubicBezTo>
                    <a:pt x="145" y="127"/>
                    <a:pt x="153" y="118"/>
                    <a:pt x="163" y="108"/>
                  </a:cubicBezTo>
                  <a:cubicBezTo>
                    <a:pt x="170" y="22"/>
                    <a:pt x="170" y="22"/>
                    <a:pt x="170" y="22"/>
                  </a:cubicBezTo>
                  <a:cubicBezTo>
                    <a:pt x="161" y="18"/>
                    <a:pt x="152" y="16"/>
                    <a:pt x="142" y="15"/>
                  </a:cubicBezTo>
                  <a:cubicBezTo>
                    <a:pt x="91" y="13"/>
                    <a:pt x="49" y="34"/>
                    <a:pt x="32" y="69"/>
                  </a:cubicBezTo>
                  <a:close/>
                  <a:moveTo>
                    <a:pt x="69" y="114"/>
                  </a:moveTo>
                  <a:cubicBezTo>
                    <a:pt x="61" y="114"/>
                    <a:pt x="54" y="108"/>
                    <a:pt x="54" y="100"/>
                  </a:cubicBezTo>
                  <a:cubicBezTo>
                    <a:pt x="54" y="92"/>
                    <a:pt x="61" y="85"/>
                    <a:pt x="69" y="85"/>
                  </a:cubicBezTo>
                  <a:cubicBezTo>
                    <a:pt x="77" y="85"/>
                    <a:pt x="83" y="92"/>
                    <a:pt x="83" y="100"/>
                  </a:cubicBezTo>
                  <a:cubicBezTo>
                    <a:pt x="83" y="108"/>
                    <a:pt x="77" y="114"/>
                    <a:pt x="69" y="114"/>
                  </a:cubicBezTo>
                  <a:close/>
                  <a:moveTo>
                    <a:pt x="86" y="74"/>
                  </a:moveTo>
                  <a:cubicBezTo>
                    <a:pt x="78" y="74"/>
                    <a:pt x="71" y="67"/>
                    <a:pt x="71" y="58"/>
                  </a:cubicBezTo>
                  <a:cubicBezTo>
                    <a:pt x="71" y="50"/>
                    <a:pt x="78" y="43"/>
                    <a:pt x="86" y="43"/>
                  </a:cubicBezTo>
                  <a:cubicBezTo>
                    <a:pt x="95" y="43"/>
                    <a:pt x="102" y="50"/>
                    <a:pt x="102" y="58"/>
                  </a:cubicBezTo>
                  <a:cubicBezTo>
                    <a:pt x="102" y="67"/>
                    <a:pt x="95" y="74"/>
                    <a:pt x="86" y="74"/>
                  </a:cubicBezTo>
                  <a:close/>
                  <a:moveTo>
                    <a:pt x="119" y="172"/>
                  </a:moveTo>
                  <a:cubicBezTo>
                    <a:pt x="107" y="182"/>
                    <a:pt x="88" y="178"/>
                    <a:pt x="87" y="166"/>
                  </a:cubicBezTo>
                  <a:cubicBezTo>
                    <a:pt x="86" y="149"/>
                    <a:pt x="95" y="134"/>
                    <a:pt x="107" y="130"/>
                  </a:cubicBezTo>
                  <a:cubicBezTo>
                    <a:pt x="111" y="128"/>
                    <a:pt x="120" y="132"/>
                    <a:pt x="123" y="139"/>
                  </a:cubicBezTo>
                  <a:cubicBezTo>
                    <a:pt x="127" y="147"/>
                    <a:pt x="129" y="164"/>
                    <a:pt x="119" y="172"/>
                  </a:cubicBezTo>
                  <a:close/>
                  <a:moveTo>
                    <a:pt x="124" y="92"/>
                  </a:moveTo>
                  <a:cubicBezTo>
                    <a:pt x="114" y="92"/>
                    <a:pt x="106" y="84"/>
                    <a:pt x="106" y="74"/>
                  </a:cubicBezTo>
                  <a:cubicBezTo>
                    <a:pt x="106" y="65"/>
                    <a:pt x="114" y="57"/>
                    <a:pt x="124" y="57"/>
                  </a:cubicBezTo>
                  <a:cubicBezTo>
                    <a:pt x="133" y="57"/>
                    <a:pt x="141" y="65"/>
                    <a:pt x="141" y="74"/>
                  </a:cubicBezTo>
                  <a:cubicBezTo>
                    <a:pt x="141" y="84"/>
                    <a:pt x="133" y="92"/>
                    <a:pt x="124" y="92"/>
                  </a:cubicBezTo>
                  <a:close/>
                  <a:moveTo>
                    <a:pt x="154" y="36"/>
                  </a:moveTo>
                  <a:cubicBezTo>
                    <a:pt x="161" y="36"/>
                    <a:pt x="167" y="42"/>
                    <a:pt x="167" y="49"/>
                  </a:cubicBezTo>
                  <a:cubicBezTo>
                    <a:pt x="167" y="57"/>
                    <a:pt x="161" y="63"/>
                    <a:pt x="154" y="63"/>
                  </a:cubicBezTo>
                  <a:cubicBezTo>
                    <a:pt x="146" y="63"/>
                    <a:pt x="140" y="57"/>
                    <a:pt x="140" y="49"/>
                  </a:cubicBezTo>
                  <a:cubicBezTo>
                    <a:pt x="140" y="42"/>
                    <a:pt x="146" y="36"/>
                    <a:pt x="154" y="36"/>
                  </a:cubicBezTo>
                  <a:close/>
                  <a:moveTo>
                    <a:pt x="208" y="163"/>
                  </a:moveTo>
                  <a:cubicBezTo>
                    <a:pt x="214" y="126"/>
                    <a:pt x="214" y="126"/>
                    <a:pt x="214" y="126"/>
                  </a:cubicBezTo>
                  <a:cubicBezTo>
                    <a:pt x="214" y="126"/>
                    <a:pt x="214" y="126"/>
                    <a:pt x="214" y="125"/>
                  </a:cubicBezTo>
                  <a:cubicBezTo>
                    <a:pt x="214" y="125"/>
                    <a:pt x="214" y="125"/>
                    <a:pt x="214" y="125"/>
                  </a:cubicBezTo>
                  <a:cubicBezTo>
                    <a:pt x="205" y="3"/>
                    <a:pt x="205" y="3"/>
                    <a:pt x="205" y="3"/>
                  </a:cubicBezTo>
                  <a:cubicBezTo>
                    <a:pt x="205" y="2"/>
                    <a:pt x="203" y="0"/>
                    <a:pt x="202" y="0"/>
                  </a:cubicBezTo>
                  <a:cubicBezTo>
                    <a:pt x="182" y="0"/>
                    <a:pt x="182" y="0"/>
                    <a:pt x="182" y="0"/>
                  </a:cubicBezTo>
                  <a:cubicBezTo>
                    <a:pt x="180" y="0"/>
                    <a:pt x="179" y="2"/>
                    <a:pt x="179" y="3"/>
                  </a:cubicBezTo>
                  <a:cubicBezTo>
                    <a:pt x="170" y="125"/>
                    <a:pt x="170" y="125"/>
                    <a:pt x="170" y="125"/>
                  </a:cubicBezTo>
                  <a:cubicBezTo>
                    <a:pt x="170" y="125"/>
                    <a:pt x="170" y="125"/>
                    <a:pt x="170" y="125"/>
                  </a:cubicBezTo>
                  <a:cubicBezTo>
                    <a:pt x="170" y="126"/>
                    <a:pt x="170" y="126"/>
                    <a:pt x="170" y="126"/>
                  </a:cubicBezTo>
                  <a:cubicBezTo>
                    <a:pt x="176" y="163"/>
                    <a:pt x="176" y="163"/>
                    <a:pt x="176" y="163"/>
                  </a:cubicBezTo>
                  <a:cubicBezTo>
                    <a:pt x="176" y="164"/>
                    <a:pt x="176" y="165"/>
                    <a:pt x="177" y="165"/>
                  </a:cubicBezTo>
                  <a:cubicBezTo>
                    <a:pt x="175" y="168"/>
                    <a:pt x="172" y="172"/>
                    <a:pt x="172" y="179"/>
                  </a:cubicBezTo>
                  <a:cubicBezTo>
                    <a:pt x="172" y="190"/>
                    <a:pt x="188" y="195"/>
                    <a:pt x="197" y="197"/>
                  </a:cubicBezTo>
                  <a:cubicBezTo>
                    <a:pt x="200" y="198"/>
                    <a:pt x="202" y="199"/>
                    <a:pt x="203" y="199"/>
                  </a:cubicBezTo>
                  <a:cubicBezTo>
                    <a:pt x="206" y="201"/>
                    <a:pt x="207" y="205"/>
                    <a:pt x="205" y="207"/>
                  </a:cubicBezTo>
                  <a:cubicBezTo>
                    <a:pt x="207" y="206"/>
                    <a:pt x="207" y="206"/>
                    <a:pt x="207" y="206"/>
                  </a:cubicBezTo>
                  <a:cubicBezTo>
                    <a:pt x="211" y="204"/>
                    <a:pt x="218" y="197"/>
                    <a:pt x="209" y="187"/>
                  </a:cubicBezTo>
                  <a:cubicBezTo>
                    <a:pt x="207" y="185"/>
                    <a:pt x="206" y="184"/>
                    <a:pt x="206" y="182"/>
                  </a:cubicBezTo>
                  <a:cubicBezTo>
                    <a:pt x="206" y="181"/>
                    <a:pt x="206" y="180"/>
                    <a:pt x="207" y="179"/>
                  </a:cubicBezTo>
                  <a:cubicBezTo>
                    <a:pt x="208" y="176"/>
                    <a:pt x="210" y="172"/>
                    <a:pt x="207" y="166"/>
                  </a:cubicBezTo>
                  <a:cubicBezTo>
                    <a:pt x="206" y="166"/>
                    <a:pt x="206" y="166"/>
                    <a:pt x="206" y="165"/>
                  </a:cubicBezTo>
                  <a:cubicBezTo>
                    <a:pt x="206" y="165"/>
                    <a:pt x="207" y="165"/>
                    <a:pt x="207" y="165"/>
                  </a:cubicBezTo>
                  <a:cubicBezTo>
                    <a:pt x="207" y="164"/>
                    <a:pt x="208" y="164"/>
                    <a:pt x="208" y="163"/>
                  </a:cubicBezTo>
                  <a:close/>
                  <a:moveTo>
                    <a:pt x="185" y="7"/>
                  </a:moveTo>
                  <a:cubicBezTo>
                    <a:pt x="199" y="7"/>
                    <a:pt x="199" y="7"/>
                    <a:pt x="199" y="7"/>
                  </a:cubicBezTo>
                  <a:cubicBezTo>
                    <a:pt x="208" y="122"/>
                    <a:pt x="208" y="122"/>
                    <a:pt x="208" y="122"/>
                  </a:cubicBezTo>
                  <a:cubicBezTo>
                    <a:pt x="200" y="122"/>
                    <a:pt x="200" y="122"/>
                    <a:pt x="200" y="122"/>
                  </a:cubicBezTo>
                  <a:cubicBezTo>
                    <a:pt x="198" y="30"/>
                    <a:pt x="198" y="30"/>
                    <a:pt x="198" y="30"/>
                  </a:cubicBezTo>
                  <a:cubicBezTo>
                    <a:pt x="194" y="30"/>
                    <a:pt x="194" y="30"/>
                    <a:pt x="194" y="30"/>
                  </a:cubicBezTo>
                  <a:cubicBezTo>
                    <a:pt x="197" y="122"/>
                    <a:pt x="197" y="122"/>
                    <a:pt x="197" y="122"/>
                  </a:cubicBezTo>
                  <a:cubicBezTo>
                    <a:pt x="176" y="122"/>
                    <a:pt x="176" y="122"/>
                    <a:pt x="176" y="122"/>
                  </a:cubicBezTo>
                  <a:lnTo>
                    <a:pt x="185" y="7"/>
                  </a:lnTo>
                  <a:close/>
                  <a:moveTo>
                    <a:pt x="207" y="189"/>
                  </a:moveTo>
                  <a:cubicBezTo>
                    <a:pt x="213" y="194"/>
                    <a:pt x="210" y="201"/>
                    <a:pt x="210" y="201"/>
                  </a:cubicBezTo>
                  <a:cubicBezTo>
                    <a:pt x="210" y="201"/>
                    <a:pt x="210" y="197"/>
                    <a:pt x="208" y="194"/>
                  </a:cubicBezTo>
                  <a:cubicBezTo>
                    <a:pt x="207" y="191"/>
                    <a:pt x="204" y="191"/>
                    <a:pt x="201" y="189"/>
                  </a:cubicBezTo>
                  <a:cubicBezTo>
                    <a:pt x="197" y="187"/>
                    <a:pt x="194" y="185"/>
                    <a:pt x="192" y="180"/>
                  </a:cubicBezTo>
                  <a:cubicBezTo>
                    <a:pt x="191" y="176"/>
                    <a:pt x="192" y="173"/>
                    <a:pt x="192" y="173"/>
                  </a:cubicBezTo>
                  <a:cubicBezTo>
                    <a:pt x="192" y="173"/>
                    <a:pt x="190" y="175"/>
                    <a:pt x="190" y="178"/>
                  </a:cubicBezTo>
                  <a:cubicBezTo>
                    <a:pt x="190" y="183"/>
                    <a:pt x="194" y="186"/>
                    <a:pt x="194" y="186"/>
                  </a:cubicBezTo>
                  <a:cubicBezTo>
                    <a:pt x="194" y="186"/>
                    <a:pt x="189" y="185"/>
                    <a:pt x="187" y="180"/>
                  </a:cubicBezTo>
                  <a:cubicBezTo>
                    <a:pt x="185" y="177"/>
                    <a:pt x="187" y="174"/>
                    <a:pt x="188" y="169"/>
                  </a:cubicBezTo>
                  <a:cubicBezTo>
                    <a:pt x="188" y="168"/>
                    <a:pt x="188" y="167"/>
                    <a:pt x="188" y="166"/>
                  </a:cubicBezTo>
                  <a:cubicBezTo>
                    <a:pt x="201" y="166"/>
                    <a:pt x="201" y="166"/>
                    <a:pt x="201" y="166"/>
                  </a:cubicBezTo>
                  <a:cubicBezTo>
                    <a:pt x="202" y="167"/>
                    <a:pt x="203" y="169"/>
                    <a:pt x="203" y="172"/>
                  </a:cubicBezTo>
                  <a:cubicBezTo>
                    <a:pt x="203" y="178"/>
                    <a:pt x="201" y="179"/>
                    <a:pt x="201" y="182"/>
                  </a:cubicBezTo>
                  <a:cubicBezTo>
                    <a:pt x="202" y="185"/>
                    <a:pt x="205" y="187"/>
                    <a:pt x="207" y="189"/>
                  </a:cubicBezTo>
                  <a:close/>
                  <a:moveTo>
                    <a:pt x="202" y="159"/>
                  </a:moveTo>
                  <a:cubicBezTo>
                    <a:pt x="198" y="159"/>
                    <a:pt x="198" y="159"/>
                    <a:pt x="198" y="159"/>
                  </a:cubicBezTo>
                  <a:cubicBezTo>
                    <a:pt x="200" y="134"/>
                    <a:pt x="200" y="134"/>
                    <a:pt x="200" y="134"/>
                  </a:cubicBezTo>
                  <a:cubicBezTo>
                    <a:pt x="197" y="134"/>
                    <a:pt x="197" y="134"/>
                    <a:pt x="197" y="134"/>
                  </a:cubicBezTo>
                  <a:cubicBezTo>
                    <a:pt x="195" y="159"/>
                    <a:pt x="195" y="159"/>
                    <a:pt x="195" y="159"/>
                  </a:cubicBezTo>
                  <a:cubicBezTo>
                    <a:pt x="182" y="159"/>
                    <a:pt x="182" y="159"/>
                    <a:pt x="182" y="159"/>
                  </a:cubicBezTo>
                  <a:cubicBezTo>
                    <a:pt x="176" y="128"/>
                    <a:pt x="176" y="128"/>
                    <a:pt x="176" y="128"/>
                  </a:cubicBezTo>
                  <a:cubicBezTo>
                    <a:pt x="207" y="128"/>
                    <a:pt x="207" y="128"/>
                    <a:pt x="207" y="128"/>
                  </a:cubicBezTo>
                  <a:lnTo>
                    <a:pt x="202" y="159"/>
                  </a:lnTo>
                  <a:close/>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75" name="Freeform 174"/>
            <p:cNvSpPr>
              <a:spLocks noEditPoints="1"/>
            </p:cNvSpPr>
            <p:nvPr/>
          </p:nvSpPr>
          <p:spPr bwMode="auto">
            <a:xfrm>
              <a:off x="7032028" y="1989558"/>
              <a:ext cx="592758" cy="615704"/>
            </a:xfrm>
            <a:custGeom>
              <a:avLst/>
              <a:gdLst>
                <a:gd name="T0" fmla="*/ 38 w 194"/>
                <a:gd name="T1" fmla="*/ 132 h 201"/>
                <a:gd name="T2" fmla="*/ 100 w 194"/>
                <a:gd name="T3" fmla="*/ 132 h 201"/>
                <a:gd name="T4" fmla="*/ 69 w 194"/>
                <a:gd name="T5" fmla="*/ 153 h 201"/>
                <a:gd name="T6" fmla="*/ 69 w 194"/>
                <a:gd name="T7" fmla="*/ 111 h 201"/>
                <a:gd name="T8" fmla="*/ 69 w 194"/>
                <a:gd name="T9" fmla="*/ 153 h 201"/>
                <a:gd name="T10" fmla="*/ 131 w 194"/>
                <a:gd name="T11" fmla="*/ 96 h 201"/>
                <a:gd name="T12" fmla="*/ 105 w 194"/>
                <a:gd name="T13" fmla="*/ 71 h 201"/>
                <a:gd name="T14" fmla="*/ 69 w 194"/>
                <a:gd name="T15" fmla="*/ 76 h 201"/>
                <a:gd name="T16" fmla="*/ 33 w 194"/>
                <a:gd name="T17" fmla="*/ 71 h 201"/>
                <a:gd name="T18" fmla="*/ 7 w 194"/>
                <a:gd name="T19" fmla="*/ 96 h 201"/>
                <a:gd name="T20" fmla="*/ 13 w 194"/>
                <a:gd name="T21" fmla="*/ 132 h 201"/>
                <a:gd name="T22" fmla="*/ 7 w 194"/>
                <a:gd name="T23" fmla="*/ 168 h 201"/>
                <a:gd name="T24" fmla="*/ 33 w 194"/>
                <a:gd name="T25" fmla="*/ 194 h 201"/>
                <a:gd name="T26" fmla="*/ 69 w 194"/>
                <a:gd name="T27" fmla="*/ 188 h 201"/>
                <a:gd name="T28" fmla="*/ 105 w 194"/>
                <a:gd name="T29" fmla="*/ 194 h 201"/>
                <a:gd name="T30" fmla="*/ 131 w 194"/>
                <a:gd name="T31" fmla="*/ 168 h 201"/>
                <a:gd name="T32" fmla="*/ 125 w 194"/>
                <a:gd name="T33" fmla="*/ 132 h 201"/>
                <a:gd name="T34" fmla="*/ 69 w 194"/>
                <a:gd name="T35" fmla="*/ 167 h 201"/>
                <a:gd name="T36" fmla="*/ 69 w 194"/>
                <a:gd name="T37" fmla="*/ 98 h 201"/>
                <a:gd name="T38" fmla="*/ 69 w 194"/>
                <a:gd name="T39" fmla="*/ 167 h 201"/>
                <a:gd name="T40" fmla="*/ 194 w 194"/>
                <a:gd name="T41" fmla="*/ 29 h 201"/>
                <a:gd name="T42" fmla="*/ 177 w 194"/>
                <a:gd name="T43" fmla="*/ 17 h 201"/>
                <a:gd name="T44" fmla="*/ 165 w 194"/>
                <a:gd name="T45" fmla="*/ 0 h 201"/>
                <a:gd name="T46" fmla="*/ 144 w 194"/>
                <a:gd name="T47" fmla="*/ 0 h 201"/>
                <a:gd name="T48" fmla="*/ 131 w 194"/>
                <a:gd name="T49" fmla="*/ 17 h 201"/>
                <a:gd name="T50" fmla="*/ 114 w 194"/>
                <a:gd name="T51" fmla="*/ 29 h 201"/>
                <a:gd name="T52" fmla="*/ 114 w 194"/>
                <a:gd name="T53" fmla="*/ 50 h 201"/>
                <a:gd name="T54" fmla="*/ 131 w 194"/>
                <a:gd name="T55" fmla="*/ 63 h 201"/>
                <a:gd name="T56" fmla="*/ 144 w 194"/>
                <a:gd name="T57" fmla="*/ 80 h 201"/>
                <a:gd name="T58" fmla="*/ 165 w 194"/>
                <a:gd name="T59" fmla="*/ 80 h 201"/>
                <a:gd name="T60" fmla="*/ 177 w 194"/>
                <a:gd name="T61" fmla="*/ 63 h 201"/>
                <a:gd name="T62" fmla="*/ 194 w 194"/>
                <a:gd name="T63" fmla="*/ 50 h 201"/>
                <a:gd name="T64" fmla="*/ 154 w 194"/>
                <a:gd name="T65" fmla="*/ 57 h 201"/>
                <a:gd name="T66" fmla="*/ 154 w 194"/>
                <a:gd name="T67" fmla="*/ 23 h 201"/>
                <a:gd name="T68" fmla="*/ 154 w 194"/>
                <a:gd name="T69" fmla="*/ 5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1">
                  <a:moveTo>
                    <a:pt x="69" y="101"/>
                  </a:moveTo>
                  <a:cubicBezTo>
                    <a:pt x="52" y="101"/>
                    <a:pt x="38" y="115"/>
                    <a:pt x="38" y="132"/>
                  </a:cubicBezTo>
                  <a:cubicBezTo>
                    <a:pt x="38" y="149"/>
                    <a:pt x="52" y="163"/>
                    <a:pt x="69" y="163"/>
                  </a:cubicBezTo>
                  <a:cubicBezTo>
                    <a:pt x="86" y="163"/>
                    <a:pt x="100" y="149"/>
                    <a:pt x="100" y="132"/>
                  </a:cubicBezTo>
                  <a:cubicBezTo>
                    <a:pt x="100" y="115"/>
                    <a:pt x="86" y="101"/>
                    <a:pt x="69" y="101"/>
                  </a:cubicBezTo>
                  <a:moveTo>
                    <a:pt x="69" y="153"/>
                  </a:moveTo>
                  <a:cubicBezTo>
                    <a:pt x="57" y="153"/>
                    <a:pt x="48" y="144"/>
                    <a:pt x="48" y="132"/>
                  </a:cubicBezTo>
                  <a:cubicBezTo>
                    <a:pt x="48" y="121"/>
                    <a:pt x="57" y="111"/>
                    <a:pt x="69" y="111"/>
                  </a:cubicBezTo>
                  <a:cubicBezTo>
                    <a:pt x="80" y="111"/>
                    <a:pt x="90" y="121"/>
                    <a:pt x="90" y="132"/>
                  </a:cubicBezTo>
                  <a:cubicBezTo>
                    <a:pt x="90" y="144"/>
                    <a:pt x="80" y="153"/>
                    <a:pt x="69" y="153"/>
                  </a:cubicBezTo>
                  <a:moveTo>
                    <a:pt x="138" y="114"/>
                  </a:moveTo>
                  <a:cubicBezTo>
                    <a:pt x="136" y="108"/>
                    <a:pt x="134" y="102"/>
                    <a:pt x="131" y="96"/>
                  </a:cubicBezTo>
                  <a:cubicBezTo>
                    <a:pt x="123" y="100"/>
                    <a:pt x="115" y="99"/>
                    <a:pt x="109" y="93"/>
                  </a:cubicBezTo>
                  <a:cubicBezTo>
                    <a:pt x="103" y="87"/>
                    <a:pt x="101" y="78"/>
                    <a:pt x="105" y="71"/>
                  </a:cubicBezTo>
                  <a:cubicBezTo>
                    <a:pt x="99" y="67"/>
                    <a:pt x="93" y="65"/>
                    <a:pt x="87" y="63"/>
                  </a:cubicBezTo>
                  <a:cubicBezTo>
                    <a:pt x="85" y="71"/>
                    <a:pt x="77" y="76"/>
                    <a:pt x="69" y="76"/>
                  </a:cubicBezTo>
                  <a:cubicBezTo>
                    <a:pt x="60" y="76"/>
                    <a:pt x="53" y="71"/>
                    <a:pt x="50" y="63"/>
                  </a:cubicBezTo>
                  <a:cubicBezTo>
                    <a:pt x="44" y="65"/>
                    <a:pt x="38" y="67"/>
                    <a:pt x="33" y="71"/>
                  </a:cubicBezTo>
                  <a:cubicBezTo>
                    <a:pt x="36" y="78"/>
                    <a:pt x="35" y="87"/>
                    <a:pt x="29" y="93"/>
                  </a:cubicBezTo>
                  <a:cubicBezTo>
                    <a:pt x="23" y="99"/>
                    <a:pt x="14" y="100"/>
                    <a:pt x="7" y="96"/>
                  </a:cubicBezTo>
                  <a:cubicBezTo>
                    <a:pt x="4" y="102"/>
                    <a:pt x="1" y="108"/>
                    <a:pt x="0" y="114"/>
                  </a:cubicBezTo>
                  <a:cubicBezTo>
                    <a:pt x="7" y="117"/>
                    <a:pt x="13" y="124"/>
                    <a:pt x="13" y="132"/>
                  </a:cubicBezTo>
                  <a:cubicBezTo>
                    <a:pt x="13" y="141"/>
                    <a:pt x="7" y="148"/>
                    <a:pt x="0" y="151"/>
                  </a:cubicBezTo>
                  <a:cubicBezTo>
                    <a:pt x="1" y="157"/>
                    <a:pt x="4" y="163"/>
                    <a:pt x="7" y="168"/>
                  </a:cubicBezTo>
                  <a:cubicBezTo>
                    <a:pt x="14" y="165"/>
                    <a:pt x="23" y="166"/>
                    <a:pt x="29" y="172"/>
                  </a:cubicBezTo>
                  <a:cubicBezTo>
                    <a:pt x="35" y="178"/>
                    <a:pt x="36" y="187"/>
                    <a:pt x="33" y="194"/>
                  </a:cubicBezTo>
                  <a:cubicBezTo>
                    <a:pt x="38" y="197"/>
                    <a:pt x="44" y="200"/>
                    <a:pt x="50" y="201"/>
                  </a:cubicBezTo>
                  <a:cubicBezTo>
                    <a:pt x="53" y="194"/>
                    <a:pt x="60" y="188"/>
                    <a:pt x="69" y="188"/>
                  </a:cubicBezTo>
                  <a:cubicBezTo>
                    <a:pt x="77" y="188"/>
                    <a:pt x="85" y="194"/>
                    <a:pt x="87" y="201"/>
                  </a:cubicBezTo>
                  <a:cubicBezTo>
                    <a:pt x="93" y="200"/>
                    <a:pt x="99" y="197"/>
                    <a:pt x="105" y="194"/>
                  </a:cubicBezTo>
                  <a:cubicBezTo>
                    <a:pt x="101" y="187"/>
                    <a:pt x="103" y="178"/>
                    <a:pt x="109" y="172"/>
                  </a:cubicBezTo>
                  <a:cubicBezTo>
                    <a:pt x="115" y="166"/>
                    <a:pt x="123" y="165"/>
                    <a:pt x="131" y="168"/>
                  </a:cubicBezTo>
                  <a:cubicBezTo>
                    <a:pt x="134" y="163"/>
                    <a:pt x="136" y="157"/>
                    <a:pt x="138" y="151"/>
                  </a:cubicBezTo>
                  <a:cubicBezTo>
                    <a:pt x="130" y="148"/>
                    <a:pt x="125" y="141"/>
                    <a:pt x="125" y="132"/>
                  </a:cubicBezTo>
                  <a:cubicBezTo>
                    <a:pt x="125" y="124"/>
                    <a:pt x="130" y="117"/>
                    <a:pt x="138" y="114"/>
                  </a:cubicBezTo>
                  <a:moveTo>
                    <a:pt x="69" y="167"/>
                  </a:moveTo>
                  <a:cubicBezTo>
                    <a:pt x="50" y="167"/>
                    <a:pt x="34" y="151"/>
                    <a:pt x="34" y="132"/>
                  </a:cubicBezTo>
                  <a:cubicBezTo>
                    <a:pt x="34" y="113"/>
                    <a:pt x="50" y="98"/>
                    <a:pt x="69" y="98"/>
                  </a:cubicBezTo>
                  <a:cubicBezTo>
                    <a:pt x="88" y="98"/>
                    <a:pt x="103" y="113"/>
                    <a:pt x="103" y="132"/>
                  </a:cubicBezTo>
                  <a:cubicBezTo>
                    <a:pt x="103" y="151"/>
                    <a:pt x="88" y="167"/>
                    <a:pt x="69" y="167"/>
                  </a:cubicBezTo>
                  <a:moveTo>
                    <a:pt x="187" y="40"/>
                  </a:moveTo>
                  <a:cubicBezTo>
                    <a:pt x="187" y="35"/>
                    <a:pt x="190" y="31"/>
                    <a:pt x="194" y="29"/>
                  </a:cubicBezTo>
                  <a:cubicBezTo>
                    <a:pt x="193" y="26"/>
                    <a:pt x="192" y="22"/>
                    <a:pt x="190" y="19"/>
                  </a:cubicBezTo>
                  <a:cubicBezTo>
                    <a:pt x="186" y="21"/>
                    <a:pt x="181" y="20"/>
                    <a:pt x="177" y="17"/>
                  </a:cubicBezTo>
                  <a:cubicBezTo>
                    <a:pt x="174" y="13"/>
                    <a:pt x="173" y="8"/>
                    <a:pt x="175" y="4"/>
                  </a:cubicBezTo>
                  <a:cubicBezTo>
                    <a:pt x="172" y="2"/>
                    <a:pt x="169" y="1"/>
                    <a:pt x="165" y="0"/>
                  </a:cubicBezTo>
                  <a:cubicBezTo>
                    <a:pt x="163" y="4"/>
                    <a:pt x="159" y="7"/>
                    <a:pt x="154" y="7"/>
                  </a:cubicBezTo>
                  <a:cubicBezTo>
                    <a:pt x="150" y="7"/>
                    <a:pt x="145" y="4"/>
                    <a:pt x="144" y="0"/>
                  </a:cubicBezTo>
                  <a:cubicBezTo>
                    <a:pt x="140" y="1"/>
                    <a:pt x="137" y="2"/>
                    <a:pt x="134" y="4"/>
                  </a:cubicBezTo>
                  <a:cubicBezTo>
                    <a:pt x="136" y="8"/>
                    <a:pt x="135" y="13"/>
                    <a:pt x="131" y="17"/>
                  </a:cubicBezTo>
                  <a:cubicBezTo>
                    <a:pt x="128" y="20"/>
                    <a:pt x="123" y="21"/>
                    <a:pt x="119" y="19"/>
                  </a:cubicBezTo>
                  <a:cubicBezTo>
                    <a:pt x="117" y="22"/>
                    <a:pt x="115" y="26"/>
                    <a:pt x="114" y="29"/>
                  </a:cubicBezTo>
                  <a:cubicBezTo>
                    <a:pt x="119" y="31"/>
                    <a:pt x="122" y="35"/>
                    <a:pt x="122" y="40"/>
                  </a:cubicBezTo>
                  <a:cubicBezTo>
                    <a:pt x="122" y="45"/>
                    <a:pt x="119" y="49"/>
                    <a:pt x="114" y="50"/>
                  </a:cubicBezTo>
                  <a:cubicBezTo>
                    <a:pt x="115" y="54"/>
                    <a:pt x="117" y="57"/>
                    <a:pt x="119" y="60"/>
                  </a:cubicBezTo>
                  <a:cubicBezTo>
                    <a:pt x="123" y="58"/>
                    <a:pt x="128" y="59"/>
                    <a:pt x="131" y="63"/>
                  </a:cubicBezTo>
                  <a:cubicBezTo>
                    <a:pt x="135" y="66"/>
                    <a:pt x="136" y="71"/>
                    <a:pt x="134" y="75"/>
                  </a:cubicBezTo>
                  <a:cubicBezTo>
                    <a:pt x="137" y="77"/>
                    <a:pt x="140" y="79"/>
                    <a:pt x="144" y="80"/>
                  </a:cubicBezTo>
                  <a:cubicBezTo>
                    <a:pt x="145" y="75"/>
                    <a:pt x="150" y="72"/>
                    <a:pt x="154" y="72"/>
                  </a:cubicBezTo>
                  <a:cubicBezTo>
                    <a:pt x="159" y="72"/>
                    <a:pt x="163" y="75"/>
                    <a:pt x="165" y="80"/>
                  </a:cubicBezTo>
                  <a:cubicBezTo>
                    <a:pt x="169" y="79"/>
                    <a:pt x="172" y="77"/>
                    <a:pt x="175" y="75"/>
                  </a:cubicBezTo>
                  <a:cubicBezTo>
                    <a:pt x="173" y="71"/>
                    <a:pt x="174" y="66"/>
                    <a:pt x="177" y="63"/>
                  </a:cubicBezTo>
                  <a:cubicBezTo>
                    <a:pt x="181" y="59"/>
                    <a:pt x="186" y="58"/>
                    <a:pt x="190" y="60"/>
                  </a:cubicBezTo>
                  <a:cubicBezTo>
                    <a:pt x="192" y="57"/>
                    <a:pt x="193" y="54"/>
                    <a:pt x="194" y="50"/>
                  </a:cubicBezTo>
                  <a:cubicBezTo>
                    <a:pt x="190" y="49"/>
                    <a:pt x="187" y="45"/>
                    <a:pt x="187" y="40"/>
                  </a:cubicBezTo>
                  <a:moveTo>
                    <a:pt x="154" y="57"/>
                  </a:moveTo>
                  <a:cubicBezTo>
                    <a:pt x="145" y="57"/>
                    <a:pt x="137" y="49"/>
                    <a:pt x="137" y="40"/>
                  </a:cubicBezTo>
                  <a:cubicBezTo>
                    <a:pt x="137" y="30"/>
                    <a:pt x="145" y="23"/>
                    <a:pt x="154" y="23"/>
                  </a:cubicBezTo>
                  <a:cubicBezTo>
                    <a:pt x="164" y="23"/>
                    <a:pt x="172" y="30"/>
                    <a:pt x="172" y="40"/>
                  </a:cubicBezTo>
                  <a:cubicBezTo>
                    <a:pt x="172" y="49"/>
                    <a:pt x="164" y="57"/>
                    <a:pt x="154" y="57"/>
                  </a:cubicBezTo>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77" name="Freeform 240"/>
            <p:cNvSpPr>
              <a:spLocks/>
            </p:cNvSpPr>
            <p:nvPr/>
          </p:nvSpPr>
          <p:spPr bwMode="auto">
            <a:xfrm>
              <a:off x="7352396" y="5046629"/>
              <a:ext cx="400611" cy="381617"/>
            </a:xfrm>
            <a:custGeom>
              <a:avLst/>
              <a:gdLst>
                <a:gd name="T0" fmla="*/ 90 w 196"/>
                <a:gd name="T1" fmla="*/ 9 h 187"/>
                <a:gd name="T2" fmla="*/ 106 w 196"/>
                <a:gd name="T3" fmla="*/ 9 h 187"/>
                <a:gd name="T4" fmla="*/ 122 w 196"/>
                <a:gd name="T5" fmla="*/ 42 h 187"/>
                <a:gd name="T6" fmla="*/ 147 w 196"/>
                <a:gd name="T7" fmla="*/ 61 h 187"/>
                <a:gd name="T8" fmla="*/ 184 w 196"/>
                <a:gd name="T9" fmla="*/ 66 h 187"/>
                <a:gd name="T10" fmla="*/ 189 w 196"/>
                <a:gd name="T11" fmla="*/ 81 h 187"/>
                <a:gd name="T12" fmla="*/ 162 w 196"/>
                <a:gd name="T13" fmla="*/ 107 h 187"/>
                <a:gd name="T14" fmla="*/ 153 w 196"/>
                <a:gd name="T15" fmla="*/ 136 h 187"/>
                <a:gd name="T16" fmla="*/ 159 w 196"/>
                <a:gd name="T17" fmla="*/ 173 h 187"/>
                <a:gd name="T18" fmla="*/ 146 w 196"/>
                <a:gd name="T19" fmla="*/ 182 h 187"/>
                <a:gd name="T20" fmla="*/ 113 w 196"/>
                <a:gd name="T21" fmla="*/ 165 h 187"/>
                <a:gd name="T22" fmla="*/ 82 w 196"/>
                <a:gd name="T23" fmla="*/ 165 h 187"/>
                <a:gd name="T24" fmla="*/ 49 w 196"/>
                <a:gd name="T25" fmla="*/ 182 h 187"/>
                <a:gd name="T26" fmla="*/ 37 w 196"/>
                <a:gd name="T27" fmla="*/ 173 h 187"/>
                <a:gd name="T28" fmla="*/ 43 w 196"/>
                <a:gd name="T29" fmla="*/ 136 h 187"/>
                <a:gd name="T30" fmla="*/ 34 w 196"/>
                <a:gd name="T31" fmla="*/ 107 h 187"/>
                <a:gd name="T32" fmla="*/ 7 w 196"/>
                <a:gd name="T33" fmla="*/ 81 h 187"/>
                <a:gd name="T34" fmla="*/ 11 w 196"/>
                <a:gd name="T35" fmla="*/ 66 h 187"/>
                <a:gd name="T36" fmla="*/ 49 w 196"/>
                <a:gd name="T37" fmla="*/ 61 h 187"/>
                <a:gd name="T38" fmla="*/ 74 w 196"/>
                <a:gd name="T39" fmla="*/ 42 h 187"/>
                <a:gd name="T40" fmla="*/ 90 w 196"/>
                <a:gd name="T41" fmla="*/ 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187">
                  <a:moveTo>
                    <a:pt x="90" y="9"/>
                  </a:moveTo>
                  <a:cubicBezTo>
                    <a:pt x="94" y="0"/>
                    <a:pt x="101" y="0"/>
                    <a:pt x="106" y="9"/>
                  </a:cubicBezTo>
                  <a:cubicBezTo>
                    <a:pt x="122" y="42"/>
                    <a:pt x="122" y="42"/>
                    <a:pt x="122" y="42"/>
                  </a:cubicBezTo>
                  <a:cubicBezTo>
                    <a:pt x="126" y="51"/>
                    <a:pt x="138" y="59"/>
                    <a:pt x="147" y="61"/>
                  </a:cubicBezTo>
                  <a:cubicBezTo>
                    <a:pt x="184" y="66"/>
                    <a:pt x="184" y="66"/>
                    <a:pt x="184" y="66"/>
                  </a:cubicBezTo>
                  <a:cubicBezTo>
                    <a:pt x="194" y="67"/>
                    <a:pt x="196" y="74"/>
                    <a:pt x="189" y="81"/>
                  </a:cubicBezTo>
                  <a:cubicBezTo>
                    <a:pt x="162" y="107"/>
                    <a:pt x="162" y="107"/>
                    <a:pt x="162" y="107"/>
                  </a:cubicBezTo>
                  <a:cubicBezTo>
                    <a:pt x="155" y="114"/>
                    <a:pt x="151" y="127"/>
                    <a:pt x="153" y="136"/>
                  </a:cubicBezTo>
                  <a:cubicBezTo>
                    <a:pt x="159" y="173"/>
                    <a:pt x="159" y="173"/>
                    <a:pt x="159" y="173"/>
                  </a:cubicBezTo>
                  <a:cubicBezTo>
                    <a:pt x="161" y="183"/>
                    <a:pt x="155" y="187"/>
                    <a:pt x="146" y="182"/>
                  </a:cubicBezTo>
                  <a:cubicBezTo>
                    <a:pt x="113" y="165"/>
                    <a:pt x="113" y="165"/>
                    <a:pt x="113" y="165"/>
                  </a:cubicBezTo>
                  <a:cubicBezTo>
                    <a:pt x="105" y="160"/>
                    <a:pt x="91" y="160"/>
                    <a:pt x="82" y="165"/>
                  </a:cubicBezTo>
                  <a:cubicBezTo>
                    <a:pt x="49" y="182"/>
                    <a:pt x="49" y="182"/>
                    <a:pt x="49" y="182"/>
                  </a:cubicBezTo>
                  <a:cubicBezTo>
                    <a:pt x="41" y="187"/>
                    <a:pt x="35" y="183"/>
                    <a:pt x="37" y="173"/>
                  </a:cubicBezTo>
                  <a:cubicBezTo>
                    <a:pt x="43" y="136"/>
                    <a:pt x="43" y="136"/>
                    <a:pt x="43" y="136"/>
                  </a:cubicBezTo>
                  <a:cubicBezTo>
                    <a:pt x="45" y="127"/>
                    <a:pt x="40" y="114"/>
                    <a:pt x="34" y="107"/>
                  </a:cubicBezTo>
                  <a:cubicBezTo>
                    <a:pt x="7" y="81"/>
                    <a:pt x="7" y="81"/>
                    <a:pt x="7" y="81"/>
                  </a:cubicBezTo>
                  <a:cubicBezTo>
                    <a:pt x="0" y="74"/>
                    <a:pt x="2" y="67"/>
                    <a:pt x="11" y="66"/>
                  </a:cubicBezTo>
                  <a:cubicBezTo>
                    <a:pt x="49" y="61"/>
                    <a:pt x="49" y="61"/>
                    <a:pt x="49" y="61"/>
                  </a:cubicBezTo>
                  <a:cubicBezTo>
                    <a:pt x="58" y="59"/>
                    <a:pt x="69" y="51"/>
                    <a:pt x="74" y="42"/>
                  </a:cubicBezTo>
                  <a:lnTo>
                    <a:pt x="90" y="9"/>
                  </a:lnTo>
                  <a:close/>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79" name="Freeform 78"/>
            <p:cNvSpPr>
              <a:spLocks noEditPoints="1"/>
            </p:cNvSpPr>
            <p:nvPr/>
          </p:nvSpPr>
          <p:spPr bwMode="auto">
            <a:xfrm>
              <a:off x="6759476" y="3965780"/>
              <a:ext cx="561586" cy="471081"/>
            </a:xfrm>
            <a:custGeom>
              <a:avLst/>
              <a:gdLst>
                <a:gd name="T0" fmla="*/ 138 w 202"/>
                <a:gd name="T1" fmla="*/ 142 h 169"/>
                <a:gd name="T2" fmla="*/ 142 w 202"/>
                <a:gd name="T3" fmla="*/ 153 h 169"/>
                <a:gd name="T4" fmla="*/ 126 w 202"/>
                <a:gd name="T5" fmla="*/ 153 h 169"/>
                <a:gd name="T6" fmla="*/ 97 w 202"/>
                <a:gd name="T7" fmla="*/ 148 h 169"/>
                <a:gd name="T8" fmla="*/ 86 w 202"/>
                <a:gd name="T9" fmla="*/ 151 h 169"/>
                <a:gd name="T10" fmla="*/ 71 w 202"/>
                <a:gd name="T11" fmla="*/ 147 h 169"/>
                <a:gd name="T12" fmla="*/ 60 w 202"/>
                <a:gd name="T13" fmla="*/ 147 h 169"/>
                <a:gd name="T14" fmla="*/ 60 w 202"/>
                <a:gd name="T15" fmla="*/ 73 h 169"/>
                <a:gd name="T16" fmla="*/ 80 w 202"/>
                <a:gd name="T17" fmla="*/ 70 h 169"/>
                <a:gd name="T18" fmla="*/ 101 w 202"/>
                <a:gd name="T19" fmla="*/ 48 h 169"/>
                <a:gd name="T20" fmla="*/ 122 w 202"/>
                <a:gd name="T21" fmla="*/ 21 h 169"/>
                <a:gd name="T22" fmla="*/ 133 w 202"/>
                <a:gd name="T23" fmla="*/ 3 h 169"/>
                <a:gd name="T24" fmla="*/ 144 w 202"/>
                <a:gd name="T25" fmla="*/ 29 h 169"/>
                <a:gd name="T26" fmla="*/ 131 w 202"/>
                <a:gd name="T27" fmla="*/ 67 h 169"/>
                <a:gd name="T28" fmla="*/ 131 w 202"/>
                <a:gd name="T29" fmla="*/ 91 h 169"/>
                <a:gd name="T30" fmla="*/ 122 w 202"/>
                <a:gd name="T31" fmla="*/ 113 h 169"/>
                <a:gd name="T32" fmla="*/ 135 w 202"/>
                <a:gd name="T33" fmla="*/ 98 h 169"/>
                <a:gd name="T34" fmla="*/ 140 w 202"/>
                <a:gd name="T35" fmla="*/ 70 h 169"/>
                <a:gd name="T36" fmla="*/ 145 w 202"/>
                <a:gd name="T37" fmla="*/ 66 h 169"/>
                <a:gd name="T38" fmla="*/ 142 w 202"/>
                <a:gd name="T39" fmla="*/ 76 h 169"/>
                <a:gd name="T40" fmla="*/ 148 w 202"/>
                <a:gd name="T41" fmla="*/ 90 h 169"/>
                <a:gd name="T42" fmla="*/ 146 w 202"/>
                <a:gd name="T43" fmla="*/ 98 h 169"/>
                <a:gd name="T44" fmla="*/ 148 w 202"/>
                <a:gd name="T45" fmla="*/ 107 h 169"/>
                <a:gd name="T46" fmla="*/ 142 w 202"/>
                <a:gd name="T47" fmla="*/ 120 h 169"/>
                <a:gd name="T48" fmla="*/ 144 w 202"/>
                <a:gd name="T49" fmla="*/ 129 h 169"/>
                <a:gd name="T50" fmla="*/ 138 w 202"/>
                <a:gd name="T51" fmla="*/ 142 h 169"/>
                <a:gd name="T52" fmla="*/ 202 w 202"/>
                <a:gd name="T53" fmla="*/ 98 h 169"/>
                <a:gd name="T54" fmla="*/ 190 w 202"/>
                <a:gd name="T55" fmla="*/ 87 h 169"/>
                <a:gd name="T56" fmla="*/ 184 w 202"/>
                <a:gd name="T57" fmla="*/ 87 h 169"/>
                <a:gd name="T58" fmla="*/ 194 w 202"/>
                <a:gd name="T59" fmla="*/ 76 h 169"/>
                <a:gd name="T60" fmla="*/ 182 w 202"/>
                <a:gd name="T61" fmla="*/ 65 h 169"/>
                <a:gd name="T62" fmla="*/ 159 w 202"/>
                <a:gd name="T63" fmla="*/ 65 h 169"/>
                <a:gd name="T64" fmla="*/ 148 w 202"/>
                <a:gd name="T65" fmla="*/ 76 h 169"/>
                <a:gd name="T66" fmla="*/ 160 w 202"/>
                <a:gd name="T67" fmla="*/ 87 h 169"/>
                <a:gd name="T68" fmla="*/ 161 w 202"/>
                <a:gd name="T69" fmla="*/ 87 h 169"/>
                <a:gd name="T70" fmla="*/ 152 w 202"/>
                <a:gd name="T71" fmla="*/ 98 h 169"/>
                <a:gd name="T72" fmla="*/ 161 w 202"/>
                <a:gd name="T73" fmla="*/ 109 h 169"/>
                <a:gd name="T74" fmla="*/ 160 w 202"/>
                <a:gd name="T75" fmla="*/ 109 h 169"/>
                <a:gd name="T76" fmla="*/ 148 w 202"/>
                <a:gd name="T77" fmla="*/ 120 h 169"/>
                <a:gd name="T78" fmla="*/ 157 w 202"/>
                <a:gd name="T79" fmla="*/ 131 h 169"/>
                <a:gd name="T80" fmla="*/ 156 w 202"/>
                <a:gd name="T81" fmla="*/ 131 h 169"/>
                <a:gd name="T82" fmla="*/ 144 w 202"/>
                <a:gd name="T83" fmla="*/ 142 h 169"/>
                <a:gd name="T84" fmla="*/ 156 w 202"/>
                <a:gd name="T85" fmla="*/ 153 h 169"/>
                <a:gd name="T86" fmla="*/ 167 w 202"/>
                <a:gd name="T87" fmla="*/ 153 h 169"/>
                <a:gd name="T88" fmla="*/ 179 w 202"/>
                <a:gd name="T89" fmla="*/ 153 h 169"/>
                <a:gd name="T90" fmla="*/ 191 w 202"/>
                <a:gd name="T91" fmla="*/ 142 h 169"/>
                <a:gd name="T92" fmla="*/ 181 w 202"/>
                <a:gd name="T93" fmla="*/ 131 h 169"/>
                <a:gd name="T94" fmla="*/ 186 w 202"/>
                <a:gd name="T95" fmla="*/ 131 h 169"/>
                <a:gd name="T96" fmla="*/ 198 w 202"/>
                <a:gd name="T97" fmla="*/ 120 h 169"/>
                <a:gd name="T98" fmla="*/ 189 w 202"/>
                <a:gd name="T99" fmla="*/ 109 h 169"/>
                <a:gd name="T100" fmla="*/ 190 w 202"/>
                <a:gd name="T101" fmla="*/ 109 h 169"/>
                <a:gd name="T102" fmla="*/ 202 w 202"/>
                <a:gd name="T103" fmla="*/ 98 h 169"/>
                <a:gd name="T104" fmla="*/ 0 w 202"/>
                <a:gd name="T105" fmla="*/ 66 h 169"/>
                <a:gd name="T106" fmla="*/ 53 w 202"/>
                <a:gd name="T107" fmla="*/ 66 h 169"/>
                <a:gd name="T108" fmla="*/ 53 w 202"/>
                <a:gd name="T109" fmla="*/ 169 h 169"/>
                <a:gd name="T110" fmla="*/ 0 w 202"/>
                <a:gd name="T111" fmla="*/ 169 h 169"/>
                <a:gd name="T112" fmla="*/ 0 w 202"/>
                <a:gd name="T113" fmla="*/ 66 h 169"/>
                <a:gd name="T114" fmla="*/ 32 w 202"/>
                <a:gd name="T115" fmla="*/ 152 h 169"/>
                <a:gd name="T116" fmla="*/ 38 w 202"/>
                <a:gd name="T117" fmla="*/ 159 h 169"/>
                <a:gd name="T118" fmla="*/ 45 w 202"/>
                <a:gd name="T119" fmla="*/ 152 h 169"/>
                <a:gd name="T120" fmla="*/ 38 w 202"/>
                <a:gd name="T121" fmla="*/ 146 h 169"/>
                <a:gd name="T122" fmla="*/ 32 w 202"/>
                <a:gd name="T123" fmla="*/ 152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2" h="169">
                  <a:moveTo>
                    <a:pt x="138" y="142"/>
                  </a:moveTo>
                  <a:cubicBezTo>
                    <a:pt x="138" y="146"/>
                    <a:pt x="139" y="150"/>
                    <a:pt x="142" y="153"/>
                  </a:cubicBezTo>
                  <a:cubicBezTo>
                    <a:pt x="126" y="153"/>
                    <a:pt x="126" y="153"/>
                    <a:pt x="126" y="153"/>
                  </a:cubicBezTo>
                  <a:cubicBezTo>
                    <a:pt x="119" y="153"/>
                    <a:pt x="102" y="148"/>
                    <a:pt x="97" y="148"/>
                  </a:cubicBezTo>
                  <a:cubicBezTo>
                    <a:pt x="92" y="148"/>
                    <a:pt x="90" y="151"/>
                    <a:pt x="86" y="151"/>
                  </a:cubicBezTo>
                  <a:cubicBezTo>
                    <a:pt x="82" y="151"/>
                    <a:pt x="75" y="147"/>
                    <a:pt x="71" y="147"/>
                  </a:cubicBezTo>
                  <a:cubicBezTo>
                    <a:pt x="60" y="147"/>
                    <a:pt x="60" y="147"/>
                    <a:pt x="60" y="147"/>
                  </a:cubicBezTo>
                  <a:cubicBezTo>
                    <a:pt x="60" y="73"/>
                    <a:pt x="60" y="73"/>
                    <a:pt x="60" y="73"/>
                  </a:cubicBezTo>
                  <a:cubicBezTo>
                    <a:pt x="64" y="73"/>
                    <a:pt x="73" y="74"/>
                    <a:pt x="80" y="70"/>
                  </a:cubicBezTo>
                  <a:cubicBezTo>
                    <a:pt x="89" y="64"/>
                    <a:pt x="96" y="54"/>
                    <a:pt x="101" y="48"/>
                  </a:cubicBezTo>
                  <a:cubicBezTo>
                    <a:pt x="106" y="41"/>
                    <a:pt x="116" y="35"/>
                    <a:pt x="122" y="21"/>
                  </a:cubicBezTo>
                  <a:cubicBezTo>
                    <a:pt x="125" y="14"/>
                    <a:pt x="123" y="0"/>
                    <a:pt x="133" y="3"/>
                  </a:cubicBezTo>
                  <a:cubicBezTo>
                    <a:pt x="144" y="7"/>
                    <a:pt x="144" y="17"/>
                    <a:pt x="144" y="29"/>
                  </a:cubicBezTo>
                  <a:cubicBezTo>
                    <a:pt x="143" y="40"/>
                    <a:pt x="132" y="63"/>
                    <a:pt x="131" y="67"/>
                  </a:cubicBezTo>
                  <a:cubicBezTo>
                    <a:pt x="129" y="76"/>
                    <a:pt x="131" y="82"/>
                    <a:pt x="131" y="91"/>
                  </a:cubicBezTo>
                  <a:cubicBezTo>
                    <a:pt x="130" y="104"/>
                    <a:pt x="122" y="113"/>
                    <a:pt x="122" y="113"/>
                  </a:cubicBezTo>
                  <a:cubicBezTo>
                    <a:pt x="122" y="113"/>
                    <a:pt x="133" y="106"/>
                    <a:pt x="135" y="98"/>
                  </a:cubicBezTo>
                  <a:cubicBezTo>
                    <a:pt x="137" y="89"/>
                    <a:pt x="135" y="80"/>
                    <a:pt x="140" y="70"/>
                  </a:cubicBezTo>
                  <a:cubicBezTo>
                    <a:pt x="142" y="68"/>
                    <a:pt x="143" y="67"/>
                    <a:pt x="145" y="66"/>
                  </a:cubicBezTo>
                  <a:cubicBezTo>
                    <a:pt x="143" y="69"/>
                    <a:pt x="142" y="72"/>
                    <a:pt x="142" y="76"/>
                  </a:cubicBezTo>
                  <a:cubicBezTo>
                    <a:pt x="142" y="82"/>
                    <a:pt x="144" y="86"/>
                    <a:pt x="148" y="90"/>
                  </a:cubicBezTo>
                  <a:cubicBezTo>
                    <a:pt x="147" y="92"/>
                    <a:pt x="146" y="95"/>
                    <a:pt x="146" y="98"/>
                  </a:cubicBezTo>
                  <a:cubicBezTo>
                    <a:pt x="146" y="101"/>
                    <a:pt x="147" y="104"/>
                    <a:pt x="148" y="107"/>
                  </a:cubicBezTo>
                  <a:cubicBezTo>
                    <a:pt x="144" y="110"/>
                    <a:pt x="142" y="115"/>
                    <a:pt x="142" y="120"/>
                  </a:cubicBezTo>
                  <a:cubicBezTo>
                    <a:pt x="142" y="123"/>
                    <a:pt x="143" y="126"/>
                    <a:pt x="144" y="129"/>
                  </a:cubicBezTo>
                  <a:cubicBezTo>
                    <a:pt x="140" y="132"/>
                    <a:pt x="138" y="137"/>
                    <a:pt x="138" y="142"/>
                  </a:cubicBezTo>
                  <a:moveTo>
                    <a:pt x="202" y="98"/>
                  </a:moveTo>
                  <a:cubicBezTo>
                    <a:pt x="202" y="92"/>
                    <a:pt x="197" y="87"/>
                    <a:pt x="190" y="87"/>
                  </a:cubicBezTo>
                  <a:cubicBezTo>
                    <a:pt x="184" y="87"/>
                    <a:pt x="184" y="87"/>
                    <a:pt x="184" y="87"/>
                  </a:cubicBezTo>
                  <a:cubicBezTo>
                    <a:pt x="190" y="86"/>
                    <a:pt x="194" y="82"/>
                    <a:pt x="194" y="76"/>
                  </a:cubicBezTo>
                  <a:cubicBezTo>
                    <a:pt x="194" y="70"/>
                    <a:pt x="188" y="65"/>
                    <a:pt x="182" y="65"/>
                  </a:cubicBezTo>
                  <a:cubicBezTo>
                    <a:pt x="159" y="65"/>
                    <a:pt x="159" y="65"/>
                    <a:pt x="159" y="65"/>
                  </a:cubicBezTo>
                  <a:cubicBezTo>
                    <a:pt x="152" y="65"/>
                    <a:pt x="148" y="70"/>
                    <a:pt x="148" y="76"/>
                  </a:cubicBezTo>
                  <a:cubicBezTo>
                    <a:pt x="148" y="82"/>
                    <a:pt x="153" y="87"/>
                    <a:pt x="160" y="87"/>
                  </a:cubicBezTo>
                  <a:cubicBezTo>
                    <a:pt x="161" y="87"/>
                    <a:pt x="161" y="87"/>
                    <a:pt x="161" y="87"/>
                  </a:cubicBezTo>
                  <a:cubicBezTo>
                    <a:pt x="156" y="89"/>
                    <a:pt x="152" y="93"/>
                    <a:pt x="152" y="98"/>
                  </a:cubicBezTo>
                  <a:cubicBezTo>
                    <a:pt x="152" y="104"/>
                    <a:pt x="156" y="108"/>
                    <a:pt x="161" y="109"/>
                  </a:cubicBezTo>
                  <a:cubicBezTo>
                    <a:pt x="160" y="109"/>
                    <a:pt x="160" y="109"/>
                    <a:pt x="160" y="109"/>
                  </a:cubicBezTo>
                  <a:cubicBezTo>
                    <a:pt x="153" y="109"/>
                    <a:pt x="148" y="114"/>
                    <a:pt x="148" y="120"/>
                  </a:cubicBezTo>
                  <a:cubicBezTo>
                    <a:pt x="148" y="126"/>
                    <a:pt x="152" y="130"/>
                    <a:pt x="157" y="131"/>
                  </a:cubicBezTo>
                  <a:cubicBezTo>
                    <a:pt x="156" y="131"/>
                    <a:pt x="156" y="131"/>
                    <a:pt x="156" y="131"/>
                  </a:cubicBezTo>
                  <a:cubicBezTo>
                    <a:pt x="149" y="131"/>
                    <a:pt x="144" y="136"/>
                    <a:pt x="144" y="142"/>
                  </a:cubicBezTo>
                  <a:cubicBezTo>
                    <a:pt x="144" y="148"/>
                    <a:pt x="149" y="153"/>
                    <a:pt x="156" y="153"/>
                  </a:cubicBezTo>
                  <a:cubicBezTo>
                    <a:pt x="167" y="153"/>
                    <a:pt x="167" y="153"/>
                    <a:pt x="167" y="153"/>
                  </a:cubicBezTo>
                  <a:cubicBezTo>
                    <a:pt x="179" y="153"/>
                    <a:pt x="179" y="153"/>
                    <a:pt x="179" y="153"/>
                  </a:cubicBezTo>
                  <a:cubicBezTo>
                    <a:pt x="185" y="153"/>
                    <a:pt x="191" y="148"/>
                    <a:pt x="191" y="142"/>
                  </a:cubicBezTo>
                  <a:cubicBezTo>
                    <a:pt x="191" y="137"/>
                    <a:pt x="186" y="132"/>
                    <a:pt x="181" y="131"/>
                  </a:cubicBezTo>
                  <a:cubicBezTo>
                    <a:pt x="186" y="131"/>
                    <a:pt x="186" y="131"/>
                    <a:pt x="186" y="131"/>
                  </a:cubicBezTo>
                  <a:cubicBezTo>
                    <a:pt x="193" y="131"/>
                    <a:pt x="198" y="126"/>
                    <a:pt x="198" y="120"/>
                  </a:cubicBezTo>
                  <a:cubicBezTo>
                    <a:pt x="198" y="115"/>
                    <a:pt x="194" y="111"/>
                    <a:pt x="189" y="109"/>
                  </a:cubicBezTo>
                  <a:cubicBezTo>
                    <a:pt x="190" y="109"/>
                    <a:pt x="190" y="109"/>
                    <a:pt x="190" y="109"/>
                  </a:cubicBezTo>
                  <a:cubicBezTo>
                    <a:pt x="197" y="109"/>
                    <a:pt x="202" y="104"/>
                    <a:pt x="202" y="98"/>
                  </a:cubicBezTo>
                  <a:moveTo>
                    <a:pt x="0" y="66"/>
                  </a:moveTo>
                  <a:cubicBezTo>
                    <a:pt x="53" y="66"/>
                    <a:pt x="53" y="66"/>
                    <a:pt x="53" y="66"/>
                  </a:cubicBezTo>
                  <a:cubicBezTo>
                    <a:pt x="53" y="169"/>
                    <a:pt x="53" y="169"/>
                    <a:pt x="53" y="169"/>
                  </a:cubicBezTo>
                  <a:cubicBezTo>
                    <a:pt x="0" y="169"/>
                    <a:pt x="0" y="169"/>
                    <a:pt x="0" y="169"/>
                  </a:cubicBezTo>
                  <a:lnTo>
                    <a:pt x="0" y="66"/>
                  </a:lnTo>
                  <a:close/>
                  <a:moveTo>
                    <a:pt x="32" y="152"/>
                  </a:moveTo>
                  <a:cubicBezTo>
                    <a:pt x="32" y="156"/>
                    <a:pt x="35" y="159"/>
                    <a:pt x="38" y="159"/>
                  </a:cubicBezTo>
                  <a:cubicBezTo>
                    <a:pt x="42" y="159"/>
                    <a:pt x="45" y="156"/>
                    <a:pt x="45" y="152"/>
                  </a:cubicBezTo>
                  <a:cubicBezTo>
                    <a:pt x="45" y="149"/>
                    <a:pt x="42" y="146"/>
                    <a:pt x="38" y="146"/>
                  </a:cubicBezTo>
                  <a:cubicBezTo>
                    <a:pt x="35" y="146"/>
                    <a:pt x="32" y="149"/>
                    <a:pt x="32" y="152"/>
                  </a:cubicBezTo>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82" name="Freeform 22"/>
            <p:cNvSpPr>
              <a:spLocks noEditPoints="1"/>
            </p:cNvSpPr>
            <p:nvPr/>
          </p:nvSpPr>
          <p:spPr bwMode="auto">
            <a:xfrm>
              <a:off x="8036005" y="5062758"/>
              <a:ext cx="633235" cy="602556"/>
            </a:xfrm>
            <a:custGeom>
              <a:avLst/>
              <a:gdLst>
                <a:gd name="T0" fmla="*/ 87 w 218"/>
                <a:gd name="T1" fmla="*/ 189 h 207"/>
                <a:gd name="T2" fmla="*/ 163 w 218"/>
                <a:gd name="T3" fmla="*/ 108 h 207"/>
                <a:gd name="T4" fmla="*/ 142 w 218"/>
                <a:gd name="T5" fmla="*/ 15 h 207"/>
                <a:gd name="T6" fmla="*/ 69 w 218"/>
                <a:gd name="T7" fmla="*/ 114 h 207"/>
                <a:gd name="T8" fmla="*/ 69 w 218"/>
                <a:gd name="T9" fmla="*/ 85 h 207"/>
                <a:gd name="T10" fmla="*/ 69 w 218"/>
                <a:gd name="T11" fmla="*/ 114 h 207"/>
                <a:gd name="T12" fmla="*/ 71 w 218"/>
                <a:gd name="T13" fmla="*/ 58 h 207"/>
                <a:gd name="T14" fmla="*/ 102 w 218"/>
                <a:gd name="T15" fmla="*/ 58 h 207"/>
                <a:gd name="T16" fmla="*/ 119 w 218"/>
                <a:gd name="T17" fmla="*/ 172 h 207"/>
                <a:gd name="T18" fmla="*/ 107 w 218"/>
                <a:gd name="T19" fmla="*/ 130 h 207"/>
                <a:gd name="T20" fmla="*/ 119 w 218"/>
                <a:gd name="T21" fmla="*/ 172 h 207"/>
                <a:gd name="T22" fmla="*/ 106 w 218"/>
                <a:gd name="T23" fmla="*/ 74 h 207"/>
                <a:gd name="T24" fmla="*/ 141 w 218"/>
                <a:gd name="T25" fmla="*/ 74 h 207"/>
                <a:gd name="T26" fmla="*/ 154 w 218"/>
                <a:gd name="T27" fmla="*/ 36 h 207"/>
                <a:gd name="T28" fmla="*/ 154 w 218"/>
                <a:gd name="T29" fmla="*/ 63 h 207"/>
                <a:gd name="T30" fmla="*/ 154 w 218"/>
                <a:gd name="T31" fmla="*/ 36 h 207"/>
                <a:gd name="T32" fmla="*/ 214 w 218"/>
                <a:gd name="T33" fmla="*/ 126 h 207"/>
                <a:gd name="T34" fmla="*/ 214 w 218"/>
                <a:gd name="T35" fmla="*/ 125 h 207"/>
                <a:gd name="T36" fmla="*/ 202 w 218"/>
                <a:gd name="T37" fmla="*/ 0 h 207"/>
                <a:gd name="T38" fmla="*/ 179 w 218"/>
                <a:gd name="T39" fmla="*/ 3 h 207"/>
                <a:gd name="T40" fmla="*/ 170 w 218"/>
                <a:gd name="T41" fmla="*/ 125 h 207"/>
                <a:gd name="T42" fmla="*/ 176 w 218"/>
                <a:gd name="T43" fmla="*/ 163 h 207"/>
                <a:gd name="T44" fmla="*/ 172 w 218"/>
                <a:gd name="T45" fmla="*/ 179 h 207"/>
                <a:gd name="T46" fmla="*/ 203 w 218"/>
                <a:gd name="T47" fmla="*/ 199 h 207"/>
                <a:gd name="T48" fmla="*/ 207 w 218"/>
                <a:gd name="T49" fmla="*/ 206 h 207"/>
                <a:gd name="T50" fmla="*/ 206 w 218"/>
                <a:gd name="T51" fmla="*/ 182 h 207"/>
                <a:gd name="T52" fmla="*/ 207 w 218"/>
                <a:gd name="T53" fmla="*/ 166 h 207"/>
                <a:gd name="T54" fmla="*/ 207 w 218"/>
                <a:gd name="T55" fmla="*/ 165 h 207"/>
                <a:gd name="T56" fmla="*/ 185 w 218"/>
                <a:gd name="T57" fmla="*/ 7 h 207"/>
                <a:gd name="T58" fmla="*/ 208 w 218"/>
                <a:gd name="T59" fmla="*/ 122 h 207"/>
                <a:gd name="T60" fmla="*/ 198 w 218"/>
                <a:gd name="T61" fmla="*/ 30 h 207"/>
                <a:gd name="T62" fmla="*/ 197 w 218"/>
                <a:gd name="T63" fmla="*/ 122 h 207"/>
                <a:gd name="T64" fmla="*/ 185 w 218"/>
                <a:gd name="T65" fmla="*/ 7 h 207"/>
                <a:gd name="T66" fmla="*/ 210 w 218"/>
                <a:gd name="T67" fmla="*/ 201 h 207"/>
                <a:gd name="T68" fmla="*/ 201 w 218"/>
                <a:gd name="T69" fmla="*/ 189 h 207"/>
                <a:gd name="T70" fmla="*/ 192 w 218"/>
                <a:gd name="T71" fmla="*/ 173 h 207"/>
                <a:gd name="T72" fmla="*/ 194 w 218"/>
                <a:gd name="T73" fmla="*/ 186 h 207"/>
                <a:gd name="T74" fmla="*/ 188 w 218"/>
                <a:gd name="T75" fmla="*/ 169 h 207"/>
                <a:gd name="T76" fmla="*/ 201 w 218"/>
                <a:gd name="T77" fmla="*/ 166 h 207"/>
                <a:gd name="T78" fmla="*/ 201 w 218"/>
                <a:gd name="T79" fmla="*/ 182 h 207"/>
                <a:gd name="T80" fmla="*/ 202 w 218"/>
                <a:gd name="T81" fmla="*/ 159 h 207"/>
                <a:gd name="T82" fmla="*/ 200 w 218"/>
                <a:gd name="T83" fmla="*/ 134 h 207"/>
                <a:gd name="T84" fmla="*/ 195 w 218"/>
                <a:gd name="T85" fmla="*/ 159 h 207"/>
                <a:gd name="T86" fmla="*/ 176 w 218"/>
                <a:gd name="T87" fmla="*/ 128 h 207"/>
                <a:gd name="T88" fmla="*/ 202 w 218"/>
                <a:gd name="T89" fmla="*/ 15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8" h="207">
                  <a:moveTo>
                    <a:pt x="32" y="69"/>
                  </a:moveTo>
                  <a:cubicBezTo>
                    <a:pt x="0" y="134"/>
                    <a:pt x="55" y="181"/>
                    <a:pt x="87" y="189"/>
                  </a:cubicBezTo>
                  <a:cubicBezTo>
                    <a:pt x="143" y="203"/>
                    <a:pt x="147" y="164"/>
                    <a:pt x="146" y="138"/>
                  </a:cubicBezTo>
                  <a:cubicBezTo>
                    <a:pt x="145" y="127"/>
                    <a:pt x="153" y="118"/>
                    <a:pt x="163" y="108"/>
                  </a:cubicBezTo>
                  <a:cubicBezTo>
                    <a:pt x="170" y="22"/>
                    <a:pt x="170" y="22"/>
                    <a:pt x="170" y="22"/>
                  </a:cubicBezTo>
                  <a:cubicBezTo>
                    <a:pt x="161" y="18"/>
                    <a:pt x="152" y="16"/>
                    <a:pt x="142" y="15"/>
                  </a:cubicBezTo>
                  <a:cubicBezTo>
                    <a:pt x="91" y="13"/>
                    <a:pt x="49" y="34"/>
                    <a:pt x="32" y="69"/>
                  </a:cubicBezTo>
                  <a:close/>
                  <a:moveTo>
                    <a:pt x="69" y="114"/>
                  </a:moveTo>
                  <a:cubicBezTo>
                    <a:pt x="61" y="114"/>
                    <a:pt x="54" y="108"/>
                    <a:pt x="54" y="100"/>
                  </a:cubicBezTo>
                  <a:cubicBezTo>
                    <a:pt x="54" y="92"/>
                    <a:pt x="61" y="85"/>
                    <a:pt x="69" y="85"/>
                  </a:cubicBezTo>
                  <a:cubicBezTo>
                    <a:pt x="77" y="85"/>
                    <a:pt x="83" y="92"/>
                    <a:pt x="83" y="100"/>
                  </a:cubicBezTo>
                  <a:cubicBezTo>
                    <a:pt x="83" y="108"/>
                    <a:pt x="77" y="114"/>
                    <a:pt x="69" y="114"/>
                  </a:cubicBezTo>
                  <a:close/>
                  <a:moveTo>
                    <a:pt x="86" y="74"/>
                  </a:moveTo>
                  <a:cubicBezTo>
                    <a:pt x="78" y="74"/>
                    <a:pt x="71" y="67"/>
                    <a:pt x="71" y="58"/>
                  </a:cubicBezTo>
                  <a:cubicBezTo>
                    <a:pt x="71" y="50"/>
                    <a:pt x="78" y="43"/>
                    <a:pt x="86" y="43"/>
                  </a:cubicBezTo>
                  <a:cubicBezTo>
                    <a:pt x="95" y="43"/>
                    <a:pt x="102" y="50"/>
                    <a:pt x="102" y="58"/>
                  </a:cubicBezTo>
                  <a:cubicBezTo>
                    <a:pt x="102" y="67"/>
                    <a:pt x="95" y="74"/>
                    <a:pt x="86" y="74"/>
                  </a:cubicBezTo>
                  <a:close/>
                  <a:moveTo>
                    <a:pt x="119" y="172"/>
                  </a:moveTo>
                  <a:cubicBezTo>
                    <a:pt x="107" y="182"/>
                    <a:pt x="88" y="178"/>
                    <a:pt x="87" y="166"/>
                  </a:cubicBezTo>
                  <a:cubicBezTo>
                    <a:pt x="86" y="149"/>
                    <a:pt x="95" y="134"/>
                    <a:pt x="107" y="130"/>
                  </a:cubicBezTo>
                  <a:cubicBezTo>
                    <a:pt x="111" y="128"/>
                    <a:pt x="120" y="132"/>
                    <a:pt x="123" y="139"/>
                  </a:cubicBezTo>
                  <a:cubicBezTo>
                    <a:pt x="127" y="147"/>
                    <a:pt x="129" y="164"/>
                    <a:pt x="119" y="172"/>
                  </a:cubicBezTo>
                  <a:close/>
                  <a:moveTo>
                    <a:pt x="124" y="92"/>
                  </a:moveTo>
                  <a:cubicBezTo>
                    <a:pt x="114" y="92"/>
                    <a:pt x="106" y="84"/>
                    <a:pt x="106" y="74"/>
                  </a:cubicBezTo>
                  <a:cubicBezTo>
                    <a:pt x="106" y="65"/>
                    <a:pt x="114" y="57"/>
                    <a:pt x="124" y="57"/>
                  </a:cubicBezTo>
                  <a:cubicBezTo>
                    <a:pt x="133" y="57"/>
                    <a:pt x="141" y="65"/>
                    <a:pt x="141" y="74"/>
                  </a:cubicBezTo>
                  <a:cubicBezTo>
                    <a:pt x="141" y="84"/>
                    <a:pt x="133" y="92"/>
                    <a:pt x="124" y="92"/>
                  </a:cubicBezTo>
                  <a:close/>
                  <a:moveTo>
                    <a:pt x="154" y="36"/>
                  </a:moveTo>
                  <a:cubicBezTo>
                    <a:pt x="161" y="36"/>
                    <a:pt x="167" y="42"/>
                    <a:pt x="167" y="49"/>
                  </a:cubicBezTo>
                  <a:cubicBezTo>
                    <a:pt x="167" y="57"/>
                    <a:pt x="161" y="63"/>
                    <a:pt x="154" y="63"/>
                  </a:cubicBezTo>
                  <a:cubicBezTo>
                    <a:pt x="146" y="63"/>
                    <a:pt x="140" y="57"/>
                    <a:pt x="140" y="49"/>
                  </a:cubicBezTo>
                  <a:cubicBezTo>
                    <a:pt x="140" y="42"/>
                    <a:pt x="146" y="36"/>
                    <a:pt x="154" y="36"/>
                  </a:cubicBezTo>
                  <a:close/>
                  <a:moveTo>
                    <a:pt x="208" y="163"/>
                  </a:moveTo>
                  <a:cubicBezTo>
                    <a:pt x="214" y="126"/>
                    <a:pt x="214" y="126"/>
                    <a:pt x="214" y="126"/>
                  </a:cubicBezTo>
                  <a:cubicBezTo>
                    <a:pt x="214" y="126"/>
                    <a:pt x="214" y="126"/>
                    <a:pt x="214" y="125"/>
                  </a:cubicBezTo>
                  <a:cubicBezTo>
                    <a:pt x="214" y="125"/>
                    <a:pt x="214" y="125"/>
                    <a:pt x="214" y="125"/>
                  </a:cubicBezTo>
                  <a:cubicBezTo>
                    <a:pt x="205" y="3"/>
                    <a:pt x="205" y="3"/>
                    <a:pt x="205" y="3"/>
                  </a:cubicBezTo>
                  <a:cubicBezTo>
                    <a:pt x="205" y="2"/>
                    <a:pt x="203" y="0"/>
                    <a:pt x="202" y="0"/>
                  </a:cubicBezTo>
                  <a:cubicBezTo>
                    <a:pt x="182" y="0"/>
                    <a:pt x="182" y="0"/>
                    <a:pt x="182" y="0"/>
                  </a:cubicBezTo>
                  <a:cubicBezTo>
                    <a:pt x="180" y="0"/>
                    <a:pt x="179" y="2"/>
                    <a:pt x="179" y="3"/>
                  </a:cubicBezTo>
                  <a:cubicBezTo>
                    <a:pt x="170" y="125"/>
                    <a:pt x="170" y="125"/>
                    <a:pt x="170" y="125"/>
                  </a:cubicBezTo>
                  <a:cubicBezTo>
                    <a:pt x="170" y="125"/>
                    <a:pt x="170" y="125"/>
                    <a:pt x="170" y="125"/>
                  </a:cubicBezTo>
                  <a:cubicBezTo>
                    <a:pt x="170" y="126"/>
                    <a:pt x="170" y="126"/>
                    <a:pt x="170" y="126"/>
                  </a:cubicBezTo>
                  <a:cubicBezTo>
                    <a:pt x="176" y="163"/>
                    <a:pt x="176" y="163"/>
                    <a:pt x="176" y="163"/>
                  </a:cubicBezTo>
                  <a:cubicBezTo>
                    <a:pt x="176" y="164"/>
                    <a:pt x="176" y="165"/>
                    <a:pt x="177" y="165"/>
                  </a:cubicBezTo>
                  <a:cubicBezTo>
                    <a:pt x="175" y="168"/>
                    <a:pt x="172" y="172"/>
                    <a:pt x="172" y="179"/>
                  </a:cubicBezTo>
                  <a:cubicBezTo>
                    <a:pt x="172" y="190"/>
                    <a:pt x="188" y="195"/>
                    <a:pt x="197" y="197"/>
                  </a:cubicBezTo>
                  <a:cubicBezTo>
                    <a:pt x="200" y="198"/>
                    <a:pt x="202" y="199"/>
                    <a:pt x="203" y="199"/>
                  </a:cubicBezTo>
                  <a:cubicBezTo>
                    <a:pt x="206" y="201"/>
                    <a:pt x="207" y="205"/>
                    <a:pt x="205" y="207"/>
                  </a:cubicBezTo>
                  <a:cubicBezTo>
                    <a:pt x="207" y="206"/>
                    <a:pt x="207" y="206"/>
                    <a:pt x="207" y="206"/>
                  </a:cubicBezTo>
                  <a:cubicBezTo>
                    <a:pt x="211" y="204"/>
                    <a:pt x="218" y="197"/>
                    <a:pt x="209" y="187"/>
                  </a:cubicBezTo>
                  <a:cubicBezTo>
                    <a:pt x="207" y="185"/>
                    <a:pt x="206" y="184"/>
                    <a:pt x="206" y="182"/>
                  </a:cubicBezTo>
                  <a:cubicBezTo>
                    <a:pt x="206" y="181"/>
                    <a:pt x="206" y="180"/>
                    <a:pt x="207" y="179"/>
                  </a:cubicBezTo>
                  <a:cubicBezTo>
                    <a:pt x="208" y="176"/>
                    <a:pt x="210" y="172"/>
                    <a:pt x="207" y="166"/>
                  </a:cubicBezTo>
                  <a:cubicBezTo>
                    <a:pt x="206" y="166"/>
                    <a:pt x="206" y="166"/>
                    <a:pt x="206" y="165"/>
                  </a:cubicBezTo>
                  <a:cubicBezTo>
                    <a:pt x="206" y="165"/>
                    <a:pt x="207" y="165"/>
                    <a:pt x="207" y="165"/>
                  </a:cubicBezTo>
                  <a:cubicBezTo>
                    <a:pt x="207" y="164"/>
                    <a:pt x="208" y="164"/>
                    <a:pt x="208" y="163"/>
                  </a:cubicBezTo>
                  <a:close/>
                  <a:moveTo>
                    <a:pt x="185" y="7"/>
                  </a:moveTo>
                  <a:cubicBezTo>
                    <a:pt x="199" y="7"/>
                    <a:pt x="199" y="7"/>
                    <a:pt x="199" y="7"/>
                  </a:cubicBezTo>
                  <a:cubicBezTo>
                    <a:pt x="208" y="122"/>
                    <a:pt x="208" y="122"/>
                    <a:pt x="208" y="122"/>
                  </a:cubicBezTo>
                  <a:cubicBezTo>
                    <a:pt x="200" y="122"/>
                    <a:pt x="200" y="122"/>
                    <a:pt x="200" y="122"/>
                  </a:cubicBezTo>
                  <a:cubicBezTo>
                    <a:pt x="198" y="30"/>
                    <a:pt x="198" y="30"/>
                    <a:pt x="198" y="30"/>
                  </a:cubicBezTo>
                  <a:cubicBezTo>
                    <a:pt x="194" y="30"/>
                    <a:pt x="194" y="30"/>
                    <a:pt x="194" y="30"/>
                  </a:cubicBezTo>
                  <a:cubicBezTo>
                    <a:pt x="197" y="122"/>
                    <a:pt x="197" y="122"/>
                    <a:pt x="197" y="122"/>
                  </a:cubicBezTo>
                  <a:cubicBezTo>
                    <a:pt x="176" y="122"/>
                    <a:pt x="176" y="122"/>
                    <a:pt x="176" y="122"/>
                  </a:cubicBezTo>
                  <a:lnTo>
                    <a:pt x="185" y="7"/>
                  </a:lnTo>
                  <a:close/>
                  <a:moveTo>
                    <a:pt x="207" y="189"/>
                  </a:moveTo>
                  <a:cubicBezTo>
                    <a:pt x="213" y="194"/>
                    <a:pt x="210" y="201"/>
                    <a:pt x="210" y="201"/>
                  </a:cubicBezTo>
                  <a:cubicBezTo>
                    <a:pt x="210" y="201"/>
                    <a:pt x="210" y="197"/>
                    <a:pt x="208" y="194"/>
                  </a:cubicBezTo>
                  <a:cubicBezTo>
                    <a:pt x="207" y="191"/>
                    <a:pt x="204" y="191"/>
                    <a:pt x="201" y="189"/>
                  </a:cubicBezTo>
                  <a:cubicBezTo>
                    <a:pt x="197" y="187"/>
                    <a:pt x="194" y="185"/>
                    <a:pt x="192" y="180"/>
                  </a:cubicBezTo>
                  <a:cubicBezTo>
                    <a:pt x="191" y="176"/>
                    <a:pt x="192" y="173"/>
                    <a:pt x="192" y="173"/>
                  </a:cubicBezTo>
                  <a:cubicBezTo>
                    <a:pt x="192" y="173"/>
                    <a:pt x="190" y="175"/>
                    <a:pt x="190" y="178"/>
                  </a:cubicBezTo>
                  <a:cubicBezTo>
                    <a:pt x="190" y="183"/>
                    <a:pt x="194" y="186"/>
                    <a:pt x="194" y="186"/>
                  </a:cubicBezTo>
                  <a:cubicBezTo>
                    <a:pt x="194" y="186"/>
                    <a:pt x="189" y="185"/>
                    <a:pt x="187" y="180"/>
                  </a:cubicBezTo>
                  <a:cubicBezTo>
                    <a:pt x="185" y="177"/>
                    <a:pt x="187" y="174"/>
                    <a:pt x="188" y="169"/>
                  </a:cubicBezTo>
                  <a:cubicBezTo>
                    <a:pt x="188" y="168"/>
                    <a:pt x="188" y="167"/>
                    <a:pt x="188" y="166"/>
                  </a:cubicBezTo>
                  <a:cubicBezTo>
                    <a:pt x="201" y="166"/>
                    <a:pt x="201" y="166"/>
                    <a:pt x="201" y="166"/>
                  </a:cubicBezTo>
                  <a:cubicBezTo>
                    <a:pt x="202" y="167"/>
                    <a:pt x="203" y="169"/>
                    <a:pt x="203" y="172"/>
                  </a:cubicBezTo>
                  <a:cubicBezTo>
                    <a:pt x="203" y="178"/>
                    <a:pt x="201" y="179"/>
                    <a:pt x="201" y="182"/>
                  </a:cubicBezTo>
                  <a:cubicBezTo>
                    <a:pt x="202" y="185"/>
                    <a:pt x="205" y="187"/>
                    <a:pt x="207" y="189"/>
                  </a:cubicBezTo>
                  <a:close/>
                  <a:moveTo>
                    <a:pt x="202" y="159"/>
                  </a:moveTo>
                  <a:cubicBezTo>
                    <a:pt x="198" y="159"/>
                    <a:pt x="198" y="159"/>
                    <a:pt x="198" y="159"/>
                  </a:cubicBezTo>
                  <a:cubicBezTo>
                    <a:pt x="200" y="134"/>
                    <a:pt x="200" y="134"/>
                    <a:pt x="200" y="134"/>
                  </a:cubicBezTo>
                  <a:cubicBezTo>
                    <a:pt x="197" y="134"/>
                    <a:pt x="197" y="134"/>
                    <a:pt x="197" y="134"/>
                  </a:cubicBezTo>
                  <a:cubicBezTo>
                    <a:pt x="195" y="159"/>
                    <a:pt x="195" y="159"/>
                    <a:pt x="195" y="159"/>
                  </a:cubicBezTo>
                  <a:cubicBezTo>
                    <a:pt x="182" y="159"/>
                    <a:pt x="182" y="159"/>
                    <a:pt x="182" y="159"/>
                  </a:cubicBezTo>
                  <a:cubicBezTo>
                    <a:pt x="176" y="128"/>
                    <a:pt x="176" y="128"/>
                    <a:pt x="176" y="128"/>
                  </a:cubicBezTo>
                  <a:cubicBezTo>
                    <a:pt x="207" y="128"/>
                    <a:pt x="207" y="128"/>
                    <a:pt x="207" y="128"/>
                  </a:cubicBezTo>
                  <a:lnTo>
                    <a:pt x="202" y="159"/>
                  </a:lnTo>
                  <a:close/>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83" name="Freeform 78"/>
            <p:cNvSpPr>
              <a:spLocks noEditPoints="1"/>
            </p:cNvSpPr>
            <p:nvPr/>
          </p:nvSpPr>
          <p:spPr bwMode="auto">
            <a:xfrm>
              <a:off x="8288807" y="5790116"/>
              <a:ext cx="502618" cy="421617"/>
            </a:xfrm>
            <a:custGeom>
              <a:avLst/>
              <a:gdLst>
                <a:gd name="T0" fmla="*/ 138 w 202"/>
                <a:gd name="T1" fmla="*/ 142 h 169"/>
                <a:gd name="T2" fmla="*/ 142 w 202"/>
                <a:gd name="T3" fmla="*/ 153 h 169"/>
                <a:gd name="T4" fmla="*/ 126 w 202"/>
                <a:gd name="T5" fmla="*/ 153 h 169"/>
                <a:gd name="T6" fmla="*/ 97 w 202"/>
                <a:gd name="T7" fmla="*/ 148 h 169"/>
                <a:gd name="T8" fmla="*/ 86 w 202"/>
                <a:gd name="T9" fmla="*/ 151 h 169"/>
                <a:gd name="T10" fmla="*/ 71 w 202"/>
                <a:gd name="T11" fmla="*/ 147 h 169"/>
                <a:gd name="T12" fmla="*/ 60 w 202"/>
                <a:gd name="T13" fmla="*/ 147 h 169"/>
                <a:gd name="T14" fmla="*/ 60 w 202"/>
                <a:gd name="T15" fmla="*/ 73 h 169"/>
                <a:gd name="T16" fmla="*/ 80 w 202"/>
                <a:gd name="T17" fmla="*/ 70 h 169"/>
                <a:gd name="T18" fmla="*/ 101 w 202"/>
                <a:gd name="T19" fmla="*/ 48 h 169"/>
                <a:gd name="T20" fmla="*/ 122 w 202"/>
                <a:gd name="T21" fmla="*/ 21 h 169"/>
                <a:gd name="T22" fmla="*/ 133 w 202"/>
                <a:gd name="T23" fmla="*/ 3 h 169"/>
                <a:gd name="T24" fmla="*/ 144 w 202"/>
                <a:gd name="T25" fmla="*/ 29 h 169"/>
                <a:gd name="T26" fmla="*/ 131 w 202"/>
                <a:gd name="T27" fmla="*/ 67 h 169"/>
                <a:gd name="T28" fmla="*/ 131 w 202"/>
                <a:gd name="T29" fmla="*/ 91 h 169"/>
                <a:gd name="T30" fmla="*/ 122 w 202"/>
                <a:gd name="T31" fmla="*/ 113 h 169"/>
                <a:gd name="T32" fmla="*/ 135 w 202"/>
                <a:gd name="T33" fmla="*/ 98 h 169"/>
                <a:gd name="T34" fmla="*/ 140 w 202"/>
                <a:gd name="T35" fmla="*/ 70 h 169"/>
                <a:gd name="T36" fmla="*/ 145 w 202"/>
                <a:gd name="T37" fmla="*/ 66 h 169"/>
                <a:gd name="T38" fmla="*/ 142 w 202"/>
                <a:gd name="T39" fmla="*/ 76 h 169"/>
                <a:gd name="T40" fmla="*/ 148 w 202"/>
                <a:gd name="T41" fmla="*/ 90 h 169"/>
                <a:gd name="T42" fmla="*/ 146 w 202"/>
                <a:gd name="T43" fmla="*/ 98 h 169"/>
                <a:gd name="T44" fmla="*/ 148 w 202"/>
                <a:gd name="T45" fmla="*/ 107 h 169"/>
                <a:gd name="T46" fmla="*/ 142 w 202"/>
                <a:gd name="T47" fmla="*/ 120 h 169"/>
                <a:gd name="T48" fmla="*/ 144 w 202"/>
                <a:gd name="T49" fmla="*/ 129 h 169"/>
                <a:gd name="T50" fmla="*/ 138 w 202"/>
                <a:gd name="T51" fmla="*/ 142 h 169"/>
                <a:gd name="T52" fmla="*/ 202 w 202"/>
                <a:gd name="T53" fmla="*/ 98 h 169"/>
                <a:gd name="T54" fmla="*/ 190 w 202"/>
                <a:gd name="T55" fmla="*/ 87 h 169"/>
                <a:gd name="T56" fmla="*/ 184 w 202"/>
                <a:gd name="T57" fmla="*/ 87 h 169"/>
                <a:gd name="T58" fmla="*/ 194 w 202"/>
                <a:gd name="T59" fmla="*/ 76 h 169"/>
                <a:gd name="T60" fmla="*/ 182 w 202"/>
                <a:gd name="T61" fmla="*/ 65 h 169"/>
                <a:gd name="T62" fmla="*/ 159 w 202"/>
                <a:gd name="T63" fmla="*/ 65 h 169"/>
                <a:gd name="T64" fmla="*/ 148 w 202"/>
                <a:gd name="T65" fmla="*/ 76 h 169"/>
                <a:gd name="T66" fmla="*/ 160 w 202"/>
                <a:gd name="T67" fmla="*/ 87 h 169"/>
                <a:gd name="T68" fmla="*/ 161 w 202"/>
                <a:gd name="T69" fmla="*/ 87 h 169"/>
                <a:gd name="T70" fmla="*/ 152 w 202"/>
                <a:gd name="T71" fmla="*/ 98 h 169"/>
                <a:gd name="T72" fmla="*/ 161 w 202"/>
                <a:gd name="T73" fmla="*/ 109 h 169"/>
                <a:gd name="T74" fmla="*/ 160 w 202"/>
                <a:gd name="T75" fmla="*/ 109 h 169"/>
                <a:gd name="T76" fmla="*/ 148 w 202"/>
                <a:gd name="T77" fmla="*/ 120 h 169"/>
                <a:gd name="T78" fmla="*/ 157 w 202"/>
                <a:gd name="T79" fmla="*/ 131 h 169"/>
                <a:gd name="T80" fmla="*/ 156 w 202"/>
                <a:gd name="T81" fmla="*/ 131 h 169"/>
                <a:gd name="T82" fmla="*/ 144 w 202"/>
                <a:gd name="T83" fmla="*/ 142 h 169"/>
                <a:gd name="T84" fmla="*/ 156 w 202"/>
                <a:gd name="T85" fmla="*/ 153 h 169"/>
                <a:gd name="T86" fmla="*/ 167 w 202"/>
                <a:gd name="T87" fmla="*/ 153 h 169"/>
                <a:gd name="T88" fmla="*/ 179 w 202"/>
                <a:gd name="T89" fmla="*/ 153 h 169"/>
                <a:gd name="T90" fmla="*/ 191 w 202"/>
                <a:gd name="T91" fmla="*/ 142 h 169"/>
                <a:gd name="T92" fmla="*/ 181 w 202"/>
                <a:gd name="T93" fmla="*/ 131 h 169"/>
                <a:gd name="T94" fmla="*/ 186 w 202"/>
                <a:gd name="T95" fmla="*/ 131 h 169"/>
                <a:gd name="T96" fmla="*/ 198 w 202"/>
                <a:gd name="T97" fmla="*/ 120 h 169"/>
                <a:gd name="T98" fmla="*/ 189 w 202"/>
                <a:gd name="T99" fmla="*/ 109 h 169"/>
                <a:gd name="T100" fmla="*/ 190 w 202"/>
                <a:gd name="T101" fmla="*/ 109 h 169"/>
                <a:gd name="T102" fmla="*/ 202 w 202"/>
                <a:gd name="T103" fmla="*/ 98 h 169"/>
                <a:gd name="T104" fmla="*/ 0 w 202"/>
                <a:gd name="T105" fmla="*/ 66 h 169"/>
                <a:gd name="T106" fmla="*/ 53 w 202"/>
                <a:gd name="T107" fmla="*/ 66 h 169"/>
                <a:gd name="T108" fmla="*/ 53 w 202"/>
                <a:gd name="T109" fmla="*/ 169 h 169"/>
                <a:gd name="T110" fmla="*/ 0 w 202"/>
                <a:gd name="T111" fmla="*/ 169 h 169"/>
                <a:gd name="T112" fmla="*/ 0 w 202"/>
                <a:gd name="T113" fmla="*/ 66 h 169"/>
                <a:gd name="T114" fmla="*/ 32 w 202"/>
                <a:gd name="T115" fmla="*/ 152 h 169"/>
                <a:gd name="T116" fmla="*/ 38 w 202"/>
                <a:gd name="T117" fmla="*/ 159 h 169"/>
                <a:gd name="T118" fmla="*/ 45 w 202"/>
                <a:gd name="T119" fmla="*/ 152 h 169"/>
                <a:gd name="T120" fmla="*/ 38 w 202"/>
                <a:gd name="T121" fmla="*/ 146 h 169"/>
                <a:gd name="T122" fmla="*/ 32 w 202"/>
                <a:gd name="T123" fmla="*/ 152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2" h="169">
                  <a:moveTo>
                    <a:pt x="138" y="142"/>
                  </a:moveTo>
                  <a:cubicBezTo>
                    <a:pt x="138" y="146"/>
                    <a:pt x="139" y="150"/>
                    <a:pt x="142" y="153"/>
                  </a:cubicBezTo>
                  <a:cubicBezTo>
                    <a:pt x="126" y="153"/>
                    <a:pt x="126" y="153"/>
                    <a:pt x="126" y="153"/>
                  </a:cubicBezTo>
                  <a:cubicBezTo>
                    <a:pt x="119" y="153"/>
                    <a:pt x="102" y="148"/>
                    <a:pt x="97" y="148"/>
                  </a:cubicBezTo>
                  <a:cubicBezTo>
                    <a:pt x="92" y="148"/>
                    <a:pt x="90" y="151"/>
                    <a:pt x="86" y="151"/>
                  </a:cubicBezTo>
                  <a:cubicBezTo>
                    <a:pt x="82" y="151"/>
                    <a:pt x="75" y="147"/>
                    <a:pt x="71" y="147"/>
                  </a:cubicBezTo>
                  <a:cubicBezTo>
                    <a:pt x="60" y="147"/>
                    <a:pt x="60" y="147"/>
                    <a:pt x="60" y="147"/>
                  </a:cubicBezTo>
                  <a:cubicBezTo>
                    <a:pt x="60" y="73"/>
                    <a:pt x="60" y="73"/>
                    <a:pt x="60" y="73"/>
                  </a:cubicBezTo>
                  <a:cubicBezTo>
                    <a:pt x="64" y="73"/>
                    <a:pt x="73" y="74"/>
                    <a:pt x="80" y="70"/>
                  </a:cubicBezTo>
                  <a:cubicBezTo>
                    <a:pt x="89" y="64"/>
                    <a:pt x="96" y="54"/>
                    <a:pt x="101" y="48"/>
                  </a:cubicBezTo>
                  <a:cubicBezTo>
                    <a:pt x="106" y="41"/>
                    <a:pt x="116" y="35"/>
                    <a:pt x="122" y="21"/>
                  </a:cubicBezTo>
                  <a:cubicBezTo>
                    <a:pt x="125" y="14"/>
                    <a:pt x="123" y="0"/>
                    <a:pt x="133" y="3"/>
                  </a:cubicBezTo>
                  <a:cubicBezTo>
                    <a:pt x="144" y="7"/>
                    <a:pt x="144" y="17"/>
                    <a:pt x="144" y="29"/>
                  </a:cubicBezTo>
                  <a:cubicBezTo>
                    <a:pt x="143" y="40"/>
                    <a:pt x="132" y="63"/>
                    <a:pt x="131" y="67"/>
                  </a:cubicBezTo>
                  <a:cubicBezTo>
                    <a:pt x="129" y="76"/>
                    <a:pt x="131" y="82"/>
                    <a:pt x="131" y="91"/>
                  </a:cubicBezTo>
                  <a:cubicBezTo>
                    <a:pt x="130" y="104"/>
                    <a:pt x="122" y="113"/>
                    <a:pt x="122" y="113"/>
                  </a:cubicBezTo>
                  <a:cubicBezTo>
                    <a:pt x="122" y="113"/>
                    <a:pt x="133" y="106"/>
                    <a:pt x="135" y="98"/>
                  </a:cubicBezTo>
                  <a:cubicBezTo>
                    <a:pt x="137" y="89"/>
                    <a:pt x="135" y="80"/>
                    <a:pt x="140" y="70"/>
                  </a:cubicBezTo>
                  <a:cubicBezTo>
                    <a:pt x="142" y="68"/>
                    <a:pt x="143" y="67"/>
                    <a:pt x="145" y="66"/>
                  </a:cubicBezTo>
                  <a:cubicBezTo>
                    <a:pt x="143" y="69"/>
                    <a:pt x="142" y="72"/>
                    <a:pt x="142" y="76"/>
                  </a:cubicBezTo>
                  <a:cubicBezTo>
                    <a:pt x="142" y="82"/>
                    <a:pt x="144" y="86"/>
                    <a:pt x="148" y="90"/>
                  </a:cubicBezTo>
                  <a:cubicBezTo>
                    <a:pt x="147" y="92"/>
                    <a:pt x="146" y="95"/>
                    <a:pt x="146" y="98"/>
                  </a:cubicBezTo>
                  <a:cubicBezTo>
                    <a:pt x="146" y="101"/>
                    <a:pt x="147" y="104"/>
                    <a:pt x="148" y="107"/>
                  </a:cubicBezTo>
                  <a:cubicBezTo>
                    <a:pt x="144" y="110"/>
                    <a:pt x="142" y="115"/>
                    <a:pt x="142" y="120"/>
                  </a:cubicBezTo>
                  <a:cubicBezTo>
                    <a:pt x="142" y="123"/>
                    <a:pt x="143" y="126"/>
                    <a:pt x="144" y="129"/>
                  </a:cubicBezTo>
                  <a:cubicBezTo>
                    <a:pt x="140" y="132"/>
                    <a:pt x="138" y="137"/>
                    <a:pt x="138" y="142"/>
                  </a:cubicBezTo>
                  <a:moveTo>
                    <a:pt x="202" y="98"/>
                  </a:moveTo>
                  <a:cubicBezTo>
                    <a:pt x="202" y="92"/>
                    <a:pt x="197" y="87"/>
                    <a:pt x="190" y="87"/>
                  </a:cubicBezTo>
                  <a:cubicBezTo>
                    <a:pt x="184" y="87"/>
                    <a:pt x="184" y="87"/>
                    <a:pt x="184" y="87"/>
                  </a:cubicBezTo>
                  <a:cubicBezTo>
                    <a:pt x="190" y="86"/>
                    <a:pt x="194" y="82"/>
                    <a:pt x="194" y="76"/>
                  </a:cubicBezTo>
                  <a:cubicBezTo>
                    <a:pt x="194" y="70"/>
                    <a:pt x="188" y="65"/>
                    <a:pt x="182" y="65"/>
                  </a:cubicBezTo>
                  <a:cubicBezTo>
                    <a:pt x="159" y="65"/>
                    <a:pt x="159" y="65"/>
                    <a:pt x="159" y="65"/>
                  </a:cubicBezTo>
                  <a:cubicBezTo>
                    <a:pt x="152" y="65"/>
                    <a:pt x="148" y="70"/>
                    <a:pt x="148" y="76"/>
                  </a:cubicBezTo>
                  <a:cubicBezTo>
                    <a:pt x="148" y="82"/>
                    <a:pt x="153" y="87"/>
                    <a:pt x="160" y="87"/>
                  </a:cubicBezTo>
                  <a:cubicBezTo>
                    <a:pt x="161" y="87"/>
                    <a:pt x="161" y="87"/>
                    <a:pt x="161" y="87"/>
                  </a:cubicBezTo>
                  <a:cubicBezTo>
                    <a:pt x="156" y="89"/>
                    <a:pt x="152" y="93"/>
                    <a:pt x="152" y="98"/>
                  </a:cubicBezTo>
                  <a:cubicBezTo>
                    <a:pt x="152" y="104"/>
                    <a:pt x="156" y="108"/>
                    <a:pt x="161" y="109"/>
                  </a:cubicBezTo>
                  <a:cubicBezTo>
                    <a:pt x="160" y="109"/>
                    <a:pt x="160" y="109"/>
                    <a:pt x="160" y="109"/>
                  </a:cubicBezTo>
                  <a:cubicBezTo>
                    <a:pt x="153" y="109"/>
                    <a:pt x="148" y="114"/>
                    <a:pt x="148" y="120"/>
                  </a:cubicBezTo>
                  <a:cubicBezTo>
                    <a:pt x="148" y="126"/>
                    <a:pt x="152" y="130"/>
                    <a:pt x="157" y="131"/>
                  </a:cubicBezTo>
                  <a:cubicBezTo>
                    <a:pt x="156" y="131"/>
                    <a:pt x="156" y="131"/>
                    <a:pt x="156" y="131"/>
                  </a:cubicBezTo>
                  <a:cubicBezTo>
                    <a:pt x="149" y="131"/>
                    <a:pt x="144" y="136"/>
                    <a:pt x="144" y="142"/>
                  </a:cubicBezTo>
                  <a:cubicBezTo>
                    <a:pt x="144" y="148"/>
                    <a:pt x="149" y="153"/>
                    <a:pt x="156" y="153"/>
                  </a:cubicBezTo>
                  <a:cubicBezTo>
                    <a:pt x="167" y="153"/>
                    <a:pt x="167" y="153"/>
                    <a:pt x="167" y="153"/>
                  </a:cubicBezTo>
                  <a:cubicBezTo>
                    <a:pt x="179" y="153"/>
                    <a:pt x="179" y="153"/>
                    <a:pt x="179" y="153"/>
                  </a:cubicBezTo>
                  <a:cubicBezTo>
                    <a:pt x="185" y="153"/>
                    <a:pt x="191" y="148"/>
                    <a:pt x="191" y="142"/>
                  </a:cubicBezTo>
                  <a:cubicBezTo>
                    <a:pt x="191" y="137"/>
                    <a:pt x="186" y="132"/>
                    <a:pt x="181" y="131"/>
                  </a:cubicBezTo>
                  <a:cubicBezTo>
                    <a:pt x="186" y="131"/>
                    <a:pt x="186" y="131"/>
                    <a:pt x="186" y="131"/>
                  </a:cubicBezTo>
                  <a:cubicBezTo>
                    <a:pt x="193" y="131"/>
                    <a:pt x="198" y="126"/>
                    <a:pt x="198" y="120"/>
                  </a:cubicBezTo>
                  <a:cubicBezTo>
                    <a:pt x="198" y="115"/>
                    <a:pt x="194" y="111"/>
                    <a:pt x="189" y="109"/>
                  </a:cubicBezTo>
                  <a:cubicBezTo>
                    <a:pt x="190" y="109"/>
                    <a:pt x="190" y="109"/>
                    <a:pt x="190" y="109"/>
                  </a:cubicBezTo>
                  <a:cubicBezTo>
                    <a:pt x="197" y="109"/>
                    <a:pt x="202" y="104"/>
                    <a:pt x="202" y="98"/>
                  </a:cubicBezTo>
                  <a:moveTo>
                    <a:pt x="0" y="66"/>
                  </a:moveTo>
                  <a:cubicBezTo>
                    <a:pt x="53" y="66"/>
                    <a:pt x="53" y="66"/>
                    <a:pt x="53" y="66"/>
                  </a:cubicBezTo>
                  <a:cubicBezTo>
                    <a:pt x="53" y="169"/>
                    <a:pt x="53" y="169"/>
                    <a:pt x="53" y="169"/>
                  </a:cubicBezTo>
                  <a:cubicBezTo>
                    <a:pt x="0" y="169"/>
                    <a:pt x="0" y="169"/>
                    <a:pt x="0" y="169"/>
                  </a:cubicBezTo>
                  <a:lnTo>
                    <a:pt x="0" y="66"/>
                  </a:lnTo>
                  <a:close/>
                  <a:moveTo>
                    <a:pt x="32" y="152"/>
                  </a:moveTo>
                  <a:cubicBezTo>
                    <a:pt x="32" y="156"/>
                    <a:pt x="35" y="159"/>
                    <a:pt x="38" y="159"/>
                  </a:cubicBezTo>
                  <a:cubicBezTo>
                    <a:pt x="42" y="159"/>
                    <a:pt x="45" y="156"/>
                    <a:pt x="45" y="152"/>
                  </a:cubicBezTo>
                  <a:cubicBezTo>
                    <a:pt x="45" y="149"/>
                    <a:pt x="42" y="146"/>
                    <a:pt x="38" y="146"/>
                  </a:cubicBezTo>
                  <a:cubicBezTo>
                    <a:pt x="35" y="146"/>
                    <a:pt x="32" y="149"/>
                    <a:pt x="32" y="152"/>
                  </a:cubicBezTo>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87" name="Freeform 240"/>
            <p:cNvSpPr>
              <a:spLocks/>
            </p:cNvSpPr>
            <p:nvPr/>
          </p:nvSpPr>
          <p:spPr bwMode="auto">
            <a:xfrm>
              <a:off x="6301434" y="3787701"/>
              <a:ext cx="370536" cy="352967"/>
            </a:xfrm>
            <a:custGeom>
              <a:avLst/>
              <a:gdLst>
                <a:gd name="T0" fmla="*/ 90 w 196"/>
                <a:gd name="T1" fmla="*/ 9 h 187"/>
                <a:gd name="T2" fmla="*/ 106 w 196"/>
                <a:gd name="T3" fmla="*/ 9 h 187"/>
                <a:gd name="T4" fmla="*/ 122 w 196"/>
                <a:gd name="T5" fmla="*/ 42 h 187"/>
                <a:gd name="T6" fmla="*/ 147 w 196"/>
                <a:gd name="T7" fmla="*/ 61 h 187"/>
                <a:gd name="T8" fmla="*/ 184 w 196"/>
                <a:gd name="T9" fmla="*/ 66 h 187"/>
                <a:gd name="T10" fmla="*/ 189 w 196"/>
                <a:gd name="T11" fmla="*/ 81 h 187"/>
                <a:gd name="T12" fmla="*/ 162 w 196"/>
                <a:gd name="T13" fmla="*/ 107 h 187"/>
                <a:gd name="T14" fmla="*/ 153 w 196"/>
                <a:gd name="T15" fmla="*/ 136 h 187"/>
                <a:gd name="T16" fmla="*/ 159 w 196"/>
                <a:gd name="T17" fmla="*/ 173 h 187"/>
                <a:gd name="T18" fmla="*/ 146 w 196"/>
                <a:gd name="T19" fmla="*/ 182 h 187"/>
                <a:gd name="T20" fmla="*/ 113 w 196"/>
                <a:gd name="T21" fmla="*/ 165 h 187"/>
                <a:gd name="T22" fmla="*/ 82 w 196"/>
                <a:gd name="T23" fmla="*/ 165 h 187"/>
                <a:gd name="T24" fmla="*/ 49 w 196"/>
                <a:gd name="T25" fmla="*/ 182 h 187"/>
                <a:gd name="T26" fmla="*/ 37 w 196"/>
                <a:gd name="T27" fmla="*/ 173 h 187"/>
                <a:gd name="T28" fmla="*/ 43 w 196"/>
                <a:gd name="T29" fmla="*/ 136 h 187"/>
                <a:gd name="T30" fmla="*/ 34 w 196"/>
                <a:gd name="T31" fmla="*/ 107 h 187"/>
                <a:gd name="T32" fmla="*/ 7 w 196"/>
                <a:gd name="T33" fmla="*/ 81 h 187"/>
                <a:gd name="T34" fmla="*/ 11 w 196"/>
                <a:gd name="T35" fmla="*/ 66 h 187"/>
                <a:gd name="T36" fmla="*/ 49 w 196"/>
                <a:gd name="T37" fmla="*/ 61 h 187"/>
                <a:gd name="T38" fmla="*/ 74 w 196"/>
                <a:gd name="T39" fmla="*/ 42 h 187"/>
                <a:gd name="T40" fmla="*/ 90 w 196"/>
                <a:gd name="T41" fmla="*/ 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187">
                  <a:moveTo>
                    <a:pt x="90" y="9"/>
                  </a:moveTo>
                  <a:cubicBezTo>
                    <a:pt x="94" y="0"/>
                    <a:pt x="101" y="0"/>
                    <a:pt x="106" y="9"/>
                  </a:cubicBezTo>
                  <a:cubicBezTo>
                    <a:pt x="122" y="42"/>
                    <a:pt x="122" y="42"/>
                    <a:pt x="122" y="42"/>
                  </a:cubicBezTo>
                  <a:cubicBezTo>
                    <a:pt x="126" y="51"/>
                    <a:pt x="138" y="59"/>
                    <a:pt x="147" y="61"/>
                  </a:cubicBezTo>
                  <a:cubicBezTo>
                    <a:pt x="184" y="66"/>
                    <a:pt x="184" y="66"/>
                    <a:pt x="184" y="66"/>
                  </a:cubicBezTo>
                  <a:cubicBezTo>
                    <a:pt x="194" y="67"/>
                    <a:pt x="196" y="74"/>
                    <a:pt x="189" y="81"/>
                  </a:cubicBezTo>
                  <a:cubicBezTo>
                    <a:pt x="162" y="107"/>
                    <a:pt x="162" y="107"/>
                    <a:pt x="162" y="107"/>
                  </a:cubicBezTo>
                  <a:cubicBezTo>
                    <a:pt x="155" y="114"/>
                    <a:pt x="151" y="127"/>
                    <a:pt x="153" y="136"/>
                  </a:cubicBezTo>
                  <a:cubicBezTo>
                    <a:pt x="159" y="173"/>
                    <a:pt x="159" y="173"/>
                    <a:pt x="159" y="173"/>
                  </a:cubicBezTo>
                  <a:cubicBezTo>
                    <a:pt x="161" y="183"/>
                    <a:pt x="155" y="187"/>
                    <a:pt x="146" y="182"/>
                  </a:cubicBezTo>
                  <a:cubicBezTo>
                    <a:pt x="113" y="165"/>
                    <a:pt x="113" y="165"/>
                    <a:pt x="113" y="165"/>
                  </a:cubicBezTo>
                  <a:cubicBezTo>
                    <a:pt x="105" y="160"/>
                    <a:pt x="91" y="160"/>
                    <a:pt x="82" y="165"/>
                  </a:cubicBezTo>
                  <a:cubicBezTo>
                    <a:pt x="49" y="182"/>
                    <a:pt x="49" y="182"/>
                    <a:pt x="49" y="182"/>
                  </a:cubicBezTo>
                  <a:cubicBezTo>
                    <a:pt x="41" y="187"/>
                    <a:pt x="35" y="183"/>
                    <a:pt x="37" y="173"/>
                  </a:cubicBezTo>
                  <a:cubicBezTo>
                    <a:pt x="43" y="136"/>
                    <a:pt x="43" y="136"/>
                    <a:pt x="43" y="136"/>
                  </a:cubicBezTo>
                  <a:cubicBezTo>
                    <a:pt x="45" y="127"/>
                    <a:pt x="40" y="114"/>
                    <a:pt x="34" y="107"/>
                  </a:cubicBezTo>
                  <a:cubicBezTo>
                    <a:pt x="7" y="81"/>
                    <a:pt x="7" y="81"/>
                    <a:pt x="7" y="81"/>
                  </a:cubicBezTo>
                  <a:cubicBezTo>
                    <a:pt x="0" y="74"/>
                    <a:pt x="2" y="67"/>
                    <a:pt x="11" y="66"/>
                  </a:cubicBezTo>
                  <a:cubicBezTo>
                    <a:pt x="49" y="61"/>
                    <a:pt x="49" y="61"/>
                    <a:pt x="49" y="61"/>
                  </a:cubicBezTo>
                  <a:cubicBezTo>
                    <a:pt x="58" y="59"/>
                    <a:pt x="69" y="51"/>
                    <a:pt x="74" y="42"/>
                  </a:cubicBezTo>
                  <a:lnTo>
                    <a:pt x="90" y="9"/>
                  </a:lnTo>
                  <a:close/>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89" name="Freeform 78"/>
            <p:cNvSpPr>
              <a:spLocks noEditPoints="1"/>
            </p:cNvSpPr>
            <p:nvPr/>
          </p:nvSpPr>
          <p:spPr bwMode="auto">
            <a:xfrm>
              <a:off x="9045103" y="1055856"/>
              <a:ext cx="477721" cy="400733"/>
            </a:xfrm>
            <a:custGeom>
              <a:avLst/>
              <a:gdLst>
                <a:gd name="T0" fmla="*/ 138 w 202"/>
                <a:gd name="T1" fmla="*/ 142 h 169"/>
                <a:gd name="T2" fmla="*/ 142 w 202"/>
                <a:gd name="T3" fmla="*/ 153 h 169"/>
                <a:gd name="T4" fmla="*/ 126 w 202"/>
                <a:gd name="T5" fmla="*/ 153 h 169"/>
                <a:gd name="T6" fmla="*/ 97 w 202"/>
                <a:gd name="T7" fmla="*/ 148 h 169"/>
                <a:gd name="T8" fmla="*/ 86 w 202"/>
                <a:gd name="T9" fmla="*/ 151 h 169"/>
                <a:gd name="T10" fmla="*/ 71 w 202"/>
                <a:gd name="T11" fmla="*/ 147 h 169"/>
                <a:gd name="T12" fmla="*/ 60 w 202"/>
                <a:gd name="T13" fmla="*/ 147 h 169"/>
                <a:gd name="T14" fmla="*/ 60 w 202"/>
                <a:gd name="T15" fmla="*/ 73 h 169"/>
                <a:gd name="T16" fmla="*/ 80 w 202"/>
                <a:gd name="T17" fmla="*/ 70 h 169"/>
                <a:gd name="T18" fmla="*/ 101 w 202"/>
                <a:gd name="T19" fmla="*/ 48 h 169"/>
                <a:gd name="T20" fmla="*/ 122 w 202"/>
                <a:gd name="T21" fmla="*/ 21 h 169"/>
                <a:gd name="T22" fmla="*/ 133 w 202"/>
                <a:gd name="T23" fmla="*/ 3 h 169"/>
                <a:gd name="T24" fmla="*/ 144 w 202"/>
                <a:gd name="T25" fmla="*/ 29 h 169"/>
                <a:gd name="T26" fmla="*/ 131 w 202"/>
                <a:gd name="T27" fmla="*/ 67 h 169"/>
                <a:gd name="T28" fmla="*/ 131 w 202"/>
                <a:gd name="T29" fmla="*/ 91 h 169"/>
                <a:gd name="T30" fmla="*/ 122 w 202"/>
                <a:gd name="T31" fmla="*/ 113 h 169"/>
                <a:gd name="T32" fmla="*/ 135 w 202"/>
                <a:gd name="T33" fmla="*/ 98 h 169"/>
                <a:gd name="T34" fmla="*/ 140 w 202"/>
                <a:gd name="T35" fmla="*/ 70 h 169"/>
                <a:gd name="T36" fmla="*/ 145 w 202"/>
                <a:gd name="T37" fmla="*/ 66 h 169"/>
                <a:gd name="T38" fmla="*/ 142 w 202"/>
                <a:gd name="T39" fmla="*/ 76 h 169"/>
                <a:gd name="T40" fmla="*/ 148 w 202"/>
                <a:gd name="T41" fmla="*/ 90 h 169"/>
                <a:gd name="T42" fmla="*/ 146 w 202"/>
                <a:gd name="T43" fmla="*/ 98 h 169"/>
                <a:gd name="T44" fmla="*/ 148 w 202"/>
                <a:gd name="T45" fmla="*/ 107 h 169"/>
                <a:gd name="T46" fmla="*/ 142 w 202"/>
                <a:gd name="T47" fmla="*/ 120 h 169"/>
                <a:gd name="T48" fmla="*/ 144 w 202"/>
                <a:gd name="T49" fmla="*/ 129 h 169"/>
                <a:gd name="T50" fmla="*/ 138 w 202"/>
                <a:gd name="T51" fmla="*/ 142 h 169"/>
                <a:gd name="T52" fmla="*/ 202 w 202"/>
                <a:gd name="T53" fmla="*/ 98 h 169"/>
                <a:gd name="T54" fmla="*/ 190 w 202"/>
                <a:gd name="T55" fmla="*/ 87 h 169"/>
                <a:gd name="T56" fmla="*/ 184 w 202"/>
                <a:gd name="T57" fmla="*/ 87 h 169"/>
                <a:gd name="T58" fmla="*/ 194 w 202"/>
                <a:gd name="T59" fmla="*/ 76 h 169"/>
                <a:gd name="T60" fmla="*/ 182 w 202"/>
                <a:gd name="T61" fmla="*/ 65 h 169"/>
                <a:gd name="T62" fmla="*/ 159 w 202"/>
                <a:gd name="T63" fmla="*/ 65 h 169"/>
                <a:gd name="T64" fmla="*/ 148 w 202"/>
                <a:gd name="T65" fmla="*/ 76 h 169"/>
                <a:gd name="T66" fmla="*/ 160 w 202"/>
                <a:gd name="T67" fmla="*/ 87 h 169"/>
                <a:gd name="T68" fmla="*/ 161 w 202"/>
                <a:gd name="T69" fmla="*/ 87 h 169"/>
                <a:gd name="T70" fmla="*/ 152 w 202"/>
                <a:gd name="T71" fmla="*/ 98 h 169"/>
                <a:gd name="T72" fmla="*/ 161 w 202"/>
                <a:gd name="T73" fmla="*/ 109 h 169"/>
                <a:gd name="T74" fmla="*/ 160 w 202"/>
                <a:gd name="T75" fmla="*/ 109 h 169"/>
                <a:gd name="T76" fmla="*/ 148 w 202"/>
                <a:gd name="T77" fmla="*/ 120 h 169"/>
                <a:gd name="T78" fmla="*/ 157 w 202"/>
                <a:gd name="T79" fmla="*/ 131 h 169"/>
                <a:gd name="T80" fmla="*/ 156 w 202"/>
                <a:gd name="T81" fmla="*/ 131 h 169"/>
                <a:gd name="T82" fmla="*/ 144 w 202"/>
                <a:gd name="T83" fmla="*/ 142 h 169"/>
                <a:gd name="T84" fmla="*/ 156 w 202"/>
                <a:gd name="T85" fmla="*/ 153 h 169"/>
                <a:gd name="T86" fmla="*/ 167 w 202"/>
                <a:gd name="T87" fmla="*/ 153 h 169"/>
                <a:gd name="T88" fmla="*/ 179 w 202"/>
                <a:gd name="T89" fmla="*/ 153 h 169"/>
                <a:gd name="T90" fmla="*/ 191 w 202"/>
                <a:gd name="T91" fmla="*/ 142 h 169"/>
                <a:gd name="T92" fmla="*/ 181 w 202"/>
                <a:gd name="T93" fmla="*/ 131 h 169"/>
                <a:gd name="T94" fmla="*/ 186 w 202"/>
                <a:gd name="T95" fmla="*/ 131 h 169"/>
                <a:gd name="T96" fmla="*/ 198 w 202"/>
                <a:gd name="T97" fmla="*/ 120 h 169"/>
                <a:gd name="T98" fmla="*/ 189 w 202"/>
                <a:gd name="T99" fmla="*/ 109 h 169"/>
                <a:gd name="T100" fmla="*/ 190 w 202"/>
                <a:gd name="T101" fmla="*/ 109 h 169"/>
                <a:gd name="T102" fmla="*/ 202 w 202"/>
                <a:gd name="T103" fmla="*/ 98 h 169"/>
                <a:gd name="T104" fmla="*/ 0 w 202"/>
                <a:gd name="T105" fmla="*/ 66 h 169"/>
                <a:gd name="T106" fmla="*/ 53 w 202"/>
                <a:gd name="T107" fmla="*/ 66 h 169"/>
                <a:gd name="T108" fmla="*/ 53 w 202"/>
                <a:gd name="T109" fmla="*/ 169 h 169"/>
                <a:gd name="T110" fmla="*/ 0 w 202"/>
                <a:gd name="T111" fmla="*/ 169 h 169"/>
                <a:gd name="T112" fmla="*/ 0 w 202"/>
                <a:gd name="T113" fmla="*/ 66 h 169"/>
                <a:gd name="T114" fmla="*/ 32 w 202"/>
                <a:gd name="T115" fmla="*/ 152 h 169"/>
                <a:gd name="T116" fmla="*/ 38 w 202"/>
                <a:gd name="T117" fmla="*/ 159 h 169"/>
                <a:gd name="T118" fmla="*/ 45 w 202"/>
                <a:gd name="T119" fmla="*/ 152 h 169"/>
                <a:gd name="T120" fmla="*/ 38 w 202"/>
                <a:gd name="T121" fmla="*/ 146 h 169"/>
                <a:gd name="T122" fmla="*/ 32 w 202"/>
                <a:gd name="T123" fmla="*/ 152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2" h="169">
                  <a:moveTo>
                    <a:pt x="138" y="142"/>
                  </a:moveTo>
                  <a:cubicBezTo>
                    <a:pt x="138" y="146"/>
                    <a:pt x="139" y="150"/>
                    <a:pt x="142" y="153"/>
                  </a:cubicBezTo>
                  <a:cubicBezTo>
                    <a:pt x="126" y="153"/>
                    <a:pt x="126" y="153"/>
                    <a:pt x="126" y="153"/>
                  </a:cubicBezTo>
                  <a:cubicBezTo>
                    <a:pt x="119" y="153"/>
                    <a:pt x="102" y="148"/>
                    <a:pt x="97" y="148"/>
                  </a:cubicBezTo>
                  <a:cubicBezTo>
                    <a:pt x="92" y="148"/>
                    <a:pt x="90" y="151"/>
                    <a:pt x="86" y="151"/>
                  </a:cubicBezTo>
                  <a:cubicBezTo>
                    <a:pt x="82" y="151"/>
                    <a:pt x="75" y="147"/>
                    <a:pt x="71" y="147"/>
                  </a:cubicBezTo>
                  <a:cubicBezTo>
                    <a:pt x="60" y="147"/>
                    <a:pt x="60" y="147"/>
                    <a:pt x="60" y="147"/>
                  </a:cubicBezTo>
                  <a:cubicBezTo>
                    <a:pt x="60" y="73"/>
                    <a:pt x="60" y="73"/>
                    <a:pt x="60" y="73"/>
                  </a:cubicBezTo>
                  <a:cubicBezTo>
                    <a:pt x="64" y="73"/>
                    <a:pt x="73" y="74"/>
                    <a:pt x="80" y="70"/>
                  </a:cubicBezTo>
                  <a:cubicBezTo>
                    <a:pt x="89" y="64"/>
                    <a:pt x="96" y="54"/>
                    <a:pt x="101" y="48"/>
                  </a:cubicBezTo>
                  <a:cubicBezTo>
                    <a:pt x="106" y="41"/>
                    <a:pt x="116" y="35"/>
                    <a:pt x="122" y="21"/>
                  </a:cubicBezTo>
                  <a:cubicBezTo>
                    <a:pt x="125" y="14"/>
                    <a:pt x="123" y="0"/>
                    <a:pt x="133" y="3"/>
                  </a:cubicBezTo>
                  <a:cubicBezTo>
                    <a:pt x="144" y="7"/>
                    <a:pt x="144" y="17"/>
                    <a:pt x="144" y="29"/>
                  </a:cubicBezTo>
                  <a:cubicBezTo>
                    <a:pt x="143" y="40"/>
                    <a:pt x="132" y="63"/>
                    <a:pt x="131" y="67"/>
                  </a:cubicBezTo>
                  <a:cubicBezTo>
                    <a:pt x="129" y="76"/>
                    <a:pt x="131" y="82"/>
                    <a:pt x="131" y="91"/>
                  </a:cubicBezTo>
                  <a:cubicBezTo>
                    <a:pt x="130" y="104"/>
                    <a:pt x="122" y="113"/>
                    <a:pt x="122" y="113"/>
                  </a:cubicBezTo>
                  <a:cubicBezTo>
                    <a:pt x="122" y="113"/>
                    <a:pt x="133" y="106"/>
                    <a:pt x="135" y="98"/>
                  </a:cubicBezTo>
                  <a:cubicBezTo>
                    <a:pt x="137" y="89"/>
                    <a:pt x="135" y="80"/>
                    <a:pt x="140" y="70"/>
                  </a:cubicBezTo>
                  <a:cubicBezTo>
                    <a:pt x="142" y="68"/>
                    <a:pt x="143" y="67"/>
                    <a:pt x="145" y="66"/>
                  </a:cubicBezTo>
                  <a:cubicBezTo>
                    <a:pt x="143" y="69"/>
                    <a:pt x="142" y="72"/>
                    <a:pt x="142" y="76"/>
                  </a:cubicBezTo>
                  <a:cubicBezTo>
                    <a:pt x="142" y="82"/>
                    <a:pt x="144" y="86"/>
                    <a:pt x="148" y="90"/>
                  </a:cubicBezTo>
                  <a:cubicBezTo>
                    <a:pt x="147" y="92"/>
                    <a:pt x="146" y="95"/>
                    <a:pt x="146" y="98"/>
                  </a:cubicBezTo>
                  <a:cubicBezTo>
                    <a:pt x="146" y="101"/>
                    <a:pt x="147" y="104"/>
                    <a:pt x="148" y="107"/>
                  </a:cubicBezTo>
                  <a:cubicBezTo>
                    <a:pt x="144" y="110"/>
                    <a:pt x="142" y="115"/>
                    <a:pt x="142" y="120"/>
                  </a:cubicBezTo>
                  <a:cubicBezTo>
                    <a:pt x="142" y="123"/>
                    <a:pt x="143" y="126"/>
                    <a:pt x="144" y="129"/>
                  </a:cubicBezTo>
                  <a:cubicBezTo>
                    <a:pt x="140" y="132"/>
                    <a:pt x="138" y="137"/>
                    <a:pt x="138" y="142"/>
                  </a:cubicBezTo>
                  <a:moveTo>
                    <a:pt x="202" y="98"/>
                  </a:moveTo>
                  <a:cubicBezTo>
                    <a:pt x="202" y="92"/>
                    <a:pt x="197" y="87"/>
                    <a:pt x="190" y="87"/>
                  </a:cubicBezTo>
                  <a:cubicBezTo>
                    <a:pt x="184" y="87"/>
                    <a:pt x="184" y="87"/>
                    <a:pt x="184" y="87"/>
                  </a:cubicBezTo>
                  <a:cubicBezTo>
                    <a:pt x="190" y="86"/>
                    <a:pt x="194" y="82"/>
                    <a:pt x="194" y="76"/>
                  </a:cubicBezTo>
                  <a:cubicBezTo>
                    <a:pt x="194" y="70"/>
                    <a:pt x="188" y="65"/>
                    <a:pt x="182" y="65"/>
                  </a:cubicBezTo>
                  <a:cubicBezTo>
                    <a:pt x="159" y="65"/>
                    <a:pt x="159" y="65"/>
                    <a:pt x="159" y="65"/>
                  </a:cubicBezTo>
                  <a:cubicBezTo>
                    <a:pt x="152" y="65"/>
                    <a:pt x="148" y="70"/>
                    <a:pt x="148" y="76"/>
                  </a:cubicBezTo>
                  <a:cubicBezTo>
                    <a:pt x="148" y="82"/>
                    <a:pt x="153" y="87"/>
                    <a:pt x="160" y="87"/>
                  </a:cubicBezTo>
                  <a:cubicBezTo>
                    <a:pt x="161" y="87"/>
                    <a:pt x="161" y="87"/>
                    <a:pt x="161" y="87"/>
                  </a:cubicBezTo>
                  <a:cubicBezTo>
                    <a:pt x="156" y="89"/>
                    <a:pt x="152" y="93"/>
                    <a:pt x="152" y="98"/>
                  </a:cubicBezTo>
                  <a:cubicBezTo>
                    <a:pt x="152" y="104"/>
                    <a:pt x="156" y="108"/>
                    <a:pt x="161" y="109"/>
                  </a:cubicBezTo>
                  <a:cubicBezTo>
                    <a:pt x="160" y="109"/>
                    <a:pt x="160" y="109"/>
                    <a:pt x="160" y="109"/>
                  </a:cubicBezTo>
                  <a:cubicBezTo>
                    <a:pt x="153" y="109"/>
                    <a:pt x="148" y="114"/>
                    <a:pt x="148" y="120"/>
                  </a:cubicBezTo>
                  <a:cubicBezTo>
                    <a:pt x="148" y="126"/>
                    <a:pt x="152" y="130"/>
                    <a:pt x="157" y="131"/>
                  </a:cubicBezTo>
                  <a:cubicBezTo>
                    <a:pt x="156" y="131"/>
                    <a:pt x="156" y="131"/>
                    <a:pt x="156" y="131"/>
                  </a:cubicBezTo>
                  <a:cubicBezTo>
                    <a:pt x="149" y="131"/>
                    <a:pt x="144" y="136"/>
                    <a:pt x="144" y="142"/>
                  </a:cubicBezTo>
                  <a:cubicBezTo>
                    <a:pt x="144" y="148"/>
                    <a:pt x="149" y="153"/>
                    <a:pt x="156" y="153"/>
                  </a:cubicBezTo>
                  <a:cubicBezTo>
                    <a:pt x="167" y="153"/>
                    <a:pt x="167" y="153"/>
                    <a:pt x="167" y="153"/>
                  </a:cubicBezTo>
                  <a:cubicBezTo>
                    <a:pt x="179" y="153"/>
                    <a:pt x="179" y="153"/>
                    <a:pt x="179" y="153"/>
                  </a:cubicBezTo>
                  <a:cubicBezTo>
                    <a:pt x="185" y="153"/>
                    <a:pt x="191" y="148"/>
                    <a:pt x="191" y="142"/>
                  </a:cubicBezTo>
                  <a:cubicBezTo>
                    <a:pt x="191" y="137"/>
                    <a:pt x="186" y="132"/>
                    <a:pt x="181" y="131"/>
                  </a:cubicBezTo>
                  <a:cubicBezTo>
                    <a:pt x="186" y="131"/>
                    <a:pt x="186" y="131"/>
                    <a:pt x="186" y="131"/>
                  </a:cubicBezTo>
                  <a:cubicBezTo>
                    <a:pt x="193" y="131"/>
                    <a:pt x="198" y="126"/>
                    <a:pt x="198" y="120"/>
                  </a:cubicBezTo>
                  <a:cubicBezTo>
                    <a:pt x="198" y="115"/>
                    <a:pt x="194" y="111"/>
                    <a:pt x="189" y="109"/>
                  </a:cubicBezTo>
                  <a:cubicBezTo>
                    <a:pt x="190" y="109"/>
                    <a:pt x="190" y="109"/>
                    <a:pt x="190" y="109"/>
                  </a:cubicBezTo>
                  <a:cubicBezTo>
                    <a:pt x="197" y="109"/>
                    <a:pt x="202" y="104"/>
                    <a:pt x="202" y="98"/>
                  </a:cubicBezTo>
                  <a:moveTo>
                    <a:pt x="0" y="66"/>
                  </a:moveTo>
                  <a:cubicBezTo>
                    <a:pt x="53" y="66"/>
                    <a:pt x="53" y="66"/>
                    <a:pt x="53" y="66"/>
                  </a:cubicBezTo>
                  <a:cubicBezTo>
                    <a:pt x="53" y="169"/>
                    <a:pt x="53" y="169"/>
                    <a:pt x="53" y="169"/>
                  </a:cubicBezTo>
                  <a:cubicBezTo>
                    <a:pt x="0" y="169"/>
                    <a:pt x="0" y="169"/>
                    <a:pt x="0" y="169"/>
                  </a:cubicBezTo>
                  <a:lnTo>
                    <a:pt x="0" y="66"/>
                  </a:lnTo>
                  <a:close/>
                  <a:moveTo>
                    <a:pt x="32" y="152"/>
                  </a:moveTo>
                  <a:cubicBezTo>
                    <a:pt x="32" y="156"/>
                    <a:pt x="35" y="159"/>
                    <a:pt x="38" y="159"/>
                  </a:cubicBezTo>
                  <a:cubicBezTo>
                    <a:pt x="42" y="159"/>
                    <a:pt x="45" y="156"/>
                    <a:pt x="45" y="152"/>
                  </a:cubicBezTo>
                  <a:cubicBezTo>
                    <a:pt x="45" y="149"/>
                    <a:pt x="42" y="146"/>
                    <a:pt x="38" y="146"/>
                  </a:cubicBezTo>
                  <a:cubicBezTo>
                    <a:pt x="35" y="146"/>
                    <a:pt x="32" y="149"/>
                    <a:pt x="32" y="152"/>
                  </a:cubicBezTo>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90" name="Freeform 240"/>
            <p:cNvSpPr>
              <a:spLocks/>
            </p:cNvSpPr>
            <p:nvPr/>
          </p:nvSpPr>
          <p:spPr bwMode="auto">
            <a:xfrm>
              <a:off x="8943670" y="662823"/>
              <a:ext cx="391034" cy="372494"/>
            </a:xfrm>
            <a:custGeom>
              <a:avLst/>
              <a:gdLst>
                <a:gd name="T0" fmla="*/ 90 w 196"/>
                <a:gd name="T1" fmla="*/ 9 h 187"/>
                <a:gd name="T2" fmla="*/ 106 w 196"/>
                <a:gd name="T3" fmla="*/ 9 h 187"/>
                <a:gd name="T4" fmla="*/ 122 w 196"/>
                <a:gd name="T5" fmla="*/ 42 h 187"/>
                <a:gd name="T6" fmla="*/ 147 w 196"/>
                <a:gd name="T7" fmla="*/ 61 h 187"/>
                <a:gd name="T8" fmla="*/ 184 w 196"/>
                <a:gd name="T9" fmla="*/ 66 h 187"/>
                <a:gd name="T10" fmla="*/ 189 w 196"/>
                <a:gd name="T11" fmla="*/ 81 h 187"/>
                <a:gd name="T12" fmla="*/ 162 w 196"/>
                <a:gd name="T13" fmla="*/ 107 h 187"/>
                <a:gd name="T14" fmla="*/ 153 w 196"/>
                <a:gd name="T15" fmla="*/ 136 h 187"/>
                <a:gd name="T16" fmla="*/ 159 w 196"/>
                <a:gd name="T17" fmla="*/ 173 h 187"/>
                <a:gd name="T18" fmla="*/ 146 w 196"/>
                <a:gd name="T19" fmla="*/ 182 h 187"/>
                <a:gd name="T20" fmla="*/ 113 w 196"/>
                <a:gd name="T21" fmla="*/ 165 h 187"/>
                <a:gd name="T22" fmla="*/ 82 w 196"/>
                <a:gd name="T23" fmla="*/ 165 h 187"/>
                <a:gd name="T24" fmla="*/ 49 w 196"/>
                <a:gd name="T25" fmla="*/ 182 h 187"/>
                <a:gd name="T26" fmla="*/ 37 w 196"/>
                <a:gd name="T27" fmla="*/ 173 h 187"/>
                <a:gd name="T28" fmla="*/ 43 w 196"/>
                <a:gd name="T29" fmla="*/ 136 h 187"/>
                <a:gd name="T30" fmla="*/ 34 w 196"/>
                <a:gd name="T31" fmla="*/ 107 h 187"/>
                <a:gd name="T32" fmla="*/ 7 w 196"/>
                <a:gd name="T33" fmla="*/ 81 h 187"/>
                <a:gd name="T34" fmla="*/ 11 w 196"/>
                <a:gd name="T35" fmla="*/ 66 h 187"/>
                <a:gd name="T36" fmla="*/ 49 w 196"/>
                <a:gd name="T37" fmla="*/ 61 h 187"/>
                <a:gd name="T38" fmla="*/ 74 w 196"/>
                <a:gd name="T39" fmla="*/ 42 h 187"/>
                <a:gd name="T40" fmla="*/ 90 w 196"/>
                <a:gd name="T41" fmla="*/ 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187">
                  <a:moveTo>
                    <a:pt x="90" y="9"/>
                  </a:moveTo>
                  <a:cubicBezTo>
                    <a:pt x="94" y="0"/>
                    <a:pt x="101" y="0"/>
                    <a:pt x="106" y="9"/>
                  </a:cubicBezTo>
                  <a:cubicBezTo>
                    <a:pt x="122" y="42"/>
                    <a:pt x="122" y="42"/>
                    <a:pt x="122" y="42"/>
                  </a:cubicBezTo>
                  <a:cubicBezTo>
                    <a:pt x="126" y="51"/>
                    <a:pt x="138" y="59"/>
                    <a:pt x="147" y="61"/>
                  </a:cubicBezTo>
                  <a:cubicBezTo>
                    <a:pt x="184" y="66"/>
                    <a:pt x="184" y="66"/>
                    <a:pt x="184" y="66"/>
                  </a:cubicBezTo>
                  <a:cubicBezTo>
                    <a:pt x="194" y="67"/>
                    <a:pt x="196" y="74"/>
                    <a:pt x="189" y="81"/>
                  </a:cubicBezTo>
                  <a:cubicBezTo>
                    <a:pt x="162" y="107"/>
                    <a:pt x="162" y="107"/>
                    <a:pt x="162" y="107"/>
                  </a:cubicBezTo>
                  <a:cubicBezTo>
                    <a:pt x="155" y="114"/>
                    <a:pt x="151" y="127"/>
                    <a:pt x="153" y="136"/>
                  </a:cubicBezTo>
                  <a:cubicBezTo>
                    <a:pt x="159" y="173"/>
                    <a:pt x="159" y="173"/>
                    <a:pt x="159" y="173"/>
                  </a:cubicBezTo>
                  <a:cubicBezTo>
                    <a:pt x="161" y="183"/>
                    <a:pt x="155" y="187"/>
                    <a:pt x="146" y="182"/>
                  </a:cubicBezTo>
                  <a:cubicBezTo>
                    <a:pt x="113" y="165"/>
                    <a:pt x="113" y="165"/>
                    <a:pt x="113" y="165"/>
                  </a:cubicBezTo>
                  <a:cubicBezTo>
                    <a:pt x="105" y="160"/>
                    <a:pt x="91" y="160"/>
                    <a:pt x="82" y="165"/>
                  </a:cubicBezTo>
                  <a:cubicBezTo>
                    <a:pt x="49" y="182"/>
                    <a:pt x="49" y="182"/>
                    <a:pt x="49" y="182"/>
                  </a:cubicBezTo>
                  <a:cubicBezTo>
                    <a:pt x="41" y="187"/>
                    <a:pt x="35" y="183"/>
                    <a:pt x="37" y="173"/>
                  </a:cubicBezTo>
                  <a:cubicBezTo>
                    <a:pt x="43" y="136"/>
                    <a:pt x="43" y="136"/>
                    <a:pt x="43" y="136"/>
                  </a:cubicBezTo>
                  <a:cubicBezTo>
                    <a:pt x="45" y="127"/>
                    <a:pt x="40" y="114"/>
                    <a:pt x="34" y="107"/>
                  </a:cubicBezTo>
                  <a:cubicBezTo>
                    <a:pt x="7" y="81"/>
                    <a:pt x="7" y="81"/>
                    <a:pt x="7" y="81"/>
                  </a:cubicBezTo>
                  <a:cubicBezTo>
                    <a:pt x="0" y="74"/>
                    <a:pt x="2" y="67"/>
                    <a:pt x="11" y="66"/>
                  </a:cubicBezTo>
                  <a:cubicBezTo>
                    <a:pt x="49" y="61"/>
                    <a:pt x="49" y="61"/>
                    <a:pt x="49" y="61"/>
                  </a:cubicBezTo>
                  <a:cubicBezTo>
                    <a:pt x="58" y="59"/>
                    <a:pt x="69" y="51"/>
                    <a:pt x="74" y="42"/>
                  </a:cubicBezTo>
                  <a:lnTo>
                    <a:pt x="90" y="9"/>
                  </a:lnTo>
                  <a:close/>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91" name="Freeform 10"/>
            <p:cNvSpPr>
              <a:spLocks noEditPoints="1"/>
            </p:cNvSpPr>
            <p:nvPr/>
          </p:nvSpPr>
          <p:spPr bwMode="auto">
            <a:xfrm>
              <a:off x="7510029" y="5528279"/>
              <a:ext cx="594654" cy="453782"/>
            </a:xfrm>
            <a:custGeom>
              <a:avLst/>
              <a:gdLst>
                <a:gd name="T0" fmla="*/ 60 w 201"/>
                <a:gd name="T1" fmla="*/ 72 h 151"/>
                <a:gd name="T2" fmla="*/ 36 w 201"/>
                <a:gd name="T3" fmla="*/ 83 h 151"/>
                <a:gd name="T4" fmla="*/ 16 w 201"/>
                <a:gd name="T5" fmla="*/ 93 h 151"/>
                <a:gd name="T6" fmla="*/ 54 w 201"/>
                <a:gd name="T7" fmla="*/ 66 h 151"/>
                <a:gd name="T8" fmla="*/ 73 w 201"/>
                <a:gd name="T9" fmla="*/ 72 h 151"/>
                <a:gd name="T10" fmla="*/ 64 w 201"/>
                <a:gd name="T11" fmla="*/ 87 h 151"/>
                <a:gd name="T12" fmla="*/ 88 w 201"/>
                <a:gd name="T13" fmla="*/ 73 h 151"/>
                <a:gd name="T14" fmla="*/ 73 w 201"/>
                <a:gd name="T15" fmla="*/ 72 h 151"/>
                <a:gd name="T16" fmla="*/ 88 w 201"/>
                <a:gd name="T17" fmla="*/ 29 h 151"/>
                <a:gd name="T18" fmla="*/ 69 w 201"/>
                <a:gd name="T19" fmla="*/ 42 h 151"/>
                <a:gd name="T20" fmla="*/ 39 w 201"/>
                <a:gd name="T21" fmla="*/ 39 h 151"/>
                <a:gd name="T22" fmla="*/ 16 w 201"/>
                <a:gd name="T23" fmla="*/ 29 h 151"/>
                <a:gd name="T24" fmla="*/ 78 w 201"/>
                <a:gd name="T25" fmla="*/ 43 h 151"/>
                <a:gd name="T26" fmla="*/ 78 w 201"/>
                <a:gd name="T27" fmla="*/ 28 h 151"/>
                <a:gd name="T28" fmla="*/ 115 w 201"/>
                <a:gd name="T29" fmla="*/ 102 h 151"/>
                <a:gd name="T30" fmla="*/ 156 w 201"/>
                <a:gd name="T31" fmla="*/ 102 h 151"/>
                <a:gd name="T32" fmla="*/ 115 w 201"/>
                <a:gd name="T33" fmla="*/ 102 h 151"/>
                <a:gd name="T34" fmla="*/ 115 w 201"/>
                <a:gd name="T35" fmla="*/ 78 h 151"/>
                <a:gd name="T36" fmla="*/ 184 w 201"/>
                <a:gd name="T37" fmla="*/ 73 h 151"/>
                <a:gd name="T38" fmla="*/ 136 w 201"/>
                <a:gd name="T39" fmla="*/ 25 h 151"/>
                <a:gd name="T40" fmla="*/ 184 w 201"/>
                <a:gd name="T41" fmla="*/ 34 h 151"/>
                <a:gd name="T42" fmla="*/ 136 w 201"/>
                <a:gd name="T43" fmla="*/ 25 h 151"/>
                <a:gd name="T44" fmla="*/ 115 w 201"/>
                <a:gd name="T45" fmla="*/ 48 h 151"/>
                <a:gd name="T46" fmla="*/ 184 w 201"/>
                <a:gd name="T47" fmla="*/ 43 h 151"/>
                <a:gd name="T48" fmla="*/ 115 w 201"/>
                <a:gd name="T49" fmla="*/ 88 h 151"/>
                <a:gd name="T50" fmla="*/ 184 w 201"/>
                <a:gd name="T51" fmla="*/ 92 h 151"/>
                <a:gd name="T52" fmla="*/ 115 w 201"/>
                <a:gd name="T53" fmla="*/ 88 h 151"/>
                <a:gd name="T54" fmla="*/ 115 w 201"/>
                <a:gd name="T55" fmla="*/ 63 h 151"/>
                <a:gd name="T56" fmla="*/ 184 w 201"/>
                <a:gd name="T57" fmla="*/ 58 h 151"/>
                <a:gd name="T58" fmla="*/ 201 w 201"/>
                <a:gd name="T59" fmla="*/ 9 h 151"/>
                <a:gd name="T60" fmla="*/ 201 w 201"/>
                <a:gd name="T61" fmla="*/ 145 h 151"/>
                <a:gd name="T62" fmla="*/ 154 w 201"/>
                <a:gd name="T63" fmla="*/ 138 h 151"/>
                <a:gd name="T64" fmla="*/ 101 w 201"/>
                <a:gd name="T65" fmla="*/ 151 h 151"/>
                <a:gd name="T66" fmla="*/ 47 w 201"/>
                <a:gd name="T67" fmla="*/ 138 h 151"/>
                <a:gd name="T68" fmla="*/ 0 w 201"/>
                <a:gd name="T69" fmla="*/ 145 h 151"/>
                <a:gd name="T70" fmla="*/ 0 w 201"/>
                <a:gd name="T71" fmla="*/ 9 h 151"/>
                <a:gd name="T72" fmla="*/ 47 w 201"/>
                <a:gd name="T73" fmla="*/ 0 h 151"/>
                <a:gd name="T74" fmla="*/ 154 w 201"/>
                <a:gd name="T75" fmla="*/ 0 h 151"/>
                <a:gd name="T76" fmla="*/ 201 w 201"/>
                <a:gd name="T77" fmla="*/ 9 h 151"/>
                <a:gd name="T78" fmla="*/ 47 w 201"/>
                <a:gd name="T79" fmla="*/ 8 h 151"/>
                <a:gd name="T80" fmla="*/ 8 w 201"/>
                <a:gd name="T81" fmla="*/ 127 h 151"/>
                <a:gd name="T82" fmla="*/ 97 w 201"/>
                <a:gd name="T83" fmla="*/ 131 h 151"/>
                <a:gd name="T84" fmla="*/ 193 w 201"/>
                <a:gd name="T85" fmla="*/ 15 h 151"/>
                <a:gd name="T86" fmla="*/ 105 w 201"/>
                <a:gd name="T87" fmla="*/ 19 h 151"/>
                <a:gd name="T88" fmla="*/ 154 w 201"/>
                <a:gd name="T89" fmla="*/ 120 h 151"/>
                <a:gd name="T90" fmla="*/ 193 w 201"/>
                <a:gd name="T91" fmla="*/ 1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1" h="151">
                  <a:moveTo>
                    <a:pt x="61" y="71"/>
                  </a:moveTo>
                  <a:cubicBezTo>
                    <a:pt x="61" y="71"/>
                    <a:pt x="61" y="71"/>
                    <a:pt x="60" y="72"/>
                  </a:cubicBezTo>
                  <a:cubicBezTo>
                    <a:pt x="58" y="75"/>
                    <a:pt x="54" y="75"/>
                    <a:pt x="49" y="76"/>
                  </a:cubicBezTo>
                  <a:cubicBezTo>
                    <a:pt x="44" y="77"/>
                    <a:pt x="39" y="79"/>
                    <a:pt x="36" y="83"/>
                  </a:cubicBezTo>
                  <a:cubicBezTo>
                    <a:pt x="35" y="85"/>
                    <a:pt x="33" y="87"/>
                    <a:pt x="31" y="89"/>
                  </a:cubicBezTo>
                  <a:cubicBezTo>
                    <a:pt x="26" y="90"/>
                    <a:pt x="21" y="91"/>
                    <a:pt x="16" y="93"/>
                  </a:cubicBezTo>
                  <a:cubicBezTo>
                    <a:pt x="16" y="86"/>
                    <a:pt x="16" y="80"/>
                    <a:pt x="16" y="73"/>
                  </a:cubicBezTo>
                  <a:cubicBezTo>
                    <a:pt x="28" y="68"/>
                    <a:pt x="41" y="66"/>
                    <a:pt x="54" y="66"/>
                  </a:cubicBezTo>
                  <a:cubicBezTo>
                    <a:pt x="56" y="67"/>
                    <a:pt x="60" y="69"/>
                    <a:pt x="61" y="71"/>
                  </a:cubicBezTo>
                  <a:close/>
                  <a:moveTo>
                    <a:pt x="73" y="72"/>
                  </a:moveTo>
                  <a:cubicBezTo>
                    <a:pt x="76" y="78"/>
                    <a:pt x="73" y="81"/>
                    <a:pt x="67" y="83"/>
                  </a:cubicBezTo>
                  <a:cubicBezTo>
                    <a:pt x="64" y="84"/>
                    <a:pt x="64" y="86"/>
                    <a:pt x="64" y="87"/>
                  </a:cubicBezTo>
                  <a:cubicBezTo>
                    <a:pt x="72" y="88"/>
                    <a:pt x="80" y="90"/>
                    <a:pt x="88" y="93"/>
                  </a:cubicBezTo>
                  <a:cubicBezTo>
                    <a:pt x="88" y="86"/>
                    <a:pt x="88" y="80"/>
                    <a:pt x="88" y="73"/>
                  </a:cubicBezTo>
                  <a:cubicBezTo>
                    <a:pt x="82" y="71"/>
                    <a:pt x="76" y="69"/>
                    <a:pt x="70" y="68"/>
                  </a:cubicBezTo>
                  <a:cubicBezTo>
                    <a:pt x="71" y="69"/>
                    <a:pt x="73" y="70"/>
                    <a:pt x="73" y="72"/>
                  </a:cubicBezTo>
                  <a:close/>
                  <a:moveTo>
                    <a:pt x="16" y="29"/>
                  </a:moveTo>
                  <a:cubicBezTo>
                    <a:pt x="39" y="20"/>
                    <a:pt x="65" y="20"/>
                    <a:pt x="88" y="29"/>
                  </a:cubicBezTo>
                  <a:cubicBezTo>
                    <a:pt x="88" y="42"/>
                    <a:pt x="88" y="55"/>
                    <a:pt x="88" y="68"/>
                  </a:cubicBezTo>
                  <a:cubicBezTo>
                    <a:pt x="82" y="59"/>
                    <a:pt x="75" y="50"/>
                    <a:pt x="69" y="42"/>
                  </a:cubicBezTo>
                  <a:cubicBezTo>
                    <a:pt x="64" y="46"/>
                    <a:pt x="60" y="50"/>
                    <a:pt x="55" y="54"/>
                  </a:cubicBezTo>
                  <a:cubicBezTo>
                    <a:pt x="50" y="49"/>
                    <a:pt x="44" y="43"/>
                    <a:pt x="39" y="39"/>
                  </a:cubicBezTo>
                  <a:cubicBezTo>
                    <a:pt x="31" y="48"/>
                    <a:pt x="23" y="57"/>
                    <a:pt x="16" y="68"/>
                  </a:cubicBezTo>
                  <a:cubicBezTo>
                    <a:pt x="16" y="55"/>
                    <a:pt x="16" y="42"/>
                    <a:pt x="16" y="29"/>
                  </a:cubicBezTo>
                  <a:close/>
                  <a:moveTo>
                    <a:pt x="70" y="34"/>
                  </a:moveTo>
                  <a:cubicBezTo>
                    <a:pt x="70" y="38"/>
                    <a:pt x="74" y="42"/>
                    <a:pt x="78" y="43"/>
                  </a:cubicBezTo>
                  <a:cubicBezTo>
                    <a:pt x="82" y="44"/>
                    <a:pt x="85" y="42"/>
                    <a:pt x="85" y="38"/>
                  </a:cubicBezTo>
                  <a:cubicBezTo>
                    <a:pt x="85" y="34"/>
                    <a:pt x="82" y="29"/>
                    <a:pt x="78" y="28"/>
                  </a:cubicBezTo>
                  <a:cubicBezTo>
                    <a:pt x="74" y="27"/>
                    <a:pt x="70" y="30"/>
                    <a:pt x="70" y="34"/>
                  </a:cubicBezTo>
                  <a:close/>
                  <a:moveTo>
                    <a:pt x="115" y="102"/>
                  </a:moveTo>
                  <a:cubicBezTo>
                    <a:pt x="115" y="107"/>
                    <a:pt x="115" y="107"/>
                    <a:pt x="115" y="107"/>
                  </a:cubicBezTo>
                  <a:cubicBezTo>
                    <a:pt x="128" y="103"/>
                    <a:pt x="142" y="102"/>
                    <a:pt x="156" y="102"/>
                  </a:cubicBezTo>
                  <a:cubicBezTo>
                    <a:pt x="156" y="98"/>
                    <a:pt x="156" y="98"/>
                    <a:pt x="156" y="98"/>
                  </a:cubicBezTo>
                  <a:cubicBezTo>
                    <a:pt x="142" y="97"/>
                    <a:pt x="128" y="99"/>
                    <a:pt x="115" y="102"/>
                  </a:cubicBezTo>
                  <a:close/>
                  <a:moveTo>
                    <a:pt x="115" y="73"/>
                  </a:moveTo>
                  <a:cubicBezTo>
                    <a:pt x="115" y="78"/>
                    <a:pt x="115" y="78"/>
                    <a:pt x="115" y="78"/>
                  </a:cubicBezTo>
                  <a:cubicBezTo>
                    <a:pt x="137" y="71"/>
                    <a:pt x="162" y="71"/>
                    <a:pt x="184" y="78"/>
                  </a:cubicBezTo>
                  <a:cubicBezTo>
                    <a:pt x="184" y="73"/>
                    <a:pt x="184" y="73"/>
                    <a:pt x="184" y="73"/>
                  </a:cubicBezTo>
                  <a:cubicBezTo>
                    <a:pt x="161" y="67"/>
                    <a:pt x="137" y="67"/>
                    <a:pt x="115" y="73"/>
                  </a:cubicBezTo>
                  <a:close/>
                  <a:moveTo>
                    <a:pt x="136" y="25"/>
                  </a:moveTo>
                  <a:cubicBezTo>
                    <a:pt x="136" y="30"/>
                    <a:pt x="136" y="30"/>
                    <a:pt x="136" y="30"/>
                  </a:cubicBezTo>
                  <a:cubicBezTo>
                    <a:pt x="152" y="28"/>
                    <a:pt x="168" y="29"/>
                    <a:pt x="184" y="34"/>
                  </a:cubicBezTo>
                  <a:cubicBezTo>
                    <a:pt x="184" y="29"/>
                    <a:pt x="184" y="29"/>
                    <a:pt x="184" y="29"/>
                  </a:cubicBezTo>
                  <a:cubicBezTo>
                    <a:pt x="168" y="24"/>
                    <a:pt x="152" y="23"/>
                    <a:pt x="136" y="25"/>
                  </a:cubicBezTo>
                  <a:close/>
                  <a:moveTo>
                    <a:pt x="115" y="43"/>
                  </a:moveTo>
                  <a:cubicBezTo>
                    <a:pt x="115" y="48"/>
                    <a:pt x="115" y="48"/>
                    <a:pt x="115" y="48"/>
                  </a:cubicBezTo>
                  <a:cubicBezTo>
                    <a:pt x="137" y="42"/>
                    <a:pt x="162" y="42"/>
                    <a:pt x="184" y="48"/>
                  </a:cubicBezTo>
                  <a:cubicBezTo>
                    <a:pt x="184" y="43"/>
                    <a:pt x="184" y="43"/>
                    <a:pt x="184" y="43"/>
                  </a:cubicBezTo>
                  <a:cubicBezTo>
                    <a:pt x="161" y="37"/>
                    <a:pt x="137" y="37"/>
                    <a:pt x="115" y="43"/>
                  </a:cubicBezTo>
                  <a:close/>
                  <a:moveTo>
                    <a:pt x="115" y="88"/>
                  </a:moveTo>
                  <a:cubicBezTo>
                    <a:pt x="115" y="92"/>
                    <a:pt x="115" y="92"/>
                    <a:pt x="115" y="92"/>
                  </a:cubicBezTo>
                  <a:cubicBezTo>
                    <a:pt x="137" y="86"/>
                    <a:pt x="162" y="86"/>
                    <a:pt x="184" y="92"/>
                  </a:cubicBezTo>
                  <a:cubicBezTo>
                    <a:pt x="184" y="87"/>
                    <a:pt x="184" y="87"/>
                    <a:pt x="184" y="87"/>
                  </a:cubicBezTo>
                  <a:cubicBezTo>
                    <a:pt x="161" y="81"/>
                    <a:pt x="137" y="81"/>
                    <a:pt x="115" y="88"/>
                  </a:cubicBezTo>
                  <a:close/>
                  <a:moveTo>
                    <a:pt x="115" y="58"/>
                  </a:moveTo>
                  <a:cubicBezTo>
                    <a:pt x="115" y="63"/>
                    <a:pt x="115" y="63"/>
                    <a:pt x="115" y="63"/>
                  </a:cubicBezTo>
                  <a:cubicBezTo>
                    <a:pt x="137" y="57"/>
                    <a:pt x="162" y="57"/>
                    <a:pt x="184" y="63"/>
                  </a:cubicBezTo>
                  <a:cubicBezTo>
                    <a:pt x="184" y="58"/>
                    <a:pt x="184" y="58"/>
                    <a:pt x="184" y="58"/>
                  </a:cubicBezTo>
                  <a:cubicBezTo>
                    <a:pt x="161" y="52"/>
                    <a:pt x="137" y="52"/>
                    <a:pt x="115" y="58"/>
                  </a:cubicBezTo>
                  <a:close/>
                  <a:moveTo>
                    <a:pt x="201" y="9"/>
                  </a:moveTo>
                  <a:cubicBezTo>
                    <a:pt x="201" y="136"/>
                    <a:pt x="201" y="136"/>
                    <a:pt x="201" y="136"/>
                  </a:cubicBezTo>
                  <a:cubicBezTo>
                    <a:pt x="201" y="145"/>
                    <a:pt x="201" y="145"/>
                    <a:pt x="201" y="145"/>
                  </a:cubicBezTo>
                  <a:cubicBezTo>
                    <a:pt x="199" y="146"/>
                    <a:pt x="197" y="147"/>
                    <a:pt x="195" y="146"/>
                  </a:cubicBezTo>
                  <a:cubicBezTo>
                    <a:pt x="182" y="141"/>
                    <a:pt x="168" y="138"/>
                    <a:pt x="154" y="138"/>
                  </a:cubicBezTo>
                  <a:cubicBezTo>
                    <a:pt x="136" y="138"/>
                    <a:pt x="119" y="143"/>
                    <a:pt x="103" y="150"/>
                  </a:cubicBezTo>
                  <a:cubicBezTo>
                    <a:pt x="102" y="151"/>
                    <a:pt x="102" y="151"/>
                    <a:pt x="101" y="151"/>
                  </a:cubicBezTo>
                  <a:cubicBezTo>
                    <a:pt x="100" y="151"/>
                    <a:pt x="99" y="151"/>
                    <a:pt x="98" y="150"/>
                  </a:cubicBezTo>
                  <a:cubicBezTo>
                    <a:pt x="83" y="143"/>
                    <a:pt x="65" y="138"/>
                    <a:pt x="47" y="138"/>
                  </a:cubicBezTo>
                  <a:cubicBezTo>
                    <a:pt x="33" y="138"/>
                    <a:pt x="19" y="141"/>
                    <a:pt x="7" y="146"/>
                  </a:cubicBezTo>
                  <a:cubicBezTo>
                    <a:pt x="4" y="147"/>
                    <a:pt x="2" y="146"/>
                    <a:pt x="0" y="145"/>
                  </a:cubicBezTo>
                  <a:cubicBezTo>
                    <a:pt x="0" y="136"/>
                    <a:pt x="0" y="136"/>
                    <a:pt x="0" y="136"/>
                  </a:cubicBezTo>
                  <a:cubicBezTo>
                    <a:pt x="0" y="9"/>
                    <a:pt x="0" y="9"/>
                    <a:pt x="0" y="9"/>
                  </a:cubicBezTo>
                  <a:cubicBezTo>
                    <a:pt x="3" y="8"/>
                    <a:pt x="3" y="8"/>
                    <a:pt x="3" y="8"/>
                  </a:cubicBezTo>
                  <a:cubicBezTo>
                    <a:pt x="17" y="3"/>
                    <a:pt x="32" y="0"/>
                    <a:pt x="47" y="0"/>
                  </a:cubicBezTo>
                  <a:cubicBezTo>
                    <a:pt x="66" y="0"/>
                    <a:pt x="84" y="4"/>
                    <a:pt x="101" y="12"/>
                  </a:cubicBezTo>
                  <a:cubicBezTo>
                    <a:pt x="117" y="4"/>
                    <a:pt x="135" y="0"/>
                    <a:pt x="154" y="0"/>
                  </a:cubicBezTo>
                  <a:cubicBezTo>
                    <a:pt x="169" y="0"/>
                    <a:pt x="184" y="3"/>
                    <a:pt x="198" y="8"/>
                  </a:cubicBezTo>
                  <a:lnTo>
                    <a:pt x="201" y="9"/>
                  </a:lnTo>
                  <a:close/>
                  <a:moveTo>
                    <a:pt x="97" y="19"/>
                  </a:moveTo>
                  <a:cubicBezTo>
                    <a:pt x="82" y="12"/>
                    <a:pt x="65" y="8"/>
                    <a:pt x="47" y="8"/>
                  </a:cubicBezTo>
                  <a:cubicBezTo>
                    <a:pt x="34" y="8"/>
                    <a:pt x="21" y="10"/>
                    <a:pt x="8" y="15"/>
                  </a:cubicBezTo>
                  <a:cubicBezTo>
                    <a:pt x="8" y="127"/>
                    <a:pt x="8" y="127"/>
                    <a:pt x="8" y="127"/>
                  </a:cubicBezTo>
                  <a:cubicBezTo>
                    <a:pt x="21" y="123"/>
                    <a:pt x="34" y="120"/>
                    <a:pt x="47" y="120"/>
                  </a:cubicBezTo>
                  <a:cubicBezTo>
                    <a:pt x="64" y="120"/>
                    <a:pt x="81" y="124"/>
                    <a:pt x="97" y="131"/>
                  </a:cubicBezTo>
                  <a:lnTo>
                    <a:pt x="97" y="19"/>
                  </a:lnTo>
                  <a:close/>
                  <a:moveTo>
                    <a:pt x="193" y="15"/>
                  </a:moveTo>
                  <a:cubicBezTo>
                    <a:pt x="180" y="10"/>
                    <a:pt x="167" y="8"/>
                    <a:pt x="154" y="8"/>
                  </a:cubicBezTo>
                  <a:cubicBezTo>
                    <a:pt x="137" y="8"/>
                    <a:pt x="120" y="12"/>
                    <a:pt x="105" y="19"/>
                  </a:cubicBezTo>
                  <a:cubicBezTo>
                    <a:pt x="105" y="131"/>
                    <a:pt x="105" y="131"/>
                    <a:pt x="105" y="131"/>
                  </a:cubicBezTo>
                  <a:cubicBezTo>
                    <a:pt x="120" y="124"/>
                    <a:pt x="137" y="120"/>
                    <a:pt x="154" y="120"/>
                  </a:cubicBezTo>
                  <a:cubicBezTo>
                    <a:pt x="167" y="120"/>
                    <a:pt x="180" y="123"/>
                    <a:pt x="193" y="127"/>
                  </a:cubicBezTo>
                  <a:lnTo>
                    <a:pt x="193" y="15"/>
                  </a:lnTo>
                  <a:close/>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92" name="Freeform 49"/>
            <p:cNvSpPr>
              <a:spLocks noEditPoints="1"/>
            </p:cNvSpPr>
            <p:nvPr/>
          </p:nvSpPr>
          <p:spPr bwMode="auto">
            <a:xfrm>
              <a:off x="8787358" y="5116257"/>
              <a:ext cx="743453" cy="772229"/>
            </a:xfrm>
            <a:custGeom>
              <a:avLst/>
              <a:gdLst>
                <a:gd name="T0" fmla="*/ 38 w 194"/>
                <a:gd name="T1" fmla="*/ 132 h 201"/>
                <a:gd name="T2" fmla="*/ 100 w 194"/>
                <a:gd name="T3" fmla="*/ 132 h 201"/>
                <a:gd name="T4" fmla="*/ 69 w 194"/>
                <a:gd name="T5" fmla="*/ 153 h 201"/>
                <a:gd name="T6" fmla="*/ 69 w 194"/>
                <a:gd name="T7" fmla="*/ 111 h 201"/>
                <a:gd name="T8" fmla="*/ 69 w 194"/>
                <a:gd name="T9" fmla="*/ 153 h 201"/>
                <a:gd name="T10" fmla="*/ 131 w 194"/>
                <a:gd name="T11" fmla="*/ 96 h 201"/>
                <a:gd name="T12" fmla="*/ 105 w 194"/>
                <a:gd name="T13" fmla="*/ 71 h 201"/>
                <a:gd name="T14" fmla="*/ 69 w 194"/>
                <a:gd name="T15" fmla="*/ 76 h 201"/>
                <a:gd name="T16" fmla="*/ 33 w 194"/>
                <a:gd name="T17" fmla="*/ 71 h 201"/>
                <a:gd name="T18" fmla="*/ 7 w 194"/>
                <a:gd name="T19" fmla="*/ 96 h 201"/>
                <a:gd name="T20" fmla="*/ 13 w 194"/>
                <a:gd name="T21" fmla="*/ 132 h 201"/>
                <a:gd name="T22" fmla="*/ 7 w 194"/>
                <a:gd name="T23" fmla="*/ 168 h 201"/>
                <a:gd name="T24" fmla="*/ 33 w 194"/>
                <a:gd name="T25" fmla="*/ 194 h 201"/>
                <a:gd name="T26" fmla="*/ 69 w 194"/>
                <a:gd name="T27" fmla="*/ 188 h 201"/>
                <a:gd name="T28" fmla="*/ 105 w 194"/>
                <a:gd name="T29" fmla="*/ 194 h 201"/>
                <a:gd name="T30" fmla="*/ 131 w 194"/>
                <a:gd name="T31" fmla="*/ 168 h 201"/>
                <a:gd name="T32" fmla="*/ 125 w 194"/>
                <a:gd name="T33" fmla="*/ 132 h 201"/>
                <a:gd name="T34" fmla="*/ 69 w 194"/>
                <a:gd name="T35" fmla="*/ 167 h 201"/>
                <a:gd name="T36" fmla="*/ 69 w 194"/>
                <a:gd name="T37" fmla="*/ 98 h 201"/>
                <a:gd name="T38" fmla="*/ 69 w 194"/>
                <a:gd name="T39" fmla="*/ 167 h 201"/>
                <a:gd name="T40" fmla="*/ 194 w 194"/>
                <a:gd name="T41" fmla="*/ 29 h 201"/>
                <a:gd name="T42" fmla="*/ 177 w 194"/>
                <a:gd name="T43" fmla="*/ 17 h 201"/>
                <a:gd name="T44" fmla="*/ 165 w 194"/>
                <a:gd name="T45" fmla="*/ 0 h 201"/>
                <a:gd name="T46" fmla="*/ 144 w 194"/>
                <a:gd name="T47" fmla="*/ 0 h 201"/>
                <a:gd name="T48" fmla="*/ 131 w 194"/>
                <a:gd name="T49" fmla="*/ 17 h 201"/>
                <a:gd name="T50" fmla="*/ 114 w 194"/>
                <a:gd name="T51" fmla="*/ 29 h 201"/>
                <a:gd name="T52" fmla="*/ 114 w 194"/>
                <a:gd name="T53" fmla="*/ 50 h 201"/>
                <a:gd name="T54" fmla="*/ 131 w 194"/>
                <a:gd name="T55" fmla="*/ 63 h 201"/>
                <a:gd name="T56" fmla="*/ 144 w 194"/>
                <a:gd name="T57" fmla="*/ 80 h 201"/>
                <a:gd name="T58" fmla="*/ 165 w 194"/>
                <a:gd name="T59" fmla="*/ 80 h 201"/>
                <a:gd name="T60" fmla="*/ 177 w 194"/>
                <a:gd name="T61" fmla="*/ 63 h 201"/>
                <a:gd name="T62" fmla="*/ 194 w 194"/>
                <a:gd name="T63" fmla="*/ 50 h 201"/>
                <a:gd name="T64" fmla="*/ 154 w 194"/>
                <a:gd name="T65" fmla="*/ 57 h 201"/>
                <a:gd name="T66" fmla="*/ 154 w 194"/>
                <a:gd name="T67" fmla="*/ 23 h 201"/>
                <a:gd name="T68" fmla="*/ 154 w 194"/>
                <a:gd name="T69" fmla="*/ 5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 h="201">
                  <a:moveTo>
                    <a:pt x="69" y="101"/>
                  </a:moveTo>
                  <a:cubicBezTo>
                    <a:pt x="52" y="101"/>
                    <a:pt x="38" y="115"/>
                    <a:pt x="38" y="132"/>
                  </a:cubicBezTo>
                  <a:cubicBezTo>
                    <a:pt x="38" y="149"/>
                    <a:pt x="52" y="163"/>
                    <a:pt x="69" y="163"/>
                  </a:cubicBezTo>
                  <a:cubicBezTo>
                    <a:pt x="86" y="163"/>
                    <a:pt x="100" y="149"/>
                    <a:pt x="100" y="132"/>
                  </a:cubicBezTo>
                  <a:cubicBezTo>
                    <a:pt x="100" y="115"/>
                    <a:pt x="86" y="101"/>
                    <a:pt x="69" y="101"/>
                  </a:cubicBezTo>
                  <a:moveTo>
                    <a:pt x="69" y="153"/>
                  </a:moveTo>
                  <a:cubicBezTo>
                    <a:pt x="57" y="153"/>
                    <a:pt x="48" y="144"/>
                    <a:pt x="48" y="132"/>
                  </a:cubicBezTo>
                  <a:cubicBezTo>
                    <a:pt x="48" y="121"/>
                    <a:pt x="57" y="111"/>
                    <a:pt x="69" y="111"/>
                  </a:cubicBezTo>
                  <a:cubicBezTo>
                    <a:pt x="80" y="111"/>
                    <a:pt x="90" y="121"/>
                    <a:pt x="90" y="132"/>
                  </a:cubicBezTo>
                  <a:cubicBezTo>
                    <a:pt x="90" y="144"/>
                    <a:pt x="80" y="153"/>
                    <a:pt x="69" y="153"/>
                  </a:cubicBezTo>
                  <a:moveTo>
                    <a:pt x="138" y="114"/>
                  </a:moveTo>
                  <a:cubicBezTo>
                    <a:pt x="136" y="108"/>
                    <a:pt x="134" y="102"/>
                    <a:pt x="131" y="96"/>
                  </a:cubicBezTo>
                  <a:cubicBezTo>
                    <a:pt x="123" y="100"/>
                    <a:pt x="115" y="99"/>
                    <a:pt x="109" y="93"/>
                  </a:cubicBezTo>
                  <a:cubicBezTo>
                    <a:pt x="103" y="87"/>
                    <a:pt x="101" y="78"/>
                    <a:pt x="105" y="71"/>
                  </a:cubicBezTo>
                  <a:cubicBezTo>
                    <a:pt x="99" y="67"/>
                    <a:pt x="93" y="65"/>
                    <a:pt x="87" y="63"/>
                  </a:cubicBezTo>
                  <a:cubicBezTo>
                    <a:pt x="85" y="71"/>
                    <a:pt x="77" y="76"/>
                    <a:pt x="69" y="76"/>
                  </a:cubicBezTo>
                  <a:cubicBezTo>
                    <a:pt x="60" y="76"/>
                    <a:pt x="53" y="71"/>
                    <a:pt x="50" y="63"/>
                  </a:cubicBezTo>
                  <a:cubicBezTo>
                    <a:pt x="44" y="65"/>
                    <a:pt x="38" y="67"/>
                    <a:pt x="33" y="71"/>
                  </a:cubicBezTo>
                  <a:cubicBezTo>
                    <a:pt x="36" y="78"/>
                    <a:pt x="35" y="87"/>
                    <a:pt x="29" y="93"/>
                  </a:cubicBezTo>
                  <a:cubicBezTo>
                    <a:pt x="23" y="99"/>
                    <a:pt x="14" y="100"/>
                    <a:pt x="7" y="96"/>
                  </a:cubicBezTo>
                  <a:cubicBezTo>
                    <a:pt x="4" y="102"/>
                    <a:pt x="1" y="108"/>
                    <a:pt x="0" y="114"/>
                  </a:cubicBezTo>
                  <a:cubicBezTo>
                    <a:pt x="7" y="117"/>
                    <a:pt x="13" y="124"/>
                    <a:pt x="13" y="132"/>
                  </a:cubicBezTo>
                  <a:cubicBezTo>
                    <a:pt x="13" y="141"/>
                    <a:pt x="7" y="148"/>
                    <a:pt x="0" y="151"/>
                  </a:cubicBezTo>
                  <a:cubicBezTo>
                    <a:pt x="1" y="157"/>
                    <a:pt x="4" y="163"/>
                    <a:pt x="7" y="168"/>
                  </a:cubicBezTo>
                  <a:cubicBezTo>
                    <a:pt x="14" y="165"/>
                    <a:pt x="23" y="166"/>
                    <a:pt x="29" y="172"/>
                  </a:cubicBezTo>
                  <a:cubicBezTo>
                    <a:pt x="35" y="178"/>
                    <a:pt x="36" y="187"/>
                    <a:pt x="33" y="194"/>
                  </a:cubicBezTo>
                  <a:cubicBezTo>
                    <a:pt x="38" y="197"/>
                    <a:pt x="44" y="200"/>
                    <a:pt x="50" y="201"/>
                  </a:cubicBezTo>
                  <a:cubicBezTo>
                    <a:pt x="53" y="194"/>
                    <a:pt x="60" y="188"/>
                    <a:pt x="69" y="188"/>
                  </a:cubicBezTo>
                  <a:cubicBezTo>
                    <a:pt x="77" y="188"/>
                    <a:pt x="85" y="194"/>
                    <a:pt x="87" y="201"/>
                  </a:cubicBezTo>
                  <a:cubicBezTo>
                    <a:pt x="93" y="200"/>
                    <a:pt x="99" y="197"/>
                    <a:pt x="105" y="194"/>
                  </a:cubicBezTo>
                  <a:cubicBezTo>
                    <a:pt x="101" y="187"/>
                    <a:pt x="103" y="178"/>
                    <a:pt x="109" y="172"/>
                  </a:cubicBezTo>
                  <a:cubicBezTo>
                    <a:pt x="115" y="166"/>
                    <a:pt x="123" y="165"/>
                    <a:pt x="131" y="168"/>
                  </a:cubicBezTo>
                  <a:cubicBezTo>
                    <a:pt x="134" y="163"/>
                    <a:pt x="136" y="157"/>
                    <a:pt x="138" y="151"/>
                  </a:cubicBezTo>
                  <a:cubicBezTo>
                    <a:pt x="130" y="148"/>
                    <a:pt x="125" y="141"/>
                    <a:pt x="125" y="132"/>
                  </a:cubicBezTo>
                  <a:cubicBezTo>
                    <a:pt x="125" y="124"/>
                    <a:pt x="130" y="117"/>
                    <a:pt x="138" y="114"/>
                  </a:cubicBezTo>
                  <a:moveTo>
                    <a:pt x="69" y="167"/>
                  </a:moveTo>
                  <a:cubicBezTo>
                    <a:pt x="50" y="167"/>
                    <a:pt x="34" y="151"/>
                    <a:pt x="34" y="132"/>
                  </a:cubicBezTo>
                  <a:cubicBezTo>
                    <a:pt x="34" y="113"/>
                    <a:pt x="50" y="98"/>
                    <a:pt x="69" y="98"/>
                  </a:cubicBezTo>
                  <a:cubicBezTo>
                    <a:pt x="88" y="98"/>
                    <a:pt x="103" y="113"/>
                    <a:pt x="103" y="132"/>
                  </a:cubicBezTo>
                  <a:cubicBezTo>
                    <a:pt x="103" y="151"/>
                    <a:pt x="88" y="167"/>
                    <a:pt x="69" y="167"/>
                  </a:cubicBezTo>
                  <a:moveTo>
                    <a:pt x="187" y="40"/>
                  </a:moveTo>
                  <a:cubicBezTo>
                    <a:pt x="187" y="35"/>
                    <a:pt x="190" y="31"/>
                    <a:pt x="194" y="29"/>
                  </a:cubicBezTo>
                  <a:cubicBezTo>
                    <a:pt x="193" y="26"/>
                    <a:pt x="192" y="22"/>
                    <a:pt x="190" y="19"/>
                  </a:cubicBezTo>
                  <a:cubicBezTo>
                    <a:pt x="186" y="21"/>
                    <a:pt x="181" y="20"/>
                    <a:pt x="177" y="17"/>
                  </a:cubicBezTo>
                  <a:cubicBezTo>
                    <a:pt x="174" y="13"/>
                    <a:pt x="173" y="8"/>
                    <a:pt x="175" y="4"/>
                  </a:cubicBezTo>
                  <a:cubicBezTo>
                    <a:pt x="172" y="2"/>
                    <a:pt x="169" y="1"/>
                    <a:pt x="165" y="0"/>
                  </a:cubicBezTo>
                  <a:cubicBezTo>
                    <a:pt x="163" y="4"/>
                    <a:pt x="159" y="7"/>
                    <a:pt x="154" y="7"/>
                  </a:cubicBezTo>
                  <a:cubicBezTo>
                    <a:pt x="150" y="7"/>
                    <a:pt x="145" y="4"/>
                    <a:pt x="144" y="0"/>
                  </a:cubicBezTo>
                  <a:cubicBezTo>
                    <a:pt x="140" y="1"/>
                    <a:pt x="137" y="2"/>
                    <a:pt x="134" y="4"/>
                  </a:cubicBezTo>
                  <a:cubicBezTo>
                    <a:pt x="136" y="8"/>
                    <a:pt x="135" y="13"/>
                    <a:pt x="131" y="17"/>
                  </a:cubicBezTo>
                  <a:cubicBezTo>
                    <a:pt x="128" y="20"/>
                    <a:pt x="123" y="21"/>
                    <a:pt x="119" y="19"/>
                  </a:cubicBezTo>
                  <a:cubicBezTo>
                    <a:pt x="117" y="22"/>
                    <a:pt x="115" y="26"/>
                    <a:pt x="114" y="29"/>
                  </a:cubicBezTo>
                  <a:cubicBezTo>
                    <a:pt x="119" y="31"/>
                    <a:pt x="122" y="35"/>
                    <a:pt x="122" y="40"/>
                  </a:cubicBezTo>
                  <a:cubicBezTo>
                    <a:pt x="122" y="45"/>
                    <a:pt x="119" y="49"/>
                    <a:pt x="114" y="50"/>
                  </a:cubicBezTo>
                  <a:cubicBezTo>
                    <a:pt x="115" y="54"/>
                    <a:pt x="117" y="57"/>
                    <a:pt x="119" y="60"/>
                  </a:cubicBezTo>
                  <a:cubicBezTo>
                    <a:pt x="123" y="58"/>
                    <a:pt x="128" y="59"/>
                    <a:pt x="131" y="63"/>
                  </a:cubicBezTo>
                  <a:cubicBezTo>
                    <a:pt x="135" y="66"/>
                    <a:pt x="136" y="71"/>
                    <a:pt x="134" y="75"/>
                  </a:cubicBezTo>
                  <a:cubicBezTo>
                    <a:pt x="137" y="77"/>
                    <a:pt x="140" y="79"/>
                    <a:pt x="144" y="80"/>
                  </a:cubicBezTo>
                  <a:cubicBezTo>
                    <a:pt x="145" y="75"/>
                    <a:pt x="150" y="72"/>
                    <a:pt x="154" y="72"/>
                  </a:cubicBezTo>
                  <a:cubicBezTo>
                    <a:pt x="159" y="72"/>
                    <a:pt x="163" y="75"/>
                    <a:pt x="165" y="80"/>
                  </a:cubicBezTo>
                  <a:cubicBezTo>
                    <a:pt x="169" y="79"/>
                    <a:pt x="172" y="77"/>
                    <a:pt x="175" y="75"/>
                  </a:cubicBezTo>
                  <a:cubicBezTo>
                    <a:pt x="173" y="71"/>
                    <a:pt x="174" y="66"/>
                    <a:pt x="177" y="63"/>
                  </a:cubicBezTo>
                  <a:cubicBezTo>
                    <a:pt x="181" y="59"/>
                    <a:pt x="186" y="58"/>
                    <a:pt x="190" y="60"/>
                  </a:cubicBezTo>
                  <a:cubicBezTo>
                    <a:pt x="192" y="57"/>
                    <a:pt x="193" y="54"/>
                    <a:pt x="194" y="50"/>
                  </a:cubicBezTo>
                  <a:cubicBezTo>
                    <a:pt x="190" y="49"/>
                    <a:pt x="187" y="45"/>
                    <a:pt x="187" y="40"/>
                  </a:cubicBezTo>
                  <a:moveTo>
                    <a:pt x="154" y="57"/>
                  </a:moveTo>
                  <a:cubicBezTo>
                    <a:pt x="145" y="57"/>
                    <a:pt x="137" y="49"/>
                    <a:pt x="137" y="40"/>
                  </a:cubicBezTo>
                  <a:cubicBezTo>
                    <a:pt x="137" y="30"/>
                    <a:pt x="145" y="23"/>
                    <a:pt x="154" y="23"/>
                  </a:cubicBezTo>
                  <a:cubicBezTo>
                    <a:pt x="164" y="23"/>
                    <a:pt x="172" y="30"/>
                    <a:pt x="172" y="40"/>
                  </a:cubicBezTo>
                  <a:cubicBezTo>
                    <a:pt x="172" y="49"/>
                    <a:pt x="164" y="57"/>
                    <a:pt x="154" y="57"/>
                  </a:cubicBezTo>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93" name="Freeform 53"/>
            <p:cNvSpPr>
              <a:spLocks noEditPoints="1"/>
            </p:cNvSpPr>
            <p:nvPr/>
          </p:nvSpPr>
          <p:spPr bwMode="auto">
            <a:xfrm>
              <a:off x="8169532" y="2480021"/>
              <a:ext cx="381281" cy="324513"/>
            </a:xfrm>
            <a:custGeom>
              <a:avLst/>
              <a:gdLst>
                <a:gd name="T0" fmla="*/ 450 w 450"/>
                <a:gd name="T1" fmla="*/ 0 h 383"/>
                <a:gd name="T2" fmla="*/ 337 w 450"/>
                <a:gd name="T3" fmla="*/ 383 h 383"/>
                <a:gd name="T4" fmla="*/ 149 w 450"/>
                <a:gd name="T5" fmla="*/ 248 h 383"/>
                <a:gd name="T6" fmla="*/ 450 w 450"/>
                <a:gd name="T7" fmla="*/ 0 h 383"/>
                <a:gd name="T8" fmla="*/ 128 w 450"/>
                <a:gd name="T9" fmla="*/ 231 h 383"/>
                <a:gd name="T10" fmla="*/ 450 w 450"/>
                <a:gd name="T11" fmla="*/ 0 h 383"/>
                <a:gd name="T12" fmla="*/ 0 w 450"/>
                <a:gd name="T13" fmla="*/ 139 h 383"/>
                <a:gd name="T14" fmla="*/ 128 w 450"/>
                <a:gd name="T15" fmla="*/ 231 h 383"/>
                <a:gd name="T16" fmla="*/ 149 w 450"/>
                <a:gd name="T17" fmla="*/ 366 h 383"/>
                <a:gd name="T18" fmla="*/ 202 w 450"/>
                <a:gd name="T19" fmla="*/ 306 h 383"/>
                <a:gd name="T20" fmla="*/ 149 w 450"/>
                <a:gd name="T21" fmla="*/ 269 h 383"/>
                <a:gd name="T22" fmla="*/ 149 w 450"/>
                <a:gd name="T23" fmla="*/ 366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0" h="383">
                  <a:moveTo>
                    <a:pt x="450" y="0"/>
                  </a:moveTo>
                  <a:lnTo>
                    <a:pt x="337" y="383"/>
                  </a:lnTo>
                  <a:lnTo>
                    <a:pt x="149" y="248"/>
                  </a:lnTo>
                  <a:lnTo>
                    <a:pt x="450" y="0"/>
                  </a:lnTo>
                  <a:close/>
                  <a:moveTo>
                    <a:pt x="128" y="231"/>
                  </a:moveTo>
                  <a:lnTo>
                    <a:pt x="450" y="0"/>
                  </a:lnTo>
                  <a:lnTo>
                    <a:pt x="0" y="139"/>
                  </a:lnTo>
                  <a:lnTo>
                    <a:pt x="128" y="231"/>
                  </a:lnTo>
                  <a:close/>
                  <a:moveTo>
                    <a:pt x="149" y="366"/>
                  </a:moveTo>
                  <a:lnTo>
                    <a:pt x="202" y="306"/>
                  </a:lnTo>
                  <a:lnTo>
                    <a:pt x="149" y="269"/>
                  </a:lnTo>
                  <a:lnTo>
                    <a:pt x="149" y="366"/>
                  </a:lnTo>
                  <a:close/>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96" name="Freeform 10"/>
            <p:cNvSpPr>
              <a:spLocks noEditPoints="1"/>
            </p:cNvSpPr>
            <p:nvPr/>
          </p:nvSpPr>
          <p:spPr bwMode="auto">
            <a:xfrm>
              <a:off x="8064895" y="1371724"/>
              <a:ext cx="657668" cy="501868"/>
            </a:xfrm>
            <a:custGeom>
              <a:avLst/>
              <a:gdLst>
                <a:gd name="T0" fmla="*/ 60 w 201"/>
                <a:gd name="T1" fmla="*/ 72 h 151"/>
                <a:gd name="T2" fmla="*/ 36 w 201"/>
                <a:gd name="T3" fmla="*/ 83 h 151"/>
                <a:gd name="T4" fmla="*/ 16 w 201"/>
                <a:gd name="T5" fmla="*/ 93 h 151"/>
                <a:gd name="T6" fmla="*/ 54 w 201"/>
                <a:gd name="T7" fmla="*/ 66 h 151"/>
                <a:gd name="T8" fmla="*/ 73 w 201"/>
                <a:gd name="T9" fmla="*/ 72 h 151"/>
                <a:gd name="T10" fmla="*/ 64 w 201"/>
                <a:gd name="T11" fmla="*/ 87 h 151"/>
                <a:gd name="T12" fmla="*/ 88 w 201"/>
                <a:gd name="T13" fmla="*/ 73 h 151"/>
                <a:gd name="T14" fmla="*/ 73 w 201"/>
                <a:gd name="T15" fmla="*/ 72 h 151"/>
                <a:gd name="T16" fmla="*/ 88 w 201"/>
                <a:gd name="T17" fmla="*/ 29 h 151"/>
                <a:gd name="T18" fmla="*/ 69 w 201"/>
                <a:gd name="T19" fmla="*/ 42 h 151"/>
                <a:gd name="T20" fmla="*/ 39 w 201"/>
                <a:gd name="T21" fmla="*/ 39 h 151"/>
                <a:gd name="T22" fmla="*/ 16 w 201"/>
                <a:gd name="T23" fmla="*/ 29 h 151"/>
                <a:gd name="T24" fmla="*/ 78 w 201"/>
                <a:gd name="T25" fmla="*/ 43 h 151"/>
                <a:gd name="T26" fmla="*/ 78 w 201"/>
                <a:gd name="T27" fmla="*/ 28 h 151"/>
                <a:gd name="T28" fmla="*/ 115 w 201"/>
                <a:gd name="T29" fmla="*/ 102 h 151"/>
                <a:gd name="T30" fmla="*/ 156 w 201"/>
                <a:gd name="T31" fmla="*/ 102 h 151"/>
                <a:gd name="T32" fmla="*/ 115 w 201"/>
                <a:gd name="T33" fmla="*/ 102 h 151"/>
                <a:gd name="T34" fmla="*/ 115 w 201"/>
                <a:gd name="T35" fmla="*/ 78 h 151"/>
                <a:gd name="T36" fmla="*/ 184 w 201"/>
                <a:gd name="T37" fmla="*/ 73 h 151"/>
                <a:gd name="T38" fmla="*/ 136 w 201"/>
                <a:gd name="T39" fmla="*/ 25 h 151"/>
                <a:gd name="T40" fmla="*/ 184 w 201"/>
                <a:gd name="T41" fmla="*/ 34 h 151"/>
                <a:gd name="T42" fmla="*/ 136 w 201"/>
                <a:gd name="T43" fmla="*/ 25 h 151"/>
                <a:gd name="T44" fmla="*/ 115 w 201"/>
                <a:gd name="T45" fmla="*/ 48 h 151"/>
                <a:gd name="T46" fmla="*/ 184 w 201"/>
                <a:gd name="T47" fmla="*/ 43 h 151"/>
                <a:gd name="T48" fmla="*/ 115 w 201"/>
                <a:gd name="T49" fmla="*/ 88 h 151"/>
                <a:gd name="T50" fmla="*/ 184 w 201"/>
                <a:gd name="T51" fmla="*/ 92 h 151"/>
                <a:gd name="T52" fmla="*/ 115 w 201"/>
                <a:gd name="T53" fmla="*/ 88 h 151"/>
                <a:gd name="T54" fmla="*/ 115 w 201"/>
                <a:gd name="T55" fmla="*/ 63 h 151"/>
                <a:gd name="T56" fmla="*/ 184 w 201"/>
                <a:gd name="T57" fmla="*/ 58 h 151"/>
                <a:gd name="T58" fmla="*/ 201 w 201"/>
                <a:gd name="T59" fmla="*/ 9 h 151"/>
                <a:gd name="T60" fmla="*/ 201 w 201"/>
                <a:gd name="T61" fmla="*/ 145 h 151"/>
                <a:gd name="T62" fmla="*/ 154 w 201"/>
                <a:gd name="T63" fmla="*/ 138 h 151"/>
                <a:gd name="T64" fmla="*/ 101 w 201"/>
                <a:gd name="T65" fmla="*/ 151 h 151"/>
                <a:gd name="T66" fmla="*/ 47 w 201"/>
                <a:gd name="T67" fmla="*/ 138 h 151"/>
                <a:gd name="T68" fmla="*/ 0 w 201"/>
                <a:gd name="T69" fmla="*/ 145 h 151"/>
                <a:gd name="T70" fmla="*/ 0 w 201"/>
                <a:gd name="T71" fmla="*/ 9 h 151"/>
                <a:gd name="T72" fmla="*/ 47 w 201"/>
                <a:gd name="T73" fmla="*/ 0 h 151"/>
                <a:gd name="T74" fmla="*/ 154 w 201"/>
                <a:gd name="T75" fmla="*/ 0 h 151"/>
                <a:gd name="T76" fmla="*/ 201 w 201"/>
                <a:gd name="T77" fmla="*/ 9 h 151"/>
                <a:gd name="T78" fmla="*/ 47 w 201"/>
                <a:gd name="T79" fmla="*/ 8 h 151"/>
                <a:gd name="T80" fmla="*/ 8 w 201"/>
                <a:gd name="T81" fmla="*/ 127 h 151"/>
                <a:gd name="T82" fmla="*/ 97 w 201"/>
                <a:gd name="T83" fmla="*/ 131 h 151"/>
                <a:gd name="T84" fmla="*/ 193 w 201"/>
                <a:gd name="T85" fmla="*/ 15 h 151"/>
                <a:gd name="T86" fmla="*/ 105 w 201"/>
                <a:gd name="T87" fmla="*/ 19 h 151"/>
                <a:gd name="T88" fmla="*/ 154 w 201"/>
                <a:gd name="T89" fmla="*/ 120 h 151"/>
                <a:gd name="T90" fmla="*/ 193 w 201"/>
                <a:gd name="T91" fmla="*/ 1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1" h="151">
                  <a:moveTo>
                    <a:pt x="61" y="71"/>
                  </a:moveTo>
                  <a:cubicBezTo>
                    <a:pt x="61" y="71"/>
                    <a:pt x="61" y="71"/>
                    <a:pt x="60" y="72"/>
                  </a:cubicBezTo>
                  <a:cubicBezTo>
                    <a:pt x="58" y="75"/>
                    <a:pt x="54" y="75"/>
                    <a:pt x="49" y="76"/>
                  </a:cubicBezTo>
                  <a:cubicBezTo>
                    <a:pt x="44" y="77"/>
                    <a:pt x="39" y="79"/>
                    <a:pt x="36" y="83"/>
                  </a:cubicBezTo>
                  <a:cubicBezTo>
                    <a:pt x="35" y="85"/>
                    <a:pt x="33" y="87"/>
                    <a:pt x="31" y="89"/>
                  </a:cubicBezTo>
                  <a:cubicBezTo>
                    <a:pt x="26" y="90"/>
                    <a:pt x="21" y="91"/>
                    <a:pt x="16" y="93"/>
                  </a:cubicBezTo>
                  <a:cubicBezTo>
                    <a:pt x="16" y="86"/>
                    <a:pt x="16" y="80"/>
                    <a:pt x="16" y="73"/>
                  </a:cubicBezTo>
                  <a:cubicBezTo>
                    <a:pt x="28" y="68"/>
                    <a:pt x="41" y="66"/>
                    <a:pt x="54" y="66"/>
                  </a:cubicBezTo>
                  <a:cubicBezTo>
                    <a:pt x="56" y="67"/>
                    <a:pt x="60" y="69"/>
                    <a:pt x="61" y="71"/>
                  </a:cubicBezTo>
                  <a:close/>
                  <a:moveTo>
                    <a:pt x="73" y="72"/>
                  </a:moveTo>
                  <a:cubicBezTo>
                    <a:pt x="76" y="78"/>
                    <a:pt x="73" y="81"/>
                    <a:pt x="67" y="83"/>
                  </a:cubicBezTo>
                  <a:cubicBezTo>
                    <a:pt x="64" y="84"/>
                    <a:pt x="64" y="86"/>
                    <a:pt x="64" y="87"/>
                  </a:cubicBezTo>
                  <a:cubicBezTo>
                    <a:pt x="72" y="88"/>
                    <a:pt x="80" y="90"/>
                    <a:pt x="88" y="93"/>
                  </a:cubicBezTo>
                  <a:cubicBezTo>
                    <a:pt x="88" y="86"/>
                    <a:pt x="88" y="80"/>
                    <a:pt x="88" y="73"/>
                  </a:cubicBezTo>
                  <a:cubicBezTo>
                    <a:pt x="82" y="71"/>
                    <a:pt x="76" y="69"/>
                    <a:pt x="70" y="68"/>
                  </a:cubicBezTo>
                  <a:cubicBezTo>
                    <a:pt x="71" y="69"/>
                    <a:pt x="73" y="70"/>
                    <a:pt x="73" y="72"/>
                  </a:cubicBezTo>
                  <a:close/>
                  <a:moveTo>
                    <a:pt x="16" y="29"/>
                  </a:moveTo>
                  <a:cubicBezTo>
                    <a:pt x="39" y="20"/>
                    <a:pt x="65" y="20"/>
                    <a:pt x="88" y="29"/>
                  </a:cubicBezTo>
                  <a:cubicBezTo>
                    <a:pt x="88" y="42"/>
                    <a:pt x="88" y="55"/>
                    <a:pt x="88" y="68"/>
                  </a:cubicBezTo>
                  <a:cubicBezTo>
                    <a:pt x="82" y="59"/>
                    <a:pt x="75" y="50"/>
                    <a:pt x="69" y="42"/>
                  </a:cubicBezTo>
                  <a:cubicBezTo>
                    <a:pt x="64" y="46"/>
                    <a:pt x="60" y="50"/>
                    <a:pt x="55" y="54"/>
                  </a:cubicBezTo>
                  <a:cubicBezTo>
                    <a:pt x="50" y="49"/>
                    <a:pt x="44" y="43"/>
                    <a:pt x="39" y="39"/>
                  </a:cubicBezTo>
                  <a:cubicBezTo>
                    <a:pt x="31" y="48"/>
                    <a:pt x="23" y="57"/>
                    <a:pt x="16" y="68"/>
                  </a:cubicBezTo>
                  <a:cubicBezTo>
                    <a:pt x="16" y="55"/>
                    <a:pt x="16" y="42"/>
                    <a:pt x="16" y="29"/>
                  </a:cubicBezTo>
                  <a:close/>
                  <a:moveTo>
                    <a:pt x="70" y="34"/>
                  </a:moveTo>
                  <a:cubicBezTo>
                    <a:pt x="70" y="38"/>
                    <a:pt x="74" y="42"/>
                    <a:pt x="78" y="43"/>
                  </a:cubicBezTo>
                  <a:cubicBezTo>
                    <a:pt x="82" y="44"/>
                    <a:pt x="85" y="42"/>
                    <a:pt x="85" y="38"/>
                  </a:cubicBezTo>
                  <a:cubicBezTo>
                    <a:pt x="85" y="34"/>
                    <a:pt x="82" y="29"/>
                    <a:pt x="78" y="28"/>
                  </a:cubicBezTo>
                  <a:cubicBezTo>
                    <a:pt x="74" y="27"/>
                    <a:pt x="70" y="30"/>
                    <a:pt x="70" y="34"/>
                  </a:cubicBezTo>
                  <a:close/>
                  <a:moveTo>
                    <a:pt x="115" y="102"/>
                  </a:moveTo>
                  <a:cubicBezTo>
                    <a:pt x="115" y="107"/>
                    <a:pt x="115" y="107"/>
                    <a:pt x="115" y="107"/>
                  </a:cubicBezTo>
                  <a:cubicBezTo>
                    <a:pt x="128" y="103"/>
                    <a:pt x="142" y="102"/>
                    <a:pt x="156" y="102"/>
                  </a:cubicBezTo>
                  <a:cubicBezTo>
                    <a:pt x="156" y="98"/>
                    <a:pt x="156" y="98"/>
                    <a:pt x="156" y="98"/>
                  </a:cubicBezTo>
                  <a:cubicBezTo>
                    <a:pt x="142" y="97"/>
                    <a:pt x="128" y="99"/>
                    <a:pt x="115" y="102"/>
                  </a:cubicBezTo>
                  <a:close/>
                  <a:moveTo>
                    <a:pt x="115" y="73"/>
                  </a:moveTo>
                  <a:cubicBezTo>
                    <a:pt x="115" y="78"/>
                    <a:pt x="115" y="78"/>
                    <a:pt x="115" y="78"/>
                  </a:cubicBezTo>
                  <a:cubicBezTo>
                    <a:pt x="137" y="71"/>
                    <a:pt x="162" y="71"/>
                    <a:pt x="184" y="78"/>
                  </a:cubicBezTo>
                  <a:cubicBezTo>
                    <a:pt x="184" y="73"/>
                    <a:pt x="184" y="73"/>
                    <a:pt x="184" y="73"/>
                  </a:cubicBezTo>
                  <a:cubicBezTo>
                    <a:pt x="161" y="67"/>
                    <a:pt x="137" y="67"/>
                    <a:pt x="115" y="73"/>
                  </a:cubicBezTo>
                  <a:close/>
                  <a:moveTo>
                    <a:pt x="136" y="25"/>
                  </a:moveTo>
                  <a:cubicBezTo>
                    <a:pt x="136" y="30"/>
                    <a:pt x="136" y="30"/>
                    <a:pt x="136" y="30"/>
                  </a:cubicBezTo>
                  <a:cubicBezTo>
                    <a:pt x="152" y="28"/>
                    <a:pt x="168" y="29"/>
                    <a:pt x="184" y="34"/>
                  </a:cubicBezTo>
                  <a:cubicBezTo>
                    <a:pt x="184" y="29"/>
                    <a:pt x="184" y="29"/>
                    <a:pt x="184" y="29"/>
                  </a:cubicBezTo>
                  <a:cubicBezTo>
                    <a:pt x="168" y="24"/>
                    <a:pt x="152" y="23"/>
                    <a:pt x="136" y="25"/>
                  </a:cubicBezTo>
                  <a:close/>
                  <a:moveTo>
                    <a:pt x="115" y="43"/>
                  </a:moveTo>
                  <a:cubicBezTo>
                    <a:pt x="115" y="48"/>
                    <a:pt x="115" y="48"/>
                    <a:pt x="115" y="48"/>
                  </a:cubicBezTo>
                  <a:cubicBezTo>
                    <a:pt x="137" y="42"/>
                    <a:pt x="162" y="42"/>
                    <a:pt x="184" y="48"/>
                  </a:cubicBezTo>
                  <a:cubicBezTo>
                    <a:pt x="184" y="43"/>
                    <a:pt x="184" y="43"/>
                    <a:pt x="184" y="43"/>
                  </a:cubicBezTo>
                  <a:cubicBezTo>
                    <a:pt x="161" y="37"/>
                    <a:pt x="137" y="37"/>
                    <a:pt x="115" y="43"/>
                  </a:cubicBezTo>
                  <a:close/>
                  <a:moveTo>
                    <a:pt x="115" y="88"/>
                  </a:moveTo>
                  <a:cubicBezTo>
                    <a:pt x="115" y="92"/>
                    <a:pt x="115" y="92"/>
                    <a:pt x="115" y="92"/>
                  </a:cubicBezTo>
                  <a:cubicBezTo>
                    <a:pt x="137" y="86"/>
                    <a:pt x="162" y="86"/>
                    <a:pt x="184" y="92"/>
                  </a:cubicBezTo>
                  <a:cubicBezTo>
                    <a:pt x="184" y="87"/>
                    <a:pt x="184" y="87"/>
                    <a:pt x="184" y="87"/>
                  </a:cubicBezTo>
                  <a:cubicBezTo>
                    <a:pt x="161" y="81"/>
                    <a:pt x="137" y="81"/>
                    <a:pt x="115" y="88"/>
                  </a:cubicBezTo>
                  <a:close/>
                  <a:moveTo>
                    <a:pt x="115" y="58"/>
                  </a:moveTo>
                  <a:cubicBezTo>
                    <a:pt x="115" y="63"/>
                    <a:pt x="115" y="63"/>
                    <a:pt x="115" y="63"/>
                  </a:cubicBezTo>
                  <a:cubicBezTo>
                    <a:pt x="137" y="57"/>
                    <a:pt x="162" y="57"/>
                    <a:pt x="184" y="63"/>
                  </a:cubicBezTo>
                  <a:cubicBezTo>
                    <a:pt x="184" y="58"/>
                    <a:pt x="184" y="58"/>
                    <a:pt x="184" y="58"/>
                  </a:cubicBezTo>
                  <a:cubicBezTo>
                    <a:pt x="161" y="52"/>
                    <a:pt x="137" y="52"/>
                    <a:pt x="115" y="58"/>
                  </a:cubicBezTo>
                  <a:close/>
                  <a:moveTo>
                    <a:pt x="201" y="9"/>
                  </a:moveTo>
                  <a:cubicBezTo>
                    <a:pt x="201" y="136"/>
                    <a:pt x="201" y="136"/>
                    <a:pt x="201" y="136"/>
                  </a:cubicBezTo>
                  <a:cubicBezTo>
                    <a:pt x="201" y="145"/>
                    <a:pt x="201" y="145"/>
                    <a:pt x="201" y="145"/>
                  </a:cubicBezTo>
                  <a:cubicBezTo>
                    <a:pt x="199" y="146"/>
                    <a:pt x="197" y="147"/>
                    <a:pt x="195" y="146"/>
                  </a:cubicBezTo>
                  <a:cubicBezTo>
                    <a:pt x="182" y="141"/>
                    <a:pt x="168" y="138"/>
                    <a:pt x="154" y="138"/>
                  </a:cubicBezTo>
                  <a:cubicBezTo>
                    <a:pt x="136" y="138"/>
                    <a:pt x="119" y="143"/>
                    <a:pt x="103" y="150"/>
                  </a:cubicBezTo>
                  <a:cubicBezTo>
                    <a:pt x="102" y="151"/>
                    <a:pt x="102" y="151"/>
                    <a:pt x="101" y="151"/>
                  </a:cubicBezTo>
                  <a:cubicBezTo>
                    <a:pt x="100" y="151"/>
                    <a:pt x="99" y="151"/>
                    <a:pt x="98" y="150"/>
                  </a:cubicBezTo>
                  <a:cubicBezTo>
                    <a:pt x="83" y="143"/>
                    <a:pt x="65" y="138"/>
                    <a:pt x="47" y="138"/>
                  </a:cubicBezTo>
                  <a:cubicBezTo>
                    <a:pt x="33" y="138"/>
                    <a:pt x="19" y="141"/>
                    <a:pt x="7" y="146"/>
                  </a:cubicBezTo>
                  <a:cubicBezTo>
                    <a:pt x="4" y="147"/>
                    <a:pt x="2" y="146"/>
                    <a:pt x="0" y="145"/>
                  </a:cubicBezTo>
                  <a:cubicBezTo>
                    <a:pt x="0" y="136"/>
                    <a:pt x="0" y="136"/>
                    <a:pt x="0" y="136"/>
                  </a:cubicBezTo>
                  <a:cubicBezTo>
                    <a:pt x="0" y="9"/>
                    <a:pt x="0" y="9"/>
                    <a:pt x="0" y="9"/>
                  </a:cubicBezTo>
                  <a:cubicBezTo>
                    <a:pt x="3" y="8"/>
                    <a:pt x="3" y="8"/>
                    <a:pt x="3" y="8"/>
                  </a:cubicBezTo>
                  <a:cubicBezTo>
                    <a:pt x="17" y="3"/>
                    <a:pt x="32" y="0"/>
                    <a:pt x="47" y="0"/>
                  </a:cubicBezTo>
                  <a:cubicBezTo>
                    <a:pt x="66" y="0"/>
                    <a:pt x="84" y="4"/>
                    <a:pt x="101" y="12"/>
                  </a:cubicBezTo>
                  <a:cubicBezTo>
                    <a:pt x="117" y="4"/>
                    <a:pt x="135" y="0"/>
                    <a:pt x="154" y="0"/>
                  </a:cubicBezTo>
                  <a:cubicBezTo>
                    <a:pt x="169" y="0"/>
                    <a:pt x="184" y="3"/>
                    <a:pt x="198" y="8"/>
                  </a:cubicBezTo>
                  <a:lnTo>
                    <a:pt x="201" y="9"/>
                  </a:lnTo>
                  <a:close/>
                  <a:moveTo>
                    <a:pt x="97" y="19"/>
                  </a:moveTo>
                  <a:cubicBezTo>
                    <a:pt x="82" y="12"/>
                    <a:pt x="65" y="8"/>
                    <a:pt x="47" y="8"/>
                  </a:cubicBezTo>
                  <a:cubicBezTo>
                    <a:pt x="34" y="8"/>
                    <a:pt x="21" y="10"/>
                    <a:pt x="8" y="15"/>
                  </a:cubicBezTo>
                  <a:cubicBezTo>
                    <a:pt x="8" y="127"/>
                    <a:pt x="8" y="127"/>
                    <a:pt x="8" y="127"/>
                  </a:cubicBezTo>
                  <a:cubicBezTo>
                    <a:pt x="21" y="123"/>
                    <a:pt x="34" y="120"/>
                    <a:pt x="47" y="120"/>
                  </a:cubicBezTo>
                  <a:cubicBezTo>
                    <a:pt x="64" y="120"/>
                    <a:pt x="81" y="124"/>
                    <a:pt x="97" y="131"/>
                  </a:cubicBezTo>
                  <a:lnTo>
                    <a:pt x="97" y="19"/>
                  </a:lnTo>
                  <a:close/>
                  <a:moveTo>
                    <a:pt x="193" y="15"/>
                  </a:moveTo>
                  <a:cubicBezTo>
                    <a:pt x="180" y="10"/>
                    <a:pt x="167" y="8"/>
                    <a:pt x="154" y="8"/>
                  </a:cubicBezTo>
                  <a:cubicBezTo>
                    <a:pt x="137" y="8"/>
                    <a:pt x="120" y="12"/>
                    <a:pt x="105" y="19"/>
                  </a:cubicBezTo>
                  <a:cubicBezTo>
                    <a:pt x="105" y="131"/>
                    <a:pt x="105" y="131"/>
                    <a:pt x="105" y="131"/>
                  </a:cubicBezTo>
                  <a:cubicBezTo>
                    <a:pt x="120" y="124"/>
                    <a:pt x="137" y="120"/>
                    <a:pt x="154" y="120"/>
                  </a:cubicBezTo>
                  <a:cubicBezTo>
                    <a:pt x="167" y="120"/>
                    <a:pt x="180" y="123"/>
                    <a:pt x="193" y="127"/>
                  </a:cubicBezTo>
                  <a:lnTo>
                    <a:pt x="193" y="15"/>
                  </a:lnTo>
                  <a:close/>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97" name="Freeform 22"/>
            <p:cNvSpPr>
              <a:spLocks noEditPoints="1"/>
            </p:cNvSpPr>
            <p:nvPr/>
          </p:nvSpPr>
          <p:spPr bwMode="auto">
            <a:xfrm>
              <a:off x="7607545" y="1321047"/>
              <a:ext cx="398384" cy="379085"/>
            </a:xfrm>
            <a:custGeom>
              <a:avLst/>
              <a:gdLst>
                <a:gd name="T0" fmla="*/ 87 w 218"/>
                <a:gd name="T1" fmla="*/ 189 h 207"/>
                <a:gd name="T2" fmla="*/ 163 w 218"/>
                <a:gd name="T3" fmla="*/ 108 h 207"/>
                <a:gd name="T4" fmla="*/ 142 w 218"/>
                <a:gd name="T5" fmla="*/ 15 h 207"/>
                <a:gd name="T6" fmla="*/ 69 w 218"/>
                <a:gd name="T7" fmla="*/ 114 h 207"/>
                <a:gd name="T8" fmla="*/ 69 w 218"/>
                <a:gd name="T9" fmla="*/ 85 h 207"/>
                <a:gd name="T10" fmla="*/ 69 w 218"/>
                <a:gd name="T11" fmla="*/ 114 h 207"/>
                <a:gd name="T12" fmla="*/ 71 w 218"/>
                <a:gd name="T13" fmla="*/ 58 h 207"/>
                <a:gd name="T14" fmla="*/ 102 w 218"/>
                <a:gd name="T15" fmla="*/ 58 h 207"/>
                <a:gd name="T16" fmla="*/ 119 w 218"/>
                <a:gd name="T17" fmla="*/ 172 h 207"/>
                <a:gd name="T18" fmla="*/ 107 w 218"/>
                <a:gd name="T19" fmla="*/ 130 h 207"/>
                <a:gd name="T20" fmla="*/ 119 w 218"/>
                <a:gd name="T21" fmla="*/ 172 h 207"/>
                <a:gd name="T22" fmla="*/ 106 w 218"/>
                <a:gd name="T23" fmla="*/ 74 h 207"/>
                <a:gd name="T24" fmla="*/ 141 w 218"/>
                <a:gd name="T25" fmla="*/ 74 h 207"/>
                <a:gd name="T26" fmla="*/ 154 w 218"/>
                <a:gd name="T27" fmla="*/ 36 h 207"/>
                <a:gd name="T28" fmla="*/ 154 w 218"/>
                <a:gd name="T29" fmla="*/ 63 h 207"/>
                <a:gd name="T30" fmla="*/ 154 w 218"/>
                <a:gd name="T31" fmla="*/ 36 h 207"/>
                <a:gd name="T32" fmla="*/ 214 w 218"/>
                <a:gd name="T33" fmla="*/ 126 h 207"/>
                <a:gd name="T34" fmla="*/ 214 w 218"/>
                <a:gd name="T35" fmla="*/ 125 h 207"/>
                <a:gd name="T36" fmla="*/ 202 w 218"/>
                <a:gd name="T37" fmla="*/ 0 h 207"/>
                <a:gd name="T38" fmla="*/ 179 w 218"/>
                <a:gd name="T39" fmla="*/ 3 h 207"/>
                <a:gd name="T40" fmla="*/ 170 w 218"/>
                <a:gd name="T41" fmla="*/ 125 h 207"/>
                <a:gd name="T42" fmla="*/ 176 w 218"/>
                <a:gd name="T43" fmla="*/ 163 h 207"/>
                <a:gd name="T44" fmla="*/ 172 w 218"/>
                <a:gd name="T45" fmla="*/ 179 h 207"/>
                <a:gd name="T46" fmla="*/ 203 w 218"/>
                <a:gd name="T47" fmla="*/ 199 h 207"/>
                <a:gd name="T48" fmla="*/ 207 w 218"/>
                <a:gd name="T49" fmla="*/ 206 h 207"/>
                <a:gd name="T50" fmla="*/ 206 w 218"/>
                <a:gd name="T51" fmla="*/ 182 h 207"/>
                <a:gd name="T52" fmla="*/ 207 w 218"/>
                <a:gd name="T53" fmla="*/ 166 h 207"/>
                <a:gd name="T54" fmla="*/ 207 w 218"/>
                <a:gd name="T55" fmla="*/ 165 h 207"/>
                <a:gd name="T56" fmla="*/ 185 w 218"/>
                <a:gd name="T57" fmla="*/ 7 h 207"/>
                <a:gd name="T58" fmla="*/ 208 w 218"/>
                <a:gd name="T59" fmla="*/ 122 h 207"/>
                <a:gd name="T60" fmla="*/ 198 w 218"/>
                <a:gd name="T61" fmla="*/ 30 h 207"/>
                <a:gd name="T62" fmla="*/ 197 w 218"/>
                <a:gd name="T63" fmla="*/ 122 h 207"/>
                <a:gd name="T64" fmla="*/ 185 w 218"/>
                <a:gd name="T65" fmla="*/ 7 h 207"/>
                <a:gd name="T66" fmla="*/ 210 w 218"/>
                <a:gd name="T67" fmla="*/ 201 h 207"/>
                <a:gd name="T68" fmla="*/ 201 w 218"/>
                <a:gd name="T69" fmla="*/ 189 h 207"/>
                <a:gd name="T70" fmla="*/ 192 w 218"/>
                <a:gd name="T71" fmla="*/ 173 h 207"/>
                <a:gd name="T72" fmla="*/ 194 w 218"/>
                <a:gd name="T73" fmla="*/ 186 h 207"/>
                <a:gd name="T74" fmla="*/ 188 w 218"/>
                <a:gd name="T75" fmla="*/ 169 h 207"/>
                <a:gd name="T76" fmla="*/ 201 w 218"/>
                <a:gd name="T77" fmla="*/ 166 h 207"/>
                <a:gd name="T78" fmla="*/ 201 w 218"/>
                <a:gd name="T79" fmla="*/ 182 h 207"/>
                <a:gd name="T80" fmla="*/ 202 w 218"/>
                <a:gd name="T81" fmla="*/ 159 h 207"/>
                <a:gd name="T82" fmla="*/ 200 w 218"/>
                <a:gd name="T83" fmla="*/ 134 h 207"/>
                <a:gd name="T84" fmla="*/ 195 w 218"/>
                <a:gd name="T85" fmla="*/ 159 h 207"/>
                <a:gd name="T86" fmla="*/ 176 w 218"/>
                <a:gd name="T87" fmla="*/ 128 h 207"/>
                <a:gd name="T88" fmla="*/ 202 w 218"/>
                <a:gd name="T89" fmla="*/ 15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8" h="207">
                  <a:moveTo>
                    <a:pt x="32" y="69"/>
                  </a:moveTo>
                  <a:cubicBezTo>
                    <a:pt x="0" y="134"/>
                    <a:pt x="55" y="181"/>
                    <a:pt x="87" y="189"/>
                  </a:cubicBezTo>
                  <a:cubicBezTo>
                    <a:pt x="143" y="203"/>
                    <a:pt x="147" y="164"/>
                    <a:pt x="146" y="138"/>
                  </a:cubicBezTo>
                  <a:cubicBezTo>
                    <a:pt x="145" y="127"/>
                    <a:pt x="153" y="118"/>
                    <a:pt x="163" y="108"/>
                  </a:cubicBezTo>
                  <a:cubicBezTo>
                    <a:pt x="170" y="22"/>
                    <a:pt x="170" y="22"/>
                    <a:pt x="170" y="22"/>
                  </a:cubicBezTo>
                  <a:cubicBezTo>
                    <a:pt x="161" y="18"/>
                    <a:pt x="152" y="16"/>
                    <a:pt x="142" y="15"/>
                  </a:cubicBezTo>
                  <a:cubicBezTo>
                    <a:pt x="91" y="13"/>
                    <a:pt x="49" y="34"/>
                    <a:pt x="32" y="69"/>
                  </a:cubicBezTo>
                  <a:close/>
                  <a:moveTo>
                    <a:pt x="69" y="114"/>
                  </a:moveTo>
                  <a:cubicBezTo>
                    <a:pt x="61" y="114"/>
                    <a:pt x="54" y="108"/>
                    <a:pt x="54" y="100"/>
                  </a:cubicBezTo>
                  <a:cubicBezTo>
                    <a:pt x="54" y="92"/>
                    <a:pt x="61" y="85"/>
                    <a:pt x="69" y="85"/>
                  </a:cubicBezTo>
                  <a:cubicBezTo>
                    <a:pt x="77" y="85"/>
                    <a:pt x="83" y="92"/>
                    <a:pt x="83" y="100"/>
                  </a:cubicBezTo>
                  <a:cubicBezTo>
                    <a:pt x="83" y="108"/>
                    <a:pt x="77" y="114"/>
                    <a:pt x="69" y="114"/>
                  </a:cubicBezTo>
                  <a:close/>
                  <a:moveTo>
                    <a:pt x="86" y="74"/>
                  </a:moveTo>
                  <a:cubicBezTo>
                    <a:pt x="78" y="74"/>
                    <a:pt x="71" y="67"/>
                    <a:pt x="71" y="58"/>
                  </a:cubicBezTo>
                  <a:cubicBezTo>
                    <a:pt x="71" y="50"/>
                    <a:pt x="78" y="43"/>
                    <a:pt x="86" y="43"/>
                  </a:cubicBezTo>
                  <a:cubicBezTo>
                    <a:pt x="95" y="43"/>
                    <a:pt x="102" y="50"/>
                    <a:pt x="102" y="58"/>
                  </a:cubicBezTo>
                  <a:cubicBezTo>
                    <a:pt x="102" y="67"/>
                    <a:pt x="95" y="74"/>
                    <a:pt x="86" y="74"/>
                  </a:cubicBezTo>
                  <a:close/>
                  <a:moveTo>
                    <a:pt x="119" y="172"/>
                  </a:moveTo>
                  <a:cubicBezTo>
                    <a:pt x="107" y="182"/>
                    <a:pt x="88" y="178"/>
                    <a:pt x="87" y="166"/>
                  </a:cubicBezTo>
                  <a:cubicBezTo>
                    <a:pt x="86" y="149"/>
                    <a:pt x="95" y="134"/>
                    <a:pt x="107" y="130"/>
                  </a:cubicBezTo>
                  <a:cubicBezTo>
                    <a:pt x="111" y="128"/>
                    <a:pt x="120" y="132"/>
                    <a:pt x="123" y="139"/>
                  </a:cubicBezTo>
                  <a:cubicBezTo>
                    <a:pt x="127" y="147"/>
                    <a:pt x="129" y="164"/>
                    <a:pt x="119" y="172"/>
                  </a:cubicBezTo>
                  <a:close/>
                  <a:moveTo>
                    <a:pt x="124" y="92"/>
                  </a:moveTo>
                  <a:cubicBezTo>
                    <a:pt x="114" y="92"/>
                    <a:pt x="106" y="84"/>
                    <a:pt x="106" y="74"/>
                  </a:cubicBezTo>
                  <a:cubicBezTo>
                    <a:pt x="106" y="65"/>
                    <a:pt x="114" y="57"/>
                    <a:pt x="124" y="57"/>
                  </a:cubicBezTo>
                  <a:cubicBezTo>
                    <a:pt x="133" y="57"/>
                    <a:pt x="141" y="65"/>
                    <a:pt x="141" y="74"/>
                  </a:cubicBezTo>
                  <a:cubicBezTo>
                    <a:pt x="141" y="84"/>
                    <a:pt x="133" y="92"/>
                    <a:pt x="124" y="92"/>
                  </a:cubicBezTo>
                  <a:close/>
                  <a:moveTo>
                    <a:pt x="154" y="36"/>
                  </a:moveTo>
                  <a:cubicBezTo>
                    <a:pt x="161" y="36"/>
                    <a:pt x="167" y="42"/>
                    <a:pt x="167" y="49"/>
                  </a:cubicBezTo>
                  <a:cubicBezTo>
                    <a:pt x="167" y="57"/>
                    <a:pt x="161" y="63"/>
                    <a:pt x="154" y="63"/>
                  </a:cubicBezTo>
                  <a:cubicBezTo>
                    <a:pt x="146" y="63"/>
                    <a:pt x="140" y="57"/>
                    <a:pt x="140" y="49"/>
                  </a:cubicBezTo>
                  <a:cubicBezTo>
                    <a:pt x="140" y="42"/>
                    <a:pt x="146" y="36"/>
                    <a:pt x="154" y="36"/>
                  </a:cubicBezTo>
                  <a:close/>
                  <a:moveTo>
                    <a:pt x="208" y="163"/>
                  </a:moveTo>
                  <a:cubicBezTo>
                    <a:pt x="214" y="126"/>
                    <a:pt x="214" y="126"/>
                    <a:pt x="214" y="126"/>
                  </a:cubicBezTo>
                  <a:cubicBezTo>
                    <a:pt x="214" y="126"/>
                    <a:pt x="214" y="126"/>
                    <a:pt x="214" y="125"/>
                  </a:cubicBezTo>
                  <a:cubicBezTo>
                    <a:pt x="214" y="125"/>
                    <a:pt x="214" y="125"/>
                    <a:pt x="214" y="125"/>
                  </a:cubicBezTo>
                  <a:cubicBezTo>
                    <a:pt x="205" y="3"/>
                    <a:pt x="205" y="3"/>
                    <a:pt x="205" y="3"/>
                  </a:cubicBezTo>
                  <a:cubicBezTo>
                    <a:pt x="205" y="2"/>
                    <a:pt x="203" y="0"/>
                    <a:pt x="202" y="0"/>
                  </a:cubicBezTo>
                  <a:cubicBezTo>
                    <a:pt x="182" y="0"/>
                    <a:pt x="182" y="0"/>
                    <a:pt x="182" y="0"/>
                  </a:cubicBezTo>
                  <a:cubicBezTo>
                    <a:pt x="180" y="0"/>
                    <a:pt x="179" y="2"/>
                    <a:pt x="179" y="3"/>
                  </a:cubicBezTo>
                  <a:cubicBezTo>
                    <a:pt x="170" y="125"/>
                    <a:pt x="170" y="125"/>
                    <a:pt x="170" y="125"/>
                  </a:cubicBezTo>
                  <a:cubicBezTo>
                    <a:pt x="170" y="125"/>
                    <a:pt x="170" y="125"/>
                    <a:pt x="170" y="125"/>
                  </a:cubicBezTo>
                  <a:cubicBezTo>
                    <a:pt x="170" y="126"/>
                    <a:pt x="170" y="126"/>
                    <a:pt x="170" y="126"/>
                  </a:cubicBezTo>
                  <a:cubicBezTo>
                    <a:pt x="176" y="163"/>
                    <a:pt x="176" y="163"/>
                    <a:pt x="176" y="163"/>
                  </a:cubicBezTo>
                  <a:cubicBezTo>
                    <a:pt x="176" y="164"/>
                    <a:pt x="176" y="165"/>
                    <a:pt x="177" y="165"/>
                  </a:cubicBezTo>
                  <a:cubicBezTo>
                    <a:pt x="175" y="168"/>
                    <a:pt x="172" y="172"/>
                    <a:pt x="172" y="179"/>
                  </a:cubicBezTo>
                  <a:cubicBezTo>
                    <a:pt x="172" y="190"/>
                    <a:pt x="188" y="195"/>
                    <a:pt x="197" y="197"/>
                  </a:cubicBezTo>
                  <a:cubicBezTo>
                    <a:pt x="200" y="198"/>
                    <a:pt x="202" y="199"/>
                    <a:pt x="203" y="199"/>
                  </a:cubicBezTo>
                  <a:cubicBezTo>
                    <a:pt x="206" y="201"/>
                    <a:pt x="207" y="205"/>
                    <a:pt x="205" y="207"/>
                  </a:cubicBezTo>
                  <a:cubicBezTo>
                    <a:pt x="207" y="206"/>
                    <a:pt x="207" y="206"/>
                    <a:pt x="207" y="206"/>
                  </a:cubicBezTo>
                  <a:cubicBezTo>
                    <a:pt x="211" y="204"/>
                    <a:pt x="218" y="197"/>
                    <a:pt x="209" y="187"/>
                  </a:cubicBezTo>
                  <a:cubicBezTo>
                    <a:pt x="207" y="185"/>
                    <a:pt x="206" y="184"/>
                    <a:pt x="206" y="182"/>
                  </a:cubicBezTo>
                  <a:cubicBezTo>
                    <a:pt x="206" y="181"/>
                    <a:pt x="206" y="180"/>
                    <a:pt x="207" y="179"/>
                  </a:cubicBezTo>
                  <a:cubicBezTo>
                    <a:pt x="208" y="176"/>
                    <a:pt x="210" y="172"/>
                    <a:pt x="207" y="166"/>
                  </a:cubicBezTo>
                  <a:cubicBezTo>
                    <a:pt x="206" y="166"/>
                    <a:pt x="206" y="166"/>
                    <a:pt x="206" y="165"/>
                  </a:cubicBezTo>
                  <a:cubicBezTo>
                    <a:pt x="206" y="165"/>
                    <a:pt x="207" y="165"/>
                    <a:pt x="207" y="165"/>
                  </a:cubicBezTo>
                  <a:cubicBezTo>
                    <a:pt x="207" y="164"/>
                    <a:pt x="208" y="164"/>
                    <a:pt x="208" y="163"/>
                  </a:cubicBezTo>
                  <a:close/>
                  <a:moveTo>
                    <a:pt x="185" y="7"/>
                  </a:moveTo>
                  <a:cubicBezTo>
                    <a:pt x="199" y="7"/>
                    <a:pt x="199" y="7"/>
                    <a:pt x="199" y="7"/>
                  </a:cubicBezTo>
                  <a:cubicBezTo>
                    <a:pt x="208" y="122"/>
                    <a:pt x="208" y="122"/>
                    <a:pt x="208" y="122"/>
                  </a:cubicBezTo>
                  <a:cubicBezTo>
                    <a:pt x="200" y="122"/>
                    <a:pt x="200" y="122"/>
                    <a:pt x="200" y="122"/>
                  </a:cubicBezTo>
                  <a:cubicBezTo>
                    <a:pt x="198" y="30"/>
                    <a:pt x="198" y="30"/>
                    <a:pt x="198" y="30"/>
                  </a:cubicBezTo>
                  <a:cubicBezTo>
                    <a:pt x="194" y="30"/>
                    <a:pt x="194" y="30"/>
                    <a:pt x="194" y="30"/>
                  </a:cubicBezTo>
                  <a:cubicBezTo>
                    <a:pt x="197" y="122"/>
                    <a:pt x="197" y="122"/>
                    <a:pt x="197" y="122"/>
                  </a:cubicBezTo>
                  <a:cubicBezTo>
                    <a:pt x="176" y="122"/>
                    <a:pt x="176" y="122"/>
                    <a:pt x="176" y="122"/>
                  </a:cubicBezTo>
                  <a:lnTo>
                    <a:pt x="185" y="7"/>
                  </a:lnTo>
                  <a:close/>
                  <a:moveTo>
                    <a:pt x="207" y="189"/>
                  </a:moveTo>
                  <a:cubicBezTo>
                    <a:pt x="213" y="194"/>
                    <a:pt x="210" y="201"/>
                    <a:pt x="210" y="201"/>
                  </a:cubicBezTo>
                  <a:cubicBezTo>
                    <a:pt x="210" y="201"/>
                    <a:pt x="210" y="197"/>
                    <a:pt x="208" y="194"/>
                  </a:cubicBezTo>
                  <a:cubicBezTo>
                    <a:pt x="207" y="191"/>
                    <a:pt x="204" y="191"/>
                    <a:pt x="201" y="189"/>
                  </a:cubicBezTo>
                  <a:cubicBezTo>
                    <a:pt x="197" y="187"/>
                    <a:pt x="194" y="185"/>
                    <a:pt x="192" y="180"/>
                  </a:cubicBezTo>
                  <a:cubicBezTo>
                    <a:pt x="191" y="176"/>
                    <a:pt x="192" y="173"/>
                    <a:pt x="192" y="173"/>
                  </a:cubicBezTo>
                  <a:cubicBezTo>
                    <a:pt x="192" y="173"/>
                    <a:pt x="190" y="175"/>
                    <a:pt x="190" y="178"/>
                  </a:cubicBezTo>
                  <a:cubicBezTo>
                    <a:pt x="190" y="183"/>
                    <a:pt x="194" y="186"/>
                    <a:pt x="194" y="186"/>
                  </a:cubicBezTo>
                  <a:cubicBezTo>
                    <a:pt x="194" y="186"/>
                    <a:pt x="189" y="185"/>
                    <a:pt x="187" y="180"/>
                  </a:cubicBezTo>
                  <a:cubicBezTo>
                    <a:pt x="185" y="177"/>
                    <a:pt x="187" y="174"/>
                    <a:pt x="188" y="169"/>
                  </a:cubicBezTo>
                  <a:cubicBezTo>
                    <a:pt x="188" y="168"/>
                    <a:pt x="188" y="167"/>
                    <a:pt x="188" y="166"/>
                  </a:cubicBezTo>
                  <a:cubicBezTo>
                    <a:pt x="201" y="166"/>
                    <a:pt x="201" y="166"/>
                    <a:pt x="201" y="166"/>
                  </a:cubicBezTo>
                  <a:cubicBezTo>
                    <a:pt x="202" y="167"/>
                    <a:pt x="203" y="169"/>
                    <a:pt x="203" y="172"/>
                  </a:cubicBezTo>
                  <a:cubicBezTo>
                    <a:pt x="203" y="178"/>
                    <a:pt x="201" y="179"/>
                    <a:pt x="201" y="182"/>
                  </a:cubicBezTo>
                  <a:cubicBezTo>
                    <a:pt x="202" y="185"/>
                    <a:pt x="205" y="187"/>
                    <a:pt x="207" y="189"/>
                  </a:cubicBezTo>
                  <a:close/>
                  <a:moveTo>
                    <a:pt x="202" y="159"/>
                  </a:moveTo>
                  <a:cubicBezTo>
                    <a:pt x="198" y="159"/>
                    <a:pt x="198" y="159"/>
                    <a:pt x="198" y="159"/>
                  </a:cubicBezTo>
                  <a:cubicBezTo>
                    <a:pt x="200" y="134"/>
                    <a:pt x="200" y="134"/>
                    <a:pt x="200" y="134"/>
                  </a:cubicBezTo>
                  <a:cubicBezTo>
                    <a:pt x="197" y="134"/>
                    <a:pt x="197" y="134"/>
                    <a:pt x="197" y="134"/>
                  </a:cubicBezTo>
                  <a:cubicBezTo>
                    <a:pt x="195" y="159"/>
                    <a:pt x="195" y="159"/>
                    <a:pt x="195" y="159"/>
                  </a:cubicBezTo>
                  <a:cubicBezTo>
                    <a:pt x="182" y="159"/>
                    <a:pt x="182" y="159"/>
                    <a:pt x="182" y="159"/>
                  </a:cubicBezTo>
                  <a:cubicBezTo>
                    <a:pt x="176" y="128"/>
                    <a:pt x="176" y="128"/>
                    <a:pt x="176" y="128"/>
                  </a:cubicBezTo>
                  <a:cubicBezTo>
                    <a:pt x="207" y="128"/>
                    <a:pt x="207" y="128"/>
                    <a:pt x="207" y="128"/>
                  </a:cubicBezTo>
                  <a:lnTo>
                    <a:pt x="202" y="159"/>
                  </a:lnTo>
                  <a:close/>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98" name="Freeform 90"/>
            <p:cNvSpPr>
              <a:spLocks noEditPoints="1"/>
            </p:cNvSpPr>
            <p:nvPr/>
          </p:nvSpPr>
          <p:spPr bwMode="auto">
            <a:xfrm>
              <a:off x="8005884" y="692347"/>
              <a:ext cx="685500" cy="567550"/>
            </a:xfrm>
            <a:custGeom>
              <a:avLst/>
              <a:gdLst>
                <a:gd name="T0" fmla="*/ 70 w 206"/>
                <a:gd name="T1" fmla="*/ 42 h 170"/>
                <a:gd name="T2" fmla="*/ 70 w 206"/>
                <a:gd name="T3" fmla="*/ 9 h 170"/>
                <a:gd name="T4" fmla="*/ 103 w 206"/>
                <a:gd name="T5" fmla="*/ 9 h 170"/>
                <a:gd name="T6" fmla="*/ 108 w 206"/>
                <a:gd name="T7" fmla="*/ 14 h 170"/>
                <a:gd name="T8" fmla="*/ 114 w 206"/>
                <a:gd name="T9" fmla="*/ 9 h 170"/>
                <a:gd name="T10" fmla="*/ 147 w 206"/>
                <a:gd name="T11" fmla="*/ 9 h 170"/>
                <a:gd name="T12" fmla="*/ 147 w 206"/>
                <a:gd name="T13" fmla="*/ 42 h 170"/>
                <a:gd name="T14" fmla="*/ 115 w 206"/>
                <a:gd name="T15" fmla="*/ 74 h 170"/>
                <a:gd name="T16" fmla="*/ 102 w 206"/>
                <a:gd name="T17" fmla="*/ 74 h 170"/>
                <a:gd name="T18" fmla="*/ 70 w 206"/>
                <a:gd name="T19" fmla="*/ 42 h 170"/>
                <a:gd name="T20" fmla="*/ 0 w 206"/>
                <a:gd name="T21" fmla="*/ 99 h 170"/>
                <a:gd name="T22" fmla="*/ 43 w 206"/>
                <a:gd name="T23" fmla="*/ 99 h 170"/>
                <a:gd name="T24" fmla="*/ 43 w 206"/>
                <a:gd name="T25" fmla="*/ 170 h 170"/>
                <a:gd name="T26" fmla="*/ 0 w 206"/>
                <a:gd name="T27" fmla="*/ 170 h 170"/>
                <a:gd name="T28" fmla="*/ 0 w 206"/>
                <a:gd name="T29" fmla="*/ 99 h 170"/>
                <a:gd name="T30" fmla="*/ 8 w 206"/>
                <a:gd name="T31" fmla="*/ 155 h 170"/>
                <a:gd name="T32" fmla="*/ 14 w 206"/>
                <a:gd name="T33" fmla="*/ 161 h 170"/>
                <a:gd name="T34" fmla="*/ 20 w 206"/>
                <a:gd name="T35" fmla="*/ 155 h 170"/>
                <a:gd name="T36" fmla="*/ 14 w 206"/>
                <a:gd name="T37" fmla="*/ 148 h 170"/>
                <a:gd name="T38" fmla="*/ 8 w 206"/>
                <a:gd name="T39" fmla="*/ 155 h 170"/>
                <a:gd name="T40" fmla="*/ 189 w 206"/>
                <a:gd name="T41" fmla="*/ 99 h 170"/>
                <a:gd name="T42" fmla="*/ 153 w 206"/>
                <a:gd name="T43" fmla="*/ 119 h 170"/>
                <a:gd name="T44" fmla="*/ 160 w 206"/>
                <a:gd name="T45" fmla="*/ 125 h 170"/>
                <a:gd name="T46" fmla="*/ 156 w 206"/>
                <a:gd name="T47" fmla="*/ 132 h 170"/>
                <a:gd name="T48" fmla="*/ 129 w 206"/>
                <a:gd name="T49" fmla="*/ 139 h 170"/>
                <a:gd name="T50" fmla="*/ 102 w 206"/>
                <a:gd name="T51" fmla="*/ 124 h 170"/>
                <a:gd name="T52" fmla="*/ 127 w 206"/>
                <a:gd name="T53" fmla="*/ 136 h 170"/>
                <a:gd name="T54" fmla="*/ 150 w 206"/>
                <a:gd name="T55" fmla="*/ 126 h 170"/>
                <a:gd name="T56" fmla="*/ 120 w 206"/>
                <a:gd name="T57" fmla="*/ 106 h 170"/>
                <a:gd name="T58" fmla="*/ 92 w 206"/>
                <a:gd name="T59" fmla="*/ 95 h 170"/>
                <a:gd name="T60" fmla="*/ 55 w 206"/>
                <a:gd name="T61" fmla="*/ 103 h 170"/>
                <a:gd name="T62" fmla="*/ 48 w 206"/>
                <a:gd name="T63" fmla="*/ 103 h 170"/>
                <a:gd name="T64" fmla="*/ 48 w 206"/>
                <a:gd name="T65" fmla="*/ 151 h 170"/>
                <a:gd name="T66" fmla="*/ 62 w 206"/>
                <a:gd name="T67" fmla="*/ 151 h 170"/>
                <a:gd name="T68" fmla="*/ 83 w 206"/>
                <a:gd name="T69" fmla="*/ 153 h 170"/>
                <a:gd name="T70" fmla="*/ 119 w 206"/>
                <a:gd name="T71" fmla="*/ 164 h 170"/>
                <a:gd name="T72" fmla="*/ 145 w 206"/>
                <a:gd name="T73" fmla="*/ 156 h 170"/>
                <a:gd name="T74" fmla="*/ 173 w 206"/>
                <a:gd name="T75" fmla="*/ 136 h 170"/>
                <a:gd name="T76" fmla="*/ 202 w 206"/>
                <a:gd name="T77" fmla="*/ 111 h 170"/>
                <a:gd name="T78" fmla="*/ 189 w 206"/>
                <a:gd name="T79" fmla="*/ 9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6" h="170">
                  <a:moveTo>
                    <a:pt x="70" y="42"/>
                  </a:moveTo>
                  <a:cubicBezTo>
                    <a:pt x="61" y="33"/>
                    <a:pt x="61" y="18"/>
                    <a:pt x="70" y="9"/>
                  </a:cubicBezTo>
                  <a:cubicBezTo>
                    <a:pt x="79" y="0"/>
                    <a:pt x="94" y="0"/>
                    <a:pt x="103" y="9"/>
                  </a:cubicBezTo>
                  <a:cubicBezTo>
                    <a:pt x="108" y="14"/>
                    <a:pt x="108" y="14"/>
                    <a:pt x="108" y="14"/>
                  </a:cubicBezTo>
                  <a:cubicBezTo>
                    <a:pt x="114" y="9"/>
                    <a:pt x="114" y="9"/>
                    <a:pt x="114" y="9"/>
                  </a:cubicBezTo>
                  <a:cubicBezTo>
                    <a:pt x="123" y="0"/>
                    <a:pt x="138" y="0"/>
                    <a:pt x="147" y="9"/>
                  </a:cubicBezTo>
                  <a:cubicBezTo>
                    <a:pt x="156" y="18"/>
                    <a:pt x="156" y="33"/>
                    <a:pt x="147" y="42"/>
                  </a:cubicBezTo>
                  <a:cubicBezTo>
                    <a:pt x="115" y="74"/>
                    <a:pt x="115" y="74"/>
                    <a:pt x="115" y="74"/>
                  </a:cubicBezTo>
                  <a:cubicBezTo>
                    <a:pt x="111" y="77"/>
                    <a:pt x="105" y="77"/>
                    <a:pt x="102" y="74"/>
                  </a:cubicBezTo>
                  <a:lnTo>
                    <a:pt x="70" y="42"/>
                  </a:lnTo>
                  <a:close/>
                  <a:moveTo>
                    <a:pt x="0" y="99"/>
                  </a:moveTo>
                  <a:cubicBezTo>
                    <a:pt x="43" y="99"/>
                    <a:pt x="43" y="99"/>
                    <a:pt x="43" y="99"/>
                  </a:cubicBezTo>
                  <a:cubicBezTo>
                    <a:pt x="43" y="170"/>
                    <a:pt x="43" y="170"/>
                    <a:pt x="43" y="170"/>
                  </a:cubicBezTo>
                  <a:cubicBezTo>
                    <a:pt x="0" y="170"/>
                    <a:pt x="0" y="170"/>
                    <a:pt x="0" y="170"/>
                  </a:cubicBezTo>
                  <a:lnTo>
                    <a:pt x="0" y="99"/>
                  </a:lnTo>
                  <a:close/>
                  <a:moveTo>
                    <a:pt x="8" y="155"/>
                  </a:moveTo>
                  <a:cubicBezTo>
                    <a:pt x="8" y="158"/>
                    <a:pt x="11" y="161"/>
                    <a:pt x="14" y="161"/>
                  </a:cubicBezTo>
                  <a:cubicBezTo>
                    <a:pt x="17" y="161"/>
                    <a:pt x="20" y="158"/>
                    <a:pt x="20" y="155"/>
                  </a:cubicBezTo>
                  <a:cubicBezTo>
                    <a:pt x="20" y="151"/>
                    <a:pt x="17" y="148"/>
                    <a:pt x="14" y="148"/>
                  </a:cubicBezTo>
                  <a:cubicBezTo>
                    <a:pt x="11" y="148"/>
                    <a:pt x="8" y="151"/>
                    <a:pt x="8" y="155"/>
                  </a:cubicBezTo>
                  <a:moveTo>
                    <a:pt x="189" y="99"/>
                  </a:moveTo>
                  <a:cubicBezTo>
                    <a:pt x="179" y="98"/>
                    <a:pt x="153" y="119"/>
                    <a:pt x="153" y="119"/>
                  </a:cubicBezTo>
                  <a:cubicBezTo>
                    <a:pt x="153" y="119"/>
                    <a:pt x="157" y="123"/>
                    <a:pt x="160" y="125"/>
                  </a:cubicBezTo>
                  <a:cubicBezTo>
                    <a:pt x="162" y="126"/>
                    <a:pt x="159" y="130"/>
                    <a:pt x="156" y="132"/>
                  </a:cubicBezTo>
                  <a:cubicBezTo>
                    <a:pt x="152" y="135"/>
                    <a:pt x="139" y="142"/>
                    <a:pt x="129" y="139"/>
                  </a:cubicBezTo>
                  <a:cubicBezTo>
                    <a:pt x="119" y="136"/>
                    <a:pt x="102" y="124"/>
                    <a:pt x="102" y="124"/>
                  </a:cubicBezTo>
                  <a:cubicBezTo>
                    <a:pt x="102" y="124"/>
                    <a:pt x="118" y="132"/>
                    <a:pt x="127" y="136"/>
                  </a:cubicBezTo>
                  <a:cubicBezTo>
                    <a:pt x="136" y="139"/>
                    <a:pt x="154" y="129"/>
                    <a:pt x="150" y="126"/>
                  </a:cubicBezTo>
                  <a:cubicBezTo>
                    <a:pt x="146" y="122"/>
                    <a:pt x="132" y="116"/>
                    <a:pt x="120" y="106"/>
                  </a:cubicBezTo>
                  <a:cubicBezTo>
                    <a:pt x="115" y="101"/>
                    <a:pt x="102" y="95"/>
                    <a:pt x="92" y="95"/>
                  </a:cubicBezTo>
                  <a:cubicBezTo>
                    <a:pt x="82" y="95"/>
                    <a:pt x="63" y="103"/>
                    <a:pt x="55" y="103"/>
                  </a:cubicBezTo>
                  <a:cubicBezTo>
                    <a:pt x="48" y="103"/>
                    <a:pt x="48" y="103"/>
                    <a:pt x="48" y="103"/>
                  </a:cubicBezTo>
                  <a:cubicBezTo>
                    <a:pt x="48" y="151"/>
                    <a:pt x="48" y="151"/>
                    <a:pt x="48" y="151"/>
                  </a:cubicBezTo>
                  <a:cubicBezTo>
                    <a:pt x="62" y="151"/>
                    <a:pt x="62" y="151"/>
                    <a:pt x="62" y="151"/>
                  </a:cubicBezTo>
                  <a:cubicBezTo>
                    <a:pt x="69" y="151"/>
                    <a:pt x="79" y="151"/>
                    <a:pt x="83" y="153"/>
                  </a:cubicBezTo>
                  <a:cubicBezTo>
                    <a:pt x="87" y="155"/>
                    <a:pt x="112" y="164"/>
                    <a:pt x="119" y="164"/>
                  </a:cubicBezTo>
                  <a:cubicBezTo>
                    <a:pt x="126" y="164"/>
                    <a:pt x="137" y="161"/>
                    <a:pt x="145" y="156"/>
                  </a:cubicBezTo>
                  <a:cubicBezTo>
                    <a:pt x="153" y="150"/>
                    <a:pt x="167" y="141"/>
                    <a:pt x="173" y="136"/>
                  </a:cubicBezTo>
                  <a:cubicBezTo>
                    <a:pt x="179" y="131"/>
                    <a:pt x="199" y="115"/>
                    <a:pt x="202" y="111"/>
                  </a:cubicBezTo>
                  <a:cubicBezTo>
                    <a:pt x="206" y="108"/>
                    <a:pt x="199" y="100"/>
                    <a:pt x="189" y="99"/>
                  </a:cubicBezTo>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199" name="Freeform 33"/>
            <p:cNvSpPr>
              <a:spLocks noEditPoints="1"/>
            </p:cNvSpPr>
            <p:nvPr/>
          </p:nvSpPr>
          <p:spPr bwMode="auto">
            <a:xfrm>
              <a:off x="6657848" y="2781490"/>
              <a:ext cx="493266" cy="632430"/>
            </a:xfrm>
            <a:custGeom>
              <a:avLst/>
              <a:gdLst>
                <a:gd name="T0" fmla="*/ 130 w 148"/>
                <a:gd name="T1" fmla="*/ 111 h 191"/>
                <a:gd name="T2" fmla="*/ 148 w 148"/>
                <a:gd name="T3" fmla="*/ 66 h 191"/>
                <a:gd name="T4" fmla="*/ 82 w 148"/>
                <a:gd name="T5" fmla="*/ 0 h 191"/>
                <a:gd name="T6" fmla="*/ 45 w 148"/>
                <a:gd name="T7" fmla="*/ 11 h 191"/>
                <a:gd name="T8" fmla="*/ 44 w 148"/>
                <a:gd name="T9" fmla="*/ 11 h 191"/>
                <a:gd name="T10" fmla="*/ 43 w 148"/>
                <a:gd name="T11" fmla="*/ 12 h 191"/>
                <a:gd name="T12" fmla="*/ 28 w 148"/>
                <a:gd name="T13" fmla="*/ 28 h 191"/>
                <a:gd name="T14" fmla="*/ 17 w 148"/>
                <a:gd name="T15" fmla="*/ 52 h 191"/>
                <a:gd name="T16" fmla="*/ 20 w 148"/>
                <a:gd name="T17" fmla="*/ 74 h 191"/>
                <a:gd name="T18" fmla="*/ 2 w 148"/>
                <a:gd name="T19" fmla="*/ 101 h 191"/>
                <a:gd name="T20" fmla="*/ 7 w 148"/>
                <a:gd name="T21" fmla="*/ 110 h 191"/>
                <a:gd name="T22" fmla="*/ 18 w 148"/>
                <a:gd name="T23" fmla="*/ 110 h 191"/>
                <a:gd name="T24" fmla="*/ 19 w 148"/>
                <a:gd name="T25" fmla="*/ 118 h 191"/>
                <a:gd name="T26" fmla="*/ 22 w 148"/>
                <a:gd name="T27" fmla="*/ 122 h 191"/>
                <a:gd name="T28" fmla="*/ 20 w 148"/>
                <a:gd name="T29" fmla="*/ 129 h 191"/>
                <a:gd name="T30" fmla="*/ 25 w 148"/>
                <a:gd name="T31" fmla="*/ 132 h 191"/>
                <a:gd name="T32" fmla="*/ 35 w 148"/>
                <a:gd name="T33" fmla="*/ 152 h 191"/>
                <a:gd name="T34" fmla="*/ 44 w 148"/>
                <a:gd name="T35" fmla="*/ 150 h 191"/>
                <a:gd name="T36" fmla="*/ 51 w 148"/>
                <a:gd name="T37" fmla="*/ 150 h 191"/>
                <a:gd name="T38" fmla="*/ 60 w 148"/>
                <a:gd name="T39" fmla="*/ 159 h 191"/>
                <a:gd name="T40" fmla="*/ 58 w 148"/>
                <a:gd name="T41" fmla="*/ 170 h 191"/>
                <a:gd name="T42" fmla="*/ 49 w 148"/>
                <a:gd name="T43" fmla="*/ 191 h 191"/>
                <a:gd name="T44" fmla="*/ 89 w 148"/>
                <a:gd name="T45" fmla="*/ 170 h 191"/>
                <a:gd name="T46" fmla="*/ 131 w 148"/>
                <a:gd name="T47" fmla="*/ 162 h 191"/>
                <a:gd name="T48" fmla="*/ 130 w 148"/>
                <a:gd name="T49" fmla="*/ 111 h 191"/>
                <a:gd name="T50" fmla="*/ 104 w 148"/>
                <a:gd name="T51" fmla="*/ 76 h 191"/>
                <a:gd name="T52" fmla="*/ 101 w 148"/>
                <a:gd name="T53" fmla="*/ 71 h 191"/>
                <a:gd name="T54" fmla="*/ 70 w 148"/>
                <a:gd name="T55" fmla="*/ 113 h 191"/>
                <a:gd name="T56" fmla="*/ 76 w 148"/>
                <a:gd name="T57" fmla="*/ 78 h 191"/>
                <a:gd name="T58" fmla="*/ 63 w 148"/>
                <a:gd name="T59" fmla="*/ 78 h 191"/>
                <a:gd name="T60" fmla="*/ 68 w 148"/>
                <a:gd name="T61" fmla="*/ 58 h 191"/>
                <a:gd name="T62" fmla="*/ 62 w 148"/>
                <a:gd name="T63" fmla="*/ 59 h 191"/>
                <a:gd name="T64" fmla="*/ 49 w 148"/>
                <a:gd name="T65" fmla="*/ 21 h 191"/>
                <a:gd name="T66" fmla="*/ 49 w 148"/>
                <a:gd name="T67" fmla="*/ 21 h 191"/>
                <a:gd name="T68" fmla="*/ 49 w 148"/>
                <a:gd name="T69" fmla="*/ 21 h 191"/>
                <a:gd name="T70" fmla="*/ 49 w 148"/>
                <a:gd name="T71" fmla="*/ 21 h 191"/>
                <a:gd name="T72" fmla="*/ 50 w 148"/>
                <a:gd name="T73" fmla="*/ 20 h 191"/>
                <a:gd name="T74" fmla="*/ 82 w 148"/>
                <a:gd name="T75" fmla="*/ 10 h 191"/>
                <a:gd name="T76" fmla="*/ 135 w 148"/>
                <a:gd name="T77" fmla="*/ 48 h 191"/>
                <a:gd name="T78" fmla="*/ 135 w 148"/>
                <a:gd name="T79" fmla="*/ 69 h 191"/>
                <a:gd name="T80" fmla="*/ 104 w 148"/>
                <a:gd name="T81" fmla="*/ 76 h 191"/>
                <a:gd name="T82" fmla="*/ 90 w 148"/>
                <a:gd name="T83" fmla="*/ 61 h 191"/>
                <a:gd name="T84" fmla="*/ 103 w 148"/>
                <a:gd name="T85" fmla="*/ 61 h 191"/>
                <a:gd name="T86" fmla="*/ 75 w 148"/>
                <a:gd name="T87" fmla="*/ 101 h 191"/>
                <a:gd name="T88" fmla="*/ 81 w 148"/>
                <a:gd name="T89" fmla="*/ 74 h 191"/>
                <a:gd name="T90" fmla="*/ 68 w 148"/>
                <a:gd name="T91" fmla="*/ 74 h 191"/>
                <a:gd name="T92" fmla="*/ 76 w 148"/>
                <a:gd name="T93" fmla="*/ 39 h 191"/>
                <a:gd name="T94" fmla="*/ 97 w 148"/>
                <a:gd name="T95" fmla="*/ 39 h 191"/>
                <a:gd name="T96" fmla="*/ 90 w 148"/>
                <a:gd name="T97" fmla="*/ 6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8" h="191">
                  <a:moveTo>
                    <a:pt x="130" y="111"/>
                  </a:moveTo>
                  <a:cubicBezTo>
                    <a:pt x="142" y="92"/>
                    <a:pt x="148" y="84"/>
                    <a:pt x="148" y="66"/>
                  </a:cubicBezTo>
                  <a:cubicBezTo>
                    <a:pt x="148" y="30"/>
                    <a:pt x="118" y="0"/>
                    <a:pt x="82" y="0"/>
                  </a:cubicBezTo>
                  <a:cubicBezTo>
                    <a:pt x="68" y="0"/>
                    <a:pt x="55" y="4"/>
                    <a:pt x="45" y="11"/>
                  </a:cubicBezTo>
                  <a:cubicBezTo>
                    <a:pt x="45" y="11"/>
                    <a:pt x="44" y="11"/>
                    <a:pt x="44" y="11"/>
                  </a:cubicBezTo>
                  <a:cubicBezTo>
                    <a:pt x="44" y="11"/>
                    <a:pt x="44" y="12"/>
                    <a:pt x="43" y="12"/>
                  </a:cubicBezTo>
                  <a:cubicBezTo>
                    <a:pt x="37" y="17"/>
                    <a:pt x="32" y="21"/>
                    <a:pt x="28" y="28"/>
                  </a:cubicBezTo>
                  <a:cubicBezTo>
                    <a:pt x="23" y="35"/>
                    <a:pt x="19" y="44"/>
                    <a:pt x="17" y="52"/>
                  </a:cubicBezTo>
                  <a:cubicBezTo>
                    <a:pt x="14" y="67"/>
                    <a:pt x="20" y="67"/>
                    <a:pt x="20" y="74"/>
                  </a:cubicBezTo>
                  <a:cubicBezTo>
                    <a:pt x="20" y="79"/>
                    <a:pt x="11" y="89"/>
                    <a:pt x="2" y="101"/>
                  </a:cubicBezTo>
                  <a:cubicBezTo>
                    <a:pt x="0" y="104"/>
                    <a:pt x="1" y="110"/>
                    <a:pt x="7" y="110"/>
                  </a:cubicBezTo>
                  <a:cubicBezTo>
                    <a:pt x="18" y="110"/>
                    <a:pt x="18" y="110"/>
                    <a:pt x="18" y="110"/>
                  </a:cubicBezTo>
                  <a:cubicBezTo>
                    <a:pt x="25" y="110"/>
                    <a:pt x="20" y="117"/>
                    <a:pt x="19" y="118"/>
                  </a:cubicBezTo>
                  <a:cubicBezTo>
                    <a:pt x="19" y="119"/>
                    <a:pt x="22" y="122"/>
                    <a:pt x="22" y="122"/>
                  </a:cubicBezTo>
                  <a:cubicBezTo>
                    <a:pt x="22" y="122"/>
                    <a:pt x="18" y="126"/>
                    <a:pt x="20" y="129"/>
                  </a:cubicBezTo>
                  <a:cubicBezTo>
                    <a:pt x="21" y="129"/>
                    <a:pt x="26" y="128"/>
                    <a:pt x="25" y="132"/>
                  </a:cubicBezTo>
                  <a:cubicBezTo>
                    <a:pt x="21" y="149"/>
                    <a:pt x="30" y="152"/>
                    <a:pt x="35" y="152"/>
                  </a:cubicBezTo>
                  <a:cubicBezTo>
                    <a:pt x="38" y="152"/>
                    <a:pt x="41" y="151"/>
                    <a:pt x="44" y="150"/>
                  </a:cubicBezTo>
                  <a:cubicBezTo>
                    <a:pt x="47" y="150"/>
                    <a:pt x="49" y="150"/>
                    <a:pt x="51" y="150"/>
                  </a:cubicBezTo>
                  <a:cubicBezTo>
                    <a:pt x="58" y="150"/>
                    <a:pt x="61" y="153"/>
                    <a:pt x="60" y="159"/>
                  </a:cubicBezTo>
                  <a:cubicBezTo>
                    <a:pt x="58" y="164"/>
                    <a:pt x="59" y="167"/>
                    <a:pt x="58" y="170"/>
                  </a:cubicBezTo>
                  <a:cubicBezTo>
                    <a:pt x="57" y="174"/>
                    <a:pt x="49" y="191"/>
                    <a:pt x="49" y="191"/>
                  </a:cubicBezTo>
                  <a:cubicBezTo>
                    <a:pt x="49" y="191"/>
                    <a:pt x="62" y="181"/>
                    <a:pt x="89" y="170"/>
                  </a:cubicBezTo>
                  <a:cubicBezTo>
                    <a:pt x="115" y="159"/>
                    <a:pt x="131" y="162"/>
                    <a:pt x="131" y="162"/>
                  </a:cubicBezTo>
                  <a:cubicBezTo>
                    <a:pt x="131" y="162"/>
                    <a:pt x="118" y="131"/>
                    <a:pt x="130" y="111"/>
                  </a:cubicBezTo>
                  <a:close/>
                  <a:moveTo>
                    <a:pt x="104" y="76"/>
                  </a:moveTo>
                  <a:cubicBezTo>
                    <a:pt x="103" y="74"/>
                    <a:pt x="102" y="73"/>
                    <a:pt x="101" y="71"/>
                  </a:cubicBezTo>
                  <a:cubicBezTo>
                    <a:pt x="70" y="113"/>
                    <a:pt x="70" y="113"/>
                    <a:pt x="70" y="113"/>
                  </a:cubicBezTo>
                  <a:cubicBezTo>
                    <a:pt x="76" y="78"/>
                    <a:pt x="76" y="78"/>
                    <a:pt x="76" y="78"/>
                  </a:cubicBezTo>
                  <a:cubicBezTo>
                    <a:pt x="63" y="78"/>
                    <a:pt x="63" y="78"/>
                    <a:pt x="63" y="78"/>
                  </a:cubicBezTo>
                  <a:cubicBezTo>
                    <a:pt x="68" y="58"/>
                    <a:pt x="68" y="58"/>
                    <a:pt x="68" y="58"/>
                  </a:cubicBezTo>
                  <a:cubicBezTo>
                    <a:pt x="66" y="58"/>
                    <a:pt x="64" y="58"/>
                    <a:pt x="62" y="59"/>
                  </a:cubicBezTo>
                  <a:cubicBezTo>
                    <a:pt x="37" y="62"/>
                    <a:pt x="30" y="36"/>
                    <a:pt x="49" y="21"/>
                  </a:cubicBezTo>
                  <a:cubicBezTo>
                    <a:pt x="49" y="21"/>
                    <a:pt x="49" y="21"/>
                    <a:pt x="49" y="21"/>
                  </a:cubicBezTo>
                  <a:cubicBezTo>
                    <a:pt x="49" y="21"/>
                    <a:pt x="49" y="21"/>
                    <a:pt x="49" y="21"/>
                  </a:cubicBezTo>
                  <a:cubicBezTo>
                    <a:pt x="49" y="21"/>
                    <a:pt x="49" y="21"/>
                    <a:pt x="49" y="21"/>
                  </a:cubicBezTo>
                  <a:cubicBezTo>
                    <a:pt x="50" y="20"/>
                    <a:pt x="50" y="20"/>
                    <a:pt x="50" y="20"/>
                  </a:cubicBezTo>
                  <a:cubicBezTo>
                    <a:pt x="59" y="14"/>
                    <a:pt x="70" y="10"/>
                    <a:pt x="82" y="10"/>
                  </a:cubicBezTo>
                  <a:cubicBezTo>
                    <a:pt x="106" y="10"/>
                    <a:pt x="127" y="26"/>
                    <a:pt x="135" y="48"/>
                  </a:cubicBezTo>
                  <a:cubicBezTo>
                    <a:pt x="138" y="57"/>
                    <a:pt x="138" y="63"/>
                    <a:pt x="135" y="69"/>
                  </a:cubicBezTo>
                  <a:cubicBezTo>
                    <a:pt x="130" y="82"/>
                    <a:pt x="108" y="82"/>
                    <a:pt x="104" y="76"/>
                  </a:cubicBezTo>
                  <a:close/>
                  <a:moveTo>
                    <a:pt x="90" y="61"/>
                  </a:moveTo>
                  <a:cubicBezTo>
                    <a:pt x="103" y="61"/>
                    <a:pt x="103" y="61"/>
                    <a:pt x="103" y="61"/>
                  </a:cubicBezTo>
                  <a:cubicBezTo>
                    <a:pt x="75" y="101"/>
                    <a:pt x="75" y="101"/>
                    <a:pt x="75" y="101"/>
                  </a:cubicBezTo>
                  <a:cubicBezTo>
                    <a:pt x="81" y="74"/>
                    <a:pt x="81" y="74"/>
                    <a:pt x="81" y="74"/>
                  </a:cubicBezTo>
                  <a:cubicBezTo>
                    <a:pt x="68" y="74"/>
                    <a:pt x="68" y="74"/>
                    <a:pt x="68" y="74"/>
                  </a:cubicBezTo>
                  <a:cubicBezTo>
                    <a:pt x="76" y="39"/>
                    <a:pt x="76" y="39"/>
                    <a:pt x="76" y="39"/>
                  </a:cubicBezTo>
                  <a:cubicBezTo>
                    <a:pt x="97" y="39"/>
                    <a:pt x="97" y="39"/>
                    <a:pt x="97" y="39"/>
                  </a:cubicBezTo>
                  <a:lnTo>
                    <a:pt x="90" y="61"/>
                  </a:lnTo>
                  <a:close/>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200" name="Freeform 33"/>
            <p:cNvSpPr>
              <a:spLocks noEditPoints="1"/>
            </p:cNvSpPr>
            <p:nvPr/>
          </p:nvSpPr>
          <p:spPr bwMode="auto">
            <a:xfrm>
              <a:off x="6654900" y="4557104"/>
              <a:ext cx="684441" cy="877536"/>
            </a:xfrm>
            <a:custGeom>
              <a:avLst/>
              <a:gdLst>
                <a:gd name="T0" fmla="*/ 130 w 148"/>
                <a:gd name="T1" fmla="*/ 111 h 191"/>
                <a:gd name="T2" fmla="*/ 148 w 148"/>
                <a:gd name="T3" fmla="*/ 66 h 191"/>
                <a:gd name="T4" fmla="*/ 82 w 148"/>
                <a:gd name="T5" fmla="*/ 0 h 191"/>
                <a:gd name="T6" fmla="*/ 45 w 148"/>
                <a:gd name="T7" fmla="*/ 11 h 191"/>
                <a:gd name="T8" fmla="*/ 44 w 148"/>
                <a:gd name="T9" fmla="*/ 11 h 191"/>
                <a:gd name="T10" fmla="*/ 43 w 148"/>
                <a:gd name="T11" fmla="*/ 12 h 191"/>
                <a:gd name="T12" fmla="*/ 28 w 148"/>
                <a:gd name="T13" fmla="*/ 28 h 191"/>
                <a:gd name="T14" fmla="*/ 17 w 148"/>
                <a:gd name="T15" fmla="*/ 52 h 191"/>
                <a:gd name="T16" fmla="*/ 20 w 148"/>
                <a:gd name="T17" fmla="*/ 74 h 191"/>
                <a:gd name="T18" fmla="*/ 2 w 148"/>
                <a:gd name="T19" fmla="*/ 101 h 191"/>
                <a:gd name="T20" fmla="*/ 7 w 148"/>
                <a:gd name="T21" fmla="*/ 110 h 191"/>
                <a:gd name="T22" fmla="*/ 18 w 148"/>
                <a:gd name="T23" fmla="*/ 110 h 191"/>
                <a:gd name="T24" fmla="*/ 19 w 148"/>
                <a:gd name="T25" fmla="*/ 118 h 191"/>
                <a:gd name="T26" fmla="*/ 22 w 148"/>
                <a:gd name="T27" fmla="*/ 122 h 191"/>
                <a:gd name="T28" fmla="*/ 20 w 148"/>
                <a:gd name="T29" fmla="*/ 129 h 191"/>
                <a:gd name="T30" fmla="*/ 25 w 148"/>
                <a:gd name="T31" fmla="*/ 132 h 191"/>
                <a:gd name="T32" fmla="*/ 35 w 148"/>
                <a:gd name="T33" fmla="*/ 152 h 191"/>
                <a:gd name="T34" fmla="*/ 44 w 148"/>
                <a:gd name="T35" fmla="*/ 150 h 191"/>
                <a:gd name="T36" fmla="*/ 51 w 148"/>
                <a:gd name="T37" fmla="*/ 150 h 191"/>
                <a:gd name="T38" fmla="*/ 60 w 148"/>
                <a:gd name="T39" fmla="*/ 159 h 191"/>
                <a:gd name="T40" fmla="*/ 58 w 148"/>
                <a:gd name="T41" fmla="*/ 170 h 191"/>
                <a:gd name="T42" fmla="*/ 49 w 148"/>
                <a:gd name="T43" fmla="*/ 191 h 191"/>
                <a:gd name="T44" fmla="*/ 89 w 148"/>
                <a:gd name="T45" fmla="*/ 170 h 191"/>
                <a:gd name="T46" fmla="*/ 131 w 148"/>
                <a:gd name="T47" fmla="*/ 162 h 191"/>
                <a:gd name="T48" fmla="*/ 130 w 148"/>
                <a:gd name="T49" fmla="*/ 111 h 191"/>
                <a:gd name="T50" fmla="*/ 104 w 148"/>
                <a:gd name="T51" fmla="*/ 76 h 191"/>
                <a:gd name="T52" fmla="*/ 101 w 148"/>
                <a:gd name="T53" fmla="*/ 71 h 191"/>
                <a:gd name="T54" fmla="*/ 70 w 148"/>
                <a:gd name="T55" fmla="*/ 113 h 191"/>
                <a:gd name="T56" fmla="*/ 76 w 148"/>
                <a:gd name="T57" fmla="*/ 78 h 191"/>
                <a:gd name="T58" fmla="*/ 63 w 148"/>
                <a:gd name="T59" fmla="*/ 78 h 191"/>
                <a:gd name="T60" fmla="*/ 68 w 148"/>
                <a:gd name="T61" fmla="*/ 58 h 191"/>
                <a:gd name="T62" fmla="*/ 62 w 148"/>
                <a:gd name="T63" fmla="*/ 59 h 191"/>
                <a:gd name="T64" fmla="*/ 49 w 148"/>
                <a:gd name="T65" fmla="*/ 21 h 191"/>
                <a:gd name="T66" fmla="*/ 49 w 148"/>
                <a:gd name="T67" fmla="*/ 21 h 191"/>
                <a:gd name="T68" fmla="*/ 49 w 148"/>
                <a:gd name="T69" fmla="*/ 21 h 191"/>
                <a:gd name="T70" fmla="*/ 49 w 148"/>
                <a:gd name="T71" fmla="*/ 21 h 191"/>
                <a:gd name="T72" fmla="*/ 50 w 148"/>
                <a:gd name="T73" fmla="*/ 20 h 191"/>
                <a:gd name="T74" fmla="*/ 82 w 148"/>
                <a:gd name="T75" fmla="*/ 10 h 191"/>
                <a:gd name="T76" fmla="*/ 135 w 148"/>
                <a:gd name="T77" fmla="*/ 48 h 191"/>
                <a:gd name="T78" fmla="*/ 135 w 148"/>
                <a:gd name="T79" fmla="*/ 69 h 191"/>
                <a:gd name="T80" fmla="*/ 104 w 148"/>
                <a:gd name="T81" fmla="*/ 76 h 191"/>
                <a:gd name="T82" fmla="*/ 90 w 148"/>
                <a:gd name="T83" fmla="*/ 61 h 191"/>
                <a:gd name="T84" fmla="*/ 103 w 148"/>
                <a:gd name="T85" fmla="*/ 61 h 191"/>
                <a:gd name="T86" fmla="*/ 75 w 148"/>
                <a:gd name="T87" fmla="*/ 101 h 191"/>
                <a:gd name="T88" fmla="*/ 81 w 148"/>
                <a:gd name="T89" fmla="*/ 74 h 191"/>
                <a:gd name="T90" fmla="*/ 68 w 148"/>
                <a:gd name="T91" fmla="*/ 74 h 191"/>
                <a:gd name="T92" fmla="*/ 76 w 148"/>
                <a:gd name="T93" fmla="*/ 39 h 191"/>
                <a:gd name="T94" fmla="*/ 97 w 148"/>
                <a:gd name="T95" fmla="*/ 39 h 191"/>
                <a:gd name="T96" fmla="*/ 90 w 148"/>
                <a:gd name="T97" fmla="*/ 6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8" h="191">
                  <a:moveTo>
                    <a:pt x="130" y="111"/>
                  </a:moveTo>
                  <a:cubicBezTo>
                    <a:pt x="142" y="92"/>
                    <a:pt x="148" y="84"/>
                    <a:pt x="148" y="66"/>
                  </a:cubicBezTo>
                  <a:cubicBezTo>
                    <a:pt x="148" y="30"/>
                    <a:pt x="118" y="0"/>
                    <a:pt x="82" y="0"/>
                  </a:cubicBezTo>
                  <a:cubicBezTo>
                    <a:pt x="68" y="0"/>
                    <a:pt x="55" y="4"/>
                    <a:pt x="45" y="11"/>
                  </a:cubicBezTo>
                  <a:cubicBezTo>
                    <a:pt x="45" y="11"/>
                    <a:pt x="44" y="11"/>
                    <a:pt x="44" y="11"/>
                  </a:cubicBezTo>
                  <a:cubicBezTo>
                    <a:pt x="44" y="11"/>
                    <a:pt x="44" y="12"/>
                    <a:pt x="43" y="12"/>
                  </a:cubicBezTo>
                  <a:cubicBezTo>
                    <a:pt x="37" y="17"/>
                    <a:pt x="32" y="21"/>
                    <a:pt x="28" y="28"/>
                  </a:cubicBezTo>
                  <a:cubicBezTo>
                    <a:pt x="23" y="35"/>
                    <a:pt x="19" y="44"/>
                    <a:pt x="17" y="52"/>
                  </a:cubicBezTo>
                  <a:cubicBezTo>
                    <a:pt x="14" y="67"/>
                    <a:pt x="20" y="67"/>
                    <a:pt x="20" y="74"/>
                  </a:cubicBezTo>
                  <a:cubicBezTo>
                    <a:pt x="20" y="79"/>
                    <a:pt x="11" y="89"/>
                    <a:pt x="2" y="101"/>
                  </a:cubicBezTo>
                  <a:cubicBezTo>
                    <a:pt x="0" y="104"/>
                    <a:pt x="1" y="110"/>
                    <a:pt x="7" y="110"/>
                  </a:cubicBezTo>
                  <a:cubicBezTo>
                    <a:pt x="18" y="110"/>
                    <a:pt x="18" y="110"/>
                    <a:pt x="18" y="110"/>
                  </a:cubicBezTo>
                  <a:cubicBezTo>
                    <a:pt x="25" y="110"/>
                    <a:pt x="20" y="117"/>
                    <a:pt x="19" y="118"/>
                  </a:cubicBezTo>
                  <a:cubicBezTo>
                    <a:pt x="19" y="119"/>
                    <a:pt x="22" y="122"/>
                    <a:pt x="22" y="122"/>
                  </a:cubicBezTo>
                  <a:cubicBezTo>
                    <a:pt x="22" y="122"/>
                    <a:pt x="18" y="126"/>
                    <a:pt x="20" y="129"/>
                  </a:cubicBezTo>
                  <a:cubicBezTo>
                    <a:pt x="21" y="129"/>
                    <a:pt x="26" y="128"/>
                    <a:pt x="25" y="132"/>
                  </a:cubicBezTo>
                  <a:cubicBezTo>
                    <a:pt x="21" y="149"/>
                    <a:pt x="30" y="152"/>
                    <a:pt x="35" y="152"/>
                  </a:cubicBezTo>
                  <a:cubicBezTo>
                    <a:pt x="38" y="152"/>
                    <a:pt x="41" y="151"/>
                    <a:pt x="44" y="150"/>
                  </a:cubicBezTo>
                  <a:cubicBezTo>
                    <a:pt x="47" y="150"/>
                    <a:pt x="49" y="150"/>
                    <a:pt x="51" y="150"/>
                  </a:cubicBezTo>
                  <a:cubicBezTo>
                    <a:pt x="58" y="150"/>
                    <a:pt x="61" y="153"/>
                    <a:pt x="60" y="159"/>
                  </a:cubicBezTo>
                  <a:cubicBezTo>
                    <a:pt x="58" y="164"/>
                    <a:pt x="59" y="167"/>
                    <a:pt x="58" y="170"/>
                  </a:cubicBezTo>
                  <a:cubicBezTo>
                    <a:pt x="57" y="174"/>
                    <a:pt x="49" y="191"/>
                    <a:pt x="49" y="191"/>
                  </a:cubicBezTo>
                  <a:cubicBezTo>
                    <a:pt x="49" y="191"/>
                    <a:pt x="62" y="181"/>
                    <a:pt x="89" y="170"/>
                  </a:cubicBezTo>
                  <a:cubicBezTo>
                    <a:pt x="115" y="159"/>
                    <a:pt x="131" y="162"/>
                    <a:pt x="131" y="162"/>
                  </a:cubicBezTo>
                  <a:cubicBezTo>
                    <a:pt x="131" y="162"/>
                    <a:pt x="118" y="131"/>
                    <a:pt x="130" y="111"/>
                  </a:cubicBezTo>
                  <a:close/>
                  <a:moveTo>
                    <a:pt x="104" y="76"/>
                  </a:moveTo>
                  <a:cubicBezTo>
                    <a:pt x="103" y="74"/>
                    <a:pt x="102" y="73"/>
                    <a:pt x="101" y="71"/>
                  </a:cubicBezTo>
                  <a:cubicBezTo>
                    <a:pt x="70" y="113"/>
                    <a:pt x="70" y="113"/>
                    <a:pt x="70" y="113"/>
                  </a:cubicBezTo>
                  <a:cubicBezTo>
                    <a:pt x="76" y="78"/>
                    <a:pt x="76" y="78"/>
                    <a:pt x="76" y="78"/>
                  </a:cubicBezTo>
                  <a:cubicBezTo>
                    <a:pt x="63" y="78"/>
                    <a:pt x="63" y="78"/>
                    <a:pt x="63" y="78"/>
                  </a:cubicBezTo>
                  <a:cubicBezTo>
                    <a:pt x="68" y="58"/>
                    <a:pt x="68" y="58"/>
                    <a:pt x="68" y="58"/>
                  </a:cubicBezTo>
                  <a:cubicBezTo>
                    <a:pt x="66" y="58"/>
                    <a:pt x="64" y="58"/>
                    <a:pt x="62" y="59"/>
                  </a:cubicBezTo>
                  <a:cubicBezTo>
                    <a:pt x="37" y="62"/>
                    <a:pt x="30" y="36"/>
                    <a:pt x="49" y="21"/>
                  </a:cubicBezTo>
                  <a:cubicBezTo>
                    <a:pt x="49" y="21"/>
                    <a:pt x="49" y="21"/>
                    <a:pt x="49" y="21"/>
                  </a:cubicBezTo>
                  <a:cubicBezTo>
                    <a:pt x="49" y="21"/>
                    <a:pt x="49" y="21"/>
                    <a:pt x="49" y="21"/>
                  </a:cubicBezTo>
                  <a:cubicBezTo>
                    <a:pt x="49" y="21"/>
                    <a:pt x="49" y="21"/>
                    <a:pt x="49" y="21"/>
                  </a:cubicBezTo>
                  <a:cubicBezTo>
                    <a:pt x="50" y="20"/>
                    <a:pt x="50" y="20"/>
                    <a:pt x="50" y="20"/>
                  </a:cubicBezTo>
                  <a:cubicBezTo>
                    <a:pt x="59" y="14"/>
                    <a:pt x="70" y="10"/>
                    <a:pt x="82" y="10"/>
                  </a:cubicBezTo>
                  <a:cubicBezTo>
                    <a:pt x="106" y="10"/>
                    <a:pt x="127" y="26"/>
                    <a:pt x="135" y="48"/>
                  </a:cubicBezTo>
                  <a:cubicBezTo>
                    <a:pt x="138" y="57"/>
                    <a:pt x="138" y="63"/>
                    <a:pt x="135" y="69"/>
                  </a:cubicBezTo>
                  <a:cubicBezTo>
                    <a:pt x="130" y="82"/>
                    <a:pt x="108" y="82"/>
                    <a:pt x="104" y="76"/>
                  </a:cubicBezTo>
                  <a:close/>
                  <a:moveTo>
                    <a:pt x="90" y="61"/>
                  </a:moveTo>
                  <a:cubicBezTo>
                    <a:pt x="103" y="61"/>
                    <a:pt x="103" y="61"/>
                    <a:pt x="103" y="61"/>
                  </a:cubicBezTo>
                  <a:cubicBezTo>
                    <a:pt x="75" y="101"/>
                    <a:pt x="75" y="101"/>
                    <a:pt x="75" y="101"/>
                  </a:cubicBezTo>
                  <a:cubicBezTo>
                    <a:pt x="81" y="74"/>
                    <a:pt x="81" y="74"/>
                    <a:pt x="81" y="74"/>
                  </a:cubicBezTo>
                  <a:cubicBezTo>
                    <a:pt x="68" y="74"/>
                    <a:pt x="68" y="74"/>
                    <a:pt x="68" y="74"/>
                  </a:cubicBezTo>
                  <a:cubicBezTo>
                    <a:pt x="76" y="39"/>
                    <a:pt x="76" y="39"/>
                    <a:pt x="76" y="39"/>
                  </a:cubicBezTo>
                  <a:cubicBezTo>
                    <a:pt x="97" y="39"/>
                    <a:pt x="97" y="39"/>
                    <a:pt x="97" y="39"/>
                  </a:cubicBezTo>
                  <a:lnTo>
                    <a:pt x="90" y="61"/>
                  </a:lnTo>
                  <a:close/>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a:p>
          </p:txBody>
        </p:sp>
        <p:sp>
          <p:nvSpPr>
            <p:cNvPr id="202" name="Freeform 20"/>
            <p:cNvSpPr>
              <a:spLocks noEditPoints="1"/>
            </p:cNvSpPr>
            <p:nvPr/>
          </p:nvSpPr>
          <p:spPr bwMode="auto">
            <a:xfrm>
              <a:off x="6411432" y="2432330"/>
              <a:ext cx="492767" cy="497109"/>
            </a:xfrm>
            <a:custGeom>
              <a:avLst/>
              <a:gdLst>
                <a:gd name="T0" fmla="*/ 188 w 192"/>
                <a:gd name="T1" fmla="*/ 15 h 193"/>
                <a:gd name="T2" fmla="*/ 177 w 192"/>
                <a:gd name="T3" fmla="*/ 5 h 193"/>
                <a:gd name="T4" fmla="*/ 161 w 192"/>
                <a:gd name="T5" fmla="*/ 5 h 193"/>
                <a:gd name="T6" fmla="*/ 146 w 192"/>
                <a:gd name="T7" fmla="*/ 20 h 193"/>
                <a:gd name="T8" fmla="*/ 123 w 192"/>
                <a:gd name="T9" fmla="*/ 25 h 193"/>
                <a:gd name="T10" fmla="*/ 121 w 192"/>
                <a:gd name="T11" fmla="*/ 28 h 193"/>
                <a:gd name="T12" fmla="*/ 112 w 192"/>
                <a:gd name="T13" fmla="*/ 25 h 193"/>
                <a:gd name="T14" fmla="*/ 96 w 192"/>
                <a:gd name="T15" fmla="*/ 32 h 193"/>
                <a:gd name="T16" fmla="*/ 42 w 192"/>
                <a:gd name="T17" fmla="*/ 87 h 193"/>
                <a:gd name="T18" fmla="*/ 41 w 192"/>
                <a:gd name="T19" fmla="*/ 90 h 193"/>
                <a:gd name="T20" fmla="*/ 42 w 192"/>
                <a:gd name="T21" fmla="*/ 91 h 193"/>
                <a:gd name="T22" fmla="*/ 44 w 192"/>
                <a:gd name="T23" fmla="*/ 92 h 193"/>
                <a:gd name="T24" fmla="*/ 60 w 192"/>
                <a:gd name="T25" fmla="*/ 84 h 193"/>
                <a:gd name="T26" fmla="*/ 59 w 192"/>
                <a:gd name="T27" fmla="*/ 78 h 193"/>
                <a:gd name="T28" fmla="*/ 101 w 192"/>
                <a:gd name="T29" fmla="*/ 37 h 193"/>
                <a:gd name="T30" fmla="*/ 112 w 192"/>
                <a:gd name="T31" fmla="*/ 31 h 193"/>
                <a:gd name="T32" fmla="*/ 117 w 192"/>
                <a:gd name="T33" fmla="*/ 32 h 193"/>
                <a:gd name="T34" fmla="*/ 94 w 192"/>
                <a:gd name="T35" fmla="*/ 55 h 193"/>
                <a:gd name="T36" fmla="*/ 94 w 192"/>
                <a:gd name="T37" fmla="*/ 55 h 193"/>
                <a:gd name="T38" fmla="*/ 37 w 192"/>
                <a:gd name="T39" fmla="*/ 112 h 193"/>
                <a:gd name="T40" fmla="*/ 33 w 192"/>
                <a:gd name="T41" fmla="*/ 116 h 193"/>
                <a:gd name="T42" fmla="*/ 4 w 192"/>
                <a:gd name="T43" fmla="*/ 174 h 193"/>
                <a:gd name="T44" fmla="*/ 5 w 192"/>
                <a:gd name="T45" fmla="*/ 176 h 193"/>
                <a:gd name="T46" fmla="*/ 1 w 192"/>
                <a:gd name="T47" fmla="*/ 186 h 193"/>
                <a:gd name="T48" fmla="*/ 7 w 192"/>
                <a:gd name="T49" fmla="*/ 191 h 193"/>
                <a:gd name="T50" fmla="*/ 17 w 192"/>
                <a:gd name="T51" fmla="*/ 188 h 193"/>
                <a:gd name="T52" fmla="*/ 19 w 192"/>
                <a:gd name="T53" fmla="*/ 189 h 193"/>
                <a:gd name="T54" fmla="*/ 76 w 192"/>
                <a:gd name="T55" fmla="*/ 160 h 193"/>
                <a:gd name="T56" fmla="*/ 80 w 192"/>
                <a:gd name="T57" fmla="*/ 156 h 193"/>
                <a:gd name="T58" fmla="*/ 125 w 192"/>
                <a:gd name="T59" fmla="*/ 112 h 193"/>
                <a:gd name="T60" fmla="*/ 141 w 192"/>
                <a:gd name="T61" fmla="*/ 96 h 193"/>
                <a:gd name="T62" fmla="*/ 167 w 192"/>
                <a:gd name="T63" fmla="*/ 69 h 193"/>
                <a:gd name="T64" fmla="*/ 173 w 192"/>
                <a:gd name="T65" fmla="*/ 47 h 193"/>
                <a:gd name="T66" fmla="*/ 188 w 192"/>
                <a:gd name="T67" fmla="*/ 31 h 193"/>
                <a:gd name="T68" fmla="*/ 188 w 192"/>
                <a:gd name="T69" fmla="*/ 15 h 193"/>
                <a:gd name="T70" fmla="*/ 21 w 192"/>
                <a:gd name="T71" fmla="*/ 180 h 193"/>
                <a:gd name="T72" fmla="*/ 13 w 192"/>
                <a:gd name="T73" fmla="*/ 172 h 193"/>
                <a:gd name="T74" fmla="*/ 38 w 192"/>
                <a:gd name="T75" fmla="*/ 122 h 193"/>
                <a:gd name="T76" fmla="*/ 71 w 192"/>
                <a:gd name="T77" fmla="*/ 155 h 193"/>
                <a:gd name="T78" fmla="*/ 21 w 192"/>
                <a:gd name="T79" fmla="*/ 180 h 193"/>
                <a:gd name="T80" fmla="*/ 162 w 192"/>
                <a:gd name="T81" fmla="*/ 64 h 193"/>
                <a:gd name="T82" fmla="*/ 133 w 192"/>
                <a:gd name="T83" fmla="*/ 92 h 193"/>
                <a:gd name="T84" fmla="*/ 84 w 192"/>
                <a:gd name="T85" fmla="*/ 141 h 193"/>
                <a:gd name="T86" fmla="*/ 52 w 192"/>
                <a:gd name="T87" fmla="*/ 108 h 193"/>
                <a:gd name="T88" fmla="*/ 129 w 192"/>
                <a:gd name="T89" fmla="*/ 31 h 193"/>
                <a:gd name="T90" fmla="*/ 142 w 192"/>
                <a:gd name="T91" fmla="*/ 27 h 193"/>
                <a:gd name="T92" fmla="*/ 166 w 192"/>
                <a:gd name="T93" fmla="*/ 51 h 193"/>
                <a:gd name="T94" fmla="*/ 162 w 192"/>
                <a:gd name="T95" fmla="*/ 64 h 193"/>
                <a:gd name="T96" fmla="*/ 182 w 192"/>
                <a:gd name="T97" fmla="*/ 26 h 193"/>
                <a:gd name="T98" fmla="*/ 167 w 192"/>
                <a:gd name="T99" fmla="*/ 41 h 193"/>
                <a:gd name="T100" fmla="*/ 152 w 192"/>
                <a:gd name="T101" fmla="*/ 26 h 193"/>
                <a:gd name="T102" fmla="*/ 167 w 192"/>
                <a:gd name="T103" fmla="*/ 11 h 193"/>
                <a:gd name="T104" fmla="*/ 172 w 192"/>
                <a:gd name="T105" fmla="*/ 11 h 193"/>
                <a:gd name="T106" fmla="*/ 182 w 192"/>
                <a:gd name="T107" fmla="*/ 21 h 193"/>
                <a:gd name="T108" fmla="*/ 182 w 192"/>
                <a:gd name="T109" fmla="*/ 2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193">
                  <a:moveTo>
                    <a:pt x="188" y="15"/>
                  </a:moveTo>
                  <a:cubicBezTo>
                    <a:pt x="177" y="5"/>
                    <a:pt x="177" y="5"/>
                    <a:pt x="177" y="5"/>
                  </a:cubicBezTo>
                  <a:cubicBezTo>
                    <a:pt x="173" y="0"/>
                    <a:pt x="166" y="0"/>
                    <a:pt x="161" y="5"/>
                  </a:cubicBezTo>
                  <a:cubicBezTo>
                    <a:pt x="146" y="20"/>
                    <a:pt x="146" y="20"/>
                    <a:pt x="146" y="20"/>
                  </a:cubicBezTo>
                  <a:cubicBezTo>
                    <a:pt x="140" y="16"/>
                    <a:pt x="128" y="20"/>
                    <a:pt x="123" y="25"/>
                  </a:cubicBezTo>
                  <a:cubicBezTo>
                    <a:pt x="121" y="28"/>
                    <a:pt x="121" y="28"/>
                    <a:pt x="121" y="28"/>
                  </a:cubicBezTo>
                  <a:cubicBezTo>
                    <a:pt x="119" y="26"/>
                    <a:pt x="116" y="25"/>
                    <a:pt x="112" y="25"/>
                  </a:cubicBezTo>
                  <a:cubicBezTo>
                    <a:pt x="107" y="25"/>
                    <a:pt x="101" y="27"/>
                    <a:pt x="96" y="32"/>
                  </a:cubicBezTo>
                  <a:cubicBezTo>
                    <a:pt x="42" y="87"/>
                    <a:pt x="42" y="87"/>
                    <a:pt x="42" y="87"/>
                  </a:cubicBezTo>
                  <a:cubicBezTo>
                    <a:pt x="41" y="88"/>
                    <a:pt x="41" y="89"/>
                    <a:pt x="41" y="90"/>
                  </a:cubicBezTo>
                  <a:cubicBezTo>
                    <a:pt x="41" y="90"/>
                    <a:pt x="42" y="91"/>
                    <a:pt x="42" y="91"/>
                  </a:cubicBezTo>
                  <a:cubicBezTo>
                    <a:pt x="43" y="92"/>
                    <a:pt x="43" y="92"/>
                    <a:pt x="44" y="92"/>
                  </a:cubicBezTo>
                  <a:cubicBezTo>
                    <a:pt x="49" y="92"/>
                    <a:pt x="60" y="91"/>
                    <a:pt x="60" y="84"/>
                  </a:cubicBezTo>
                  <a:cubicBezTo>
                    <a:pt x="60" y="82"/>
                    <a:pt x="60" y="79"/>
                    <a:pt x="59" y="78"/>
                  </a:cubicBezTo>
                  <a:cubicBezTo>
                    <a:pt x="101" y="37"/>
                    <a:pt x="101" y="37"/>
                    <a:pt x="101" y="37"/>
                  </a:cubicBezTo>
                  <a:cubicBezTo>
                    <a:pt x="104" y="33"/>
                    <a:pt x="108" y="31"/>
                    <a:pt x="112" y="31"/>
                  </a:cubicBezTo>
                  <a:cubicBezTo>
                    <a:pt x="114" y="31"/>
                    <a:pt x="115" y="32"/>
                    <a:pt x="117" y="32"/>
                  </a:cubicBezTo>
                  <a:cubicBezTo>
                    <a:pt x="94" y="55"/>
                    <a:pt x="94" y="55"/>
                    <a:pt x="94" y="55"/>
                  </a:cubicBezTo>
                  <a:cubicBezTo>
                    <a:pt x="94" y="55"/>
                    <a:pt x="94" y="55"/>
                    <a:pt x="94" y="55"/>
                  </a:cubicBezTo>
                  <a:cubicBezTo>
                    <a:pt x="37" y="112"/>
                    <a:pt x="37" y="112"/>
                    <a:pt x="37" y="112"/>
                  </a:cubicBezTo>
                  <a:cubicBezTo>
                    <a:pt x="33" y="116"/>
                    <a:pt x="33" y="116"/>
                    <a:pt x="33" y="116"/>
                  </a:cubicBezTo>
                  <a:cubicBezTo>
                    <a:pt x="14" y="134"/>
                    <a:pt x="4" y="174"/>
                    <a:pt x="4" y="174"/>
                  </a:cubicBezTo>
                  <a:cubicBezTo>
                    <a:pt x="5" y="176"/>
                    <a:pt x="5" y="176"/>
                    <a:pt x="5" y="176"/>
                  </a:cubicBezTo>
                  <a:cubicBezTo>
                    <a:pt x="1" y="186"/>
                    <a:pt x="1" y="186"/>
                    <a:pt x="1" y="186"/>
                  </a:cubicBezTo>
                  <a:cubicBezTo>
                    <a:pt x="0" y="191"/>
                    <a:pt x="2" y="193"/>
                    <a:pt x="7" y="191"/>
                  </a:cubicBezTo>
                  <a:cubicBezTo>
                    <a:pt x="17" y="188"/>
                    <a:pt x="17" y="188"/>
                    <a:pt x="17" y="188"/>
                  </a:cubicBezTo>
                  <a:cubicBezTo>
                    <a:pt x="19" y="189"/>
                    <a:pt x="19" y="189"/>
                    <a:pt x="19" y="189"/>
                  </a:cubicBezTo>
                  <a:cubicBezTo>
                    <a:pt x="19" y="189"/>
                    <a:pt x="58" y="178"/>
                    <a:pt x="76" y="160"/>
                  </a:cubicBezTo>
                  <a:cubicBezTo>
                    <a:pt x="80" y="156"/>
                    <a:pt x="80" y="156"/>
                    <a:pt x="80" y="156"/>
                  </a:cubicBezTo>
                  <a:cubicBezTo>
                    <a:pt x="125" y="112"/>
                    <a:pt x="125" y="112"/>
                    <a:pt x="125" y="112"/>
                  </a:cubicBezTo>
                  <a:cubicBezTo>
                    <a:pt x="141" y="96"/>
                    <a:pt x="141" y="96"/>
                    <a:pt x="141" y="96"/>
                  </a:cubicBezTo>
                  <a:cubicBezTo>
                    <a:pt x="167" y="69"/>
                    <a:pt x="167" y="69"/>
                    <a:pt x="167" y="69"/>
                  </a:cubicBezTo>
                  <a:cubicBezTo>
                    <a:pt x="172" y="64"/>
                    <a:pt x="176" y="53"/>
                    <a:pt x="173" y="47"/>
                  </a:cubicBezTo>
                  <a:cubicBezTo>
                    <a:pt x="188" y="31"/>
                    <a:pt x="188" y="31"/>
                    <a:pt x="188" y="31"/>
                  </a:cubicBezTo>
                  <a:cubicBezTo>
                    <a:pt x="192" y="27"/>
                    <a:pt x="192" y="20"/>
                    <a:pt x="188" y="15"/>
                  </a:cubicBezTo>
                  <a:close/>
                  <a:moveTo>
                    <a:pt x="21" y="180"/>
                  </a:moveTo>
                  <a:cubicBezTo>
                    <a:pt x="13" y="172"/>
                    <a:pt x="13" y="172"/>
                    <a:pt x="13" y="172"/>
                  </a:cubicBezTo>
                  <a:cubicBezTo>
                    <a:pt x="16" y="162"/>
                    <a:pt x="25" y="135"/>
                    <a:pt x="38" y="122"/>
                  </a:cubicBezTo>
                  <a:cubicBezTo>
                    <a:pt x="71" y="155"/>
                    <a:pt x="71" y="155"/>
                    <a:pt x="71" y="155"/>
                  </a:cubicBezTo>
                  <a:cubicBezTo>
                    <a:pt x="58" y="168"/>
                    <a:pt x="31" y="177"/>
                    <a:pt x="21" y="180"/>
                  </a:cubicBezTo>
                  <a:close/>
                  <a:moveTo>
                    <a:pt x="162" y="64"/>
                  </a:moveTo>
                  <a:cubicBezTo>
                    <a:pt x="133" y="92"/>
                    <a:pt x="133" y="92"/>
                    <a:pt x="133" y="92"/>
                  </a:cubicBezTo>
                  <a:cubicBezTo>
                    <a:pt x="84" y="141"/>
                    <a:pt x="84" y="141"/>
                    <a:pt x="84" y="141"/>
                  </a:cubicBezTo>
                  <a:cubicBezTo>
                    <a:pt x="52" y="108"/>
                    <a:pt x="52" y="108"/>
                    <a:pt x="52" y="108"/>
                  </a:cubicBezTo>
                  <a:cubicBezTo>
                    <a:pt x="129" y="31"/>
                    <a:pt x="129" y="31"/>
                    <a:pt x="129" y="31"/>
                  </a:cubicBezTo>
                  <a:cubicBezTo>
                    <a:pt x="132" y="28"/>
                    <a:pt x="140" y="26"/>
                    <a:pt x="142" y="27"/>
                  </a:cubicBezTo>
                  <a:cubicBezTo>
                    <a:pt x="166" y="51"/>
                    <a:pt x="166" y="51"/>
                    <a:pt x="166" y="51"/>
                  </a:cubicBezTo>
                  <a:cubicBezTo>
                    <a:pt x="167" y="53"/>
                    <a:pt x="165" y="60"/>
                    <a:pt x="162" y="64"/>
                  </a:cubicBezTo>
                  <a:close/>
                  <a:moveTo>
                    <a:pt x="182" y="26"/>
                  </a:moveTo>
                  <a:cubicBezTo>
                    <a:pt x="167" y="41"/>
                    <a:pt x="167" y="41"/>
                    <a:pt x="167" y="41"/>
                  </a:cubicBezTo>
                  <a:cubicBezTo>
                    <a:pt x="152" y="26"/>
                    <a:pt x="152" y="26"/>
                    <a:pt x="152" y="26"/>
                  </a:cubicBezTo>
                  <a:cubicBezTo>
                    <a:pt x="167" y="11"/>
                    <a:pt x="167" y="11"/>
                    <a:pt x="167" y="11"/>
                  </a:cubicBezTo>
                  <a:cubicBezTo>
                    <a:pt x="168" y="9"/>
                    <a:pt x="171" y="9"/>
                    <a:pt x="172" y="11"/>
                  </a:cubicBezTo>
                  <a:cubicBezTo>
                    <a:pt x="182" y="21"/>
                    <a:pt x="182" y="21"/>
                    <a:pt x="182" y="21"/>
                  </a:cubicBezTo>
                  <a:cubicBezTo>
                    <a:pt x="184" y="22"/>
                    <a:pt x="184" y="24"/>
                    <a:pt x="182" y="26"/>
                  </a:cubicBezTo>
                  <a:close/>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sz="1351" dirty="0"/>
            </a:p>
          </p:txBody>
        </p:sp>
      </p:grpSp>
      <p:sp>
        <p:nvSpPr>
          <p:cNvPr id="204" name="Freeform 16"/>
          <p:cNvSpPr>
            <a:spLocks noEditPoints="1"/>
          </p:cNvSpPr>
          <p:nvPr/>
        </p:nvSpPr>
        <p:spPr bwMode="auto">
          <a:xfrm flipH="1">
            <a:off x="7695992" y="2023348"/>
            <a:ext cx="546007" cy="508343"/>
          </a:xfrm>
          <a:custGeom>
            <a:avLst/>
            <a:gdLst>
              <a:gd name="T0" fmla="*/ 1059 w 1103"/>
              <a:gd name="T1" fmla="*/ 511 h 1030"/>
              <a:gd name="T2" fmla="*/ 1090 w 1103"/>
              <a:gd name="T3" fmla="*/ 198 h 1030"/>
              <a:gd name="T4" fmla="*/ 1103 w 1103"/>
              <a:gd name="T5" fmla="*/ 145 h 1030"/>
              <a:gd name="T6" fmla="*/ 901 w 1103"/>
              <a:gd name="T7" fmla="*/ 145 h 1030"/>
              <a:gd name="T8" fmla="*/ 543 w 1103"/>
              <a:gd name="T9" fmla="*/ 0 h 1030"/>
              <a:gd name="T10" fmla="*/ 28 w 1103"/>
              <a:gd name="T11" fmla="*/ 515 h 1030"/>
              <a:gd name="T12" fmla="*/ 31 w 1103"/>
              <a:gd name="T13" fmla="*/ 565 h 1030"/>
              <a:gd name="T14" fmla="*/ 31 w 1103"/>
              <a:gd name="T15" fmla="*/ 565 h 1030"/>
              <a:gd name="T16" fmla="*/ 31 w 1103"/>
              <a:gd name="T17" fmla="*/ 568 h 1030"/>
              <a:gd name="T18" fmla="*/ 31 w 1103"/>
              <a:gd name="T19" fmla="*/ 574 h 1030"/>
              <a:gd name="T20" fmla="*/ 7 w 1103"/>
              <a:gd name="T21" fmla="*/ 891 h 1030"/>
              <a:gd name="T22" fmla="*/ 7 w 1103"/>
              <a:gd name="T23" fmla="*/ 891 h 1030"/>
              <a:gd name="T24" fmla="*/ 4 w 1103"/>
              <a:gd name="T25" fmla="*/ 905 h 1030"/>
              <a:gd name="T26" fmla="*/ 12 w 1103"/>
              <a:gd name="T27" fmla="*/ 947 h 1030"/>
              <a:gd name="T28" fmla="*/ 50 w 1103"/>
              <a:gd name="T29" fmla="*/ 965 h 1030"/>
              <a:gd name="T30" fmla="*/ 84 w 1103"/>
              <a:gd name="T31" fmla="*/ 951 h 1030"/>
              <a:gd name="T32" fmla="*/ 181 w 1103"/>
              <a:gd name="T33" fmla="*/ 881 h 1030"/>
              <a:gd name="T34" fmla="*/ 543 w 1103"/>
              <a:gd name="T35" fmla="*/ 1030 h 1030"/>
              <a:gd name="T36" fmla="*/ 1059 w 1103"/>
              <a:gd name="T37" fmla="*/ 515 h 1030"/>
              <a:gd name="T38" fmla="*/ 1058 w 1103"/>
              <a:gd name="T39" fmla="*/ 511 h 1030"/>
              <a:gd name="T40" fmla="*/ 1059 w 1103"/>
              <a:gd name="T41" fmla="*/ 511 h 1030"/>
              <a:gd name="T42" fmla="*/ 891 w 1103"/>
              <a:gd name="T43" fmla="*/ 626 h 1030"/>
              <a:gd name="T44" fmla="*/ 657 w 1103"/>
              <a:gd name="T45" fmla="*/ 809 h 1030"/>
              <a:gd name="T46" fmla="*/ 311 w 1103"/>
              <a:gd name="T47" fmla="*/ 809 h 1030"/>
              <a:gd name="T48" fmla="*/ 56 w 1103"/>
              <a:gd name="T49" fmla="*/ 923 h 1030"/>
              <a:gd name="T50" fmla="*/ 42 w 1103"/>
              <a:gd name="T51" fmla="*/ 915 h 1030"/>
              <a:gd name="T52" fmla="*/ 80 w 1103"/>
              <a:gd name="T53" fmla="*/ 765 h 1030"/>
              <a:gd name="T54" fmla="*/ 328 w 1103"/>
              <a:gd name="T55" fmla="*/ 529 h 1030"/>
              <a:gd name="T56" fmla="*/ 305 w 1103"/>
              <a:gd name="T57" fmla="*/ 582 h 1030"/>
              <a:gd name="T58" fmla="*/ 326 w 1103"/>
              <a:gd name="T59" fmla="*/ 610 h 1030"/>
              <a:gd name="T60" fmla="*/ 916 w 1103"/>
              <a:gd name="T61" fmla="*/ 525 h 1030"/>
              <a:gd name="T62" fmla="*/ 891 w 1103"/>
              <a:gd name="T63" fmla="*/ 626 h 1030"/>
              <a:gd name="T64" fmla="*/ 792 w 1103"/>
              <a:gd name="T65" fmla="*/ 470 h 1030"/>
              <a:gd name="T66" fmla="*/ 394 w 1103"/>
              <a:gd name="T67" fmla="*/ 470 h 1030"/>
              <a:gd name="T68" fmla="*/ 118 w 1103"/>
              <a:gd name="T69" fmla="*/ 607 h 1030"/>
              <a:gd name="T70" fmla="*/ 163 w 1103"/>
              <a:gd name="T71" fmla="*/ 426 h 1030"/>
              <a:gd name="T72" fmla="*/ 465 w 1103"/>
              <a:gd name="T73" fmla="*/ 185 h 1030"/>
              <a:gd name="T74" fmla="*/ 1052 w 1103"/>
              <a:gd name="T75" fmla="*/ 185 h 1030"/>
              <a:gd name="T76" fmla="*/ 1026 w 1103"/>
              <a:gd name="T77" fmla="*/ 287 h 1030"/>
              <a:gd name="T78" fmla="*/ 792 w 1103"/>
              <a:gd name="T79" fmla="*/ 47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03" h="1030">
                <a:moveTo>
                  <a:pt x="1059" y="511"/>
                </a:moveTo>
                <a:cubicBezTo>
                  <a:pt x="1056" y="337"/>
                  <a:pt x="1087" y="208"/>
                  <a:pt x="1090" y="198"/>
                </a:cubicBezTo>
                <a:cubicBezTo>
                  <a:pt x="1103" y="145"/>
                  <a:pt x="1103" y="145"/>
                  <a:pt x="1103" y="145"/>
                </a:cubicBezTo>
                <a:cubicBezTo>
                  <a:pt x="901" y="145"/>
                  <a:pt x="901" y="145"/>
                  <a:pt x="901" y="145"/>
                </a:cubicBezTo>
                <a:cubicBezTo>
                  <a:pt x="809" y="55"/>
                  <a:pt x="682" y="0"/>
                  <a:pt x="543" y="0"/>
                </a:cubicBezTo>
                <a:cubicBezTo>
                  <a:pt x="259" y="0"/>
                  <a:pt x="28" y="231"/>
                  <a:pt x="28" y="515"/>
                </a:cubicBezTo>
                <a:cubicBezTo>
                  <a:pt x="28" y="532"/>
                  <a:pt x="29" y="549"/>
                  <a:pt x="31" y="565"/>
                </a:cubicBezTo>
                <a:cubicBezTo>
                  <a:pt x="31" y="565"/>
                  <a:pt x="31" y="565"/>
                  <a:pt x="31" y="565"/>
                </a:cubicBezTo>
                <a:cubicBezTo>
                  <a:pt x="31" y="566"/>
                  <a:pt x="31" y="567"/>
                  <a:pt x="31" y="568"/>
                </a:cubicBezTo>
                <a:cubicBezTo>
                  <a:pt x="31" y="570"/>
                  <a:pt x="31" y="572"/>
                  <a:pt x="31" y="574"/>
                </a:cubicBezTo>
                <a:cubicBezTo>
                  <a:pt x="44" y="700"/>
                  <a:pt x="7" y="891"/>
                  <a:pt x="7" y="891"/>
                </a:cubicBezTo>
                <a:cubicBezTo>
                  <a:pt x="7" y="891"/>
                  <a:pt x="7" y="891"/>
                  <a:pt x="7" y="891"/>
                </a:cubicBezTo>
                <a:cubicBezTo>
                  <a:pt x="4" y="905"/>
                  <a:pt x="4" y="905"/>
                  <a:pt x="4" y="905"/>
                </a:cubicBezTo>
                <a:cubicBezTo>
                  <a:pt x="0" y="920"/>
                  <a:pt x="3" y="935"/>
                  <a:pt x="12" y="947"/>
                </a:cubicBezTo>
                <a:cubicBezTo>
                  <a:pt x="21" y="958"/>
                  <a:pt x="36" y="965"/>
                  <a:pt x="50" y="965"/>
                </a:cubicBezTo>
                <a:cubicBezTo>
                  <a:pt x="63" y="965"/>
                  <a:pt x="75" y="960"/>
                  <a:pt x="84" y="951"/>
                </a:cubicBezTo>
                <a:cubicBezTo>
                  <a:pt x="113" y="922"/>
                  <a:pt x="146" y="899"/>
                  <a:pt x="181" y="881"/>
                </a:cubicBezTo>
                <a:cubicBezTo>
                  <a:pt x="274" y="973"/>
                  <a:pt x="402" y="1030"/>
                  <a:pt x="543" y="1030"/>
                </a:cubicBezTo>
                <a:cubicBezTo>
                  <a:pt x="828" y="1030"/>
                  <a:pt x="1059" y="800"/>
                  <a:pt x="1059" y="515"/>
                </a:cubicBezTo>
                <a:cubicBezTo>
                  <a:pt x="1059" y="514"/>
                  <a:pt x="1058" y="512"/>
                  <a:pt x="1058" y="511"/>
                </a:cubicBezTo>
                <a:cubicBezTo>
                  <a:pt x="1058" y="511"/>
                  <a:pt x="1059" y="511"/>
                  <a:pt x="1059" y="511"/>
                </a:cubicBezTo>
                <a:close/>
                <a:moveTo>
                  <a:pt x="891" y="626"/>
                </a:moveTo>
                <a:cubicBezTo>
                  <a:pt x="864" y="735"/>
                  <a:pt x="769" y="809"/>
                  <a:pt x="657" y="809"/>
                </a:cubicBezTo>
                <a:cubicBezTo>
                  <a:pt x="311" y="809"/>
                  <a:pt x="311" y="809"/>
                  <a:pt x="311" y="809"/>
                </a:cubicBezTo>
                <a:cubicBezTo>
                  <a:pt x="218" y="809"/>
                  <a:pt x="125" y="854"/>
                  <a:pt x="56" y="923"/>
                </a:cubicBezTo>
                <a:cubicBezTo>
                  <a:pt x="50" y="929"/>
                  <a:pt x="41" y="923"/>
                  <a:pt x="42" y="915"/>
                </a:cubicBezTo>
                <a:cubicBezTo>
                  <a:pt x="80" y="765"/>
                  <a:pt x="80" y="765"/>
                  <a:pt x="80" y="765"/>
                </a:cubicBezTo>
                <a:cubicBezTo>
                  <a:pt x="109" y="650"/>
                  <a:pt x="214" y="553"/>
                  <a:pt x="328" y="529"/>
                </a:cubicBezTo>
                <a:cubicBezTo>
                  <a:pt x="305" y="582"/>
                  <a:pt x="305" y="582"/>
                  <a:pt x="305" y="582"/>
                </a:cubicBezTo>
                <a:cubicBezTo>
                  <a:pt x="298" y="596"/>
                  <a:pt x="310" y="612"/>
                  <a:pt x="326" y="610"/>
                </a:cubicBezTo>
                <a:cubicBezTo>
                  <a:pt x="916" y="525"/>
                  <a:pt x="916" y="525"/>
                  <a:pt x="916" y="525"/>
                </a:cubicBezTo>
                <a:lnTo>
                  <a:pt x="891" y="626"/>
                </a:lnTo>
                <a:close/>
                <a:moveTo>
                  <a:pt x="792" y="470"/>
                </a:moveTo>
                <a:cubicBezTo>
                  <a:pt x="394" y="470"/>
                  <a:pt x="394" y="470"/>
                  <a:pt x="394" y="470"/>
                </a:cubicBezTo>
                <a:cubicBezTo>
                  <a:pt x="291" y="470"/>
                  <a:pt x="188" y="525"/>
                  <a:pt x="118" y="607"/>
                </a:cubicBezTo>
                <a:cubicBezTo>
                  <a:pt x="163" y="426"/>
                  <a:pt x="163" y="426"/>
                  <a:pt x="163" y="426"/>
                </a:cubicBezTo>
                <a:cubicBezTo>
                  <a:pt x="197" y="293"/>
                  <a:pt x="332" y="185"/>
                  <a:pt x="465" y="185"/>
                </a:cubicBezTo>
                <a:cubicBezTo>
                  <a:pt x="1052" y="185"/>
                  <a:pt x="1052" y="185"/>
                  <a:pt x="1052" y="185"/>
                </a:cubicBezTo>
                <a:cubicBezTo>
                  <a:pt x="1026" y="287"/>
                  <a:pt x="1026" y="287"/>
                  <a:pt x="1026" y="287"/>
                </a:cubicBezTo>
                <a:cubicBezTo>
                  <a:pt x="999" y="396"/>
                  <a:pt x="904" y="470"/>
                  <a:pt x="792" y="470"/>
                </a:cubicBezTo>
                <a:close/>
              </a:path>
            </a:pathLst>
          </a:custGeom>
          <a:solidFill>
            <a:schemeClr val="tx1">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7" name="Group 6"/>
          <p:cNvGrpSpPr/>
          <p:nvPr/>
        </p:nvGrpSpPr>
        <p:grpSpPr>
          <a:xfrm>
            <a:off x="1259881" y="2725338"/>
            <a:ext cx="609111" cy="91929"/>
            <a:chOff x="8921264" y="5631744"/>
            <a:chExt cx="870714" cy="131411"/>
          </a:xfrm>
        </p:grpSpPr>
        <p:sp>
          <p:nvSpPr>
            <p:cNvPr id="8" name="Oval 7"/>
            <p:cNvSpPr/>
            <p:nvPr/>
          </p:nvSpPr>
          <p:spPr>
            <a:xfrm>
              <a:off x="8921264" y="5631744"/>
              <a:ext cx="131411" cy="131411"/>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a:p>
          </p:txBody>
        </p:sp>
        <p:sp>
          <p:nvSpPr>
            <p:cNvPr id="9" name="Oval 8"/>
            <p:cNvSpPr/>
            <p:nvPr/>
          </p:nvSpPr>
          <p:spPr>
            <a:xfrm>
              <a:off x="9106090" y="5631744"/>
              <a:ext cx="131411" cy="131411"/>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a:p>
          </p:txBody>
        </p:sp>
        <p:sp>
          <p:nvSpPr>
            <p:cNvPr id="10" name="Oval 9"/>
            <p:cNvSpPr/>
            <p:nvPr/>
          </p:nvSpPr>
          <p:spPr>
            <a:xfrm>
              <a:off x="9290916" y="5631744"/>
              <a:ext cx="131411" cy="131411"/>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a:p>
          </p:txBody>
        </p:sp>
        <p:sp>
          <p:nvSpPr>
            <p:cNvPr id="11" name="Oval 10"/>
            <p:cNvSpPr/>
            <p:nvPr/>
          </p:nvSpPr>
          <p:spPr>
            <a:xfrm>
              <a:off x="9475741" y="5631744"/>
              <a:ext cx="131411" cy="131411"/>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dirty="0"/>
            </a:p>
          </p:txBody>
        </p:sp>
        <p:sp>
          <p:nvSpPr>
            <p:cNvPr id="12" name="Oval 11"/>
            <p:cNvSpPr/>
            <p:nvPr/>
          </p:nvSpPr>
          <p:spPr>
            <a:xfrm>
              <a:off x="9660567" y="5631744"/>
              <a:ext cx="131411" cy="13141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dirty="0"/>
            </a:p>
          </p:txBody>
        </p:sp>
      </p:grpSp>
      <p:sp>
        <p:nvSpPr>
          <p:cNvPr id="16" name="TextBox 15"/>
          <p:cNvSpPr txBox="1"/>
          <p:nvPr/>
        </p:nvSpPr>
        <p:spPr>
          <a:xfrm>
            <a:off x="1106827" y="1151660"/>
            <a:ext cx="3884397" cy="1323439"/>
          </a:xfrm>
          <a:prstGeom prst="rect">
            <a:avLst/>
          </a:prstGeom>
          <a:noFill/>
        </p:spPr>
        <p:txBody>
          <a:bodyPr wrap="none" rtlCol="0">
            <a:spAutoFit/>
          </a:bodyPr>
          <a:lstStyle/>
          <a:p>
            <a:r>
              <a:rPr lang="en-ID" sz="4000" dirty="0">
                <a:latin typeface="+mj-lt"/>
              </a:rPr>
              <a:t>Digital Living and</a:t>
            </a:r>
          </a:p>
          <a:p>
            <a:r>
              <a:rPr lang="en-ID" sz="4000" dirty="0">
                <a:latin typeface="+mj-lt"/>
              </a:rPr>
              <a:t>Connectivity</a:t>
            </a:r>
          </a:p>
        </p:txBody>
      </p:sp>
      <p:sp>
        <p:nvSpPr>
          <p:cNvPr id="19" name="TextBox 18"/>
          <p:cNvSpPr txBox="1"/>
          <p:nvPr/>
        </p:nvSpPr>
        <p:spPr>
          <a:xfrm>
            <a:off x="1113421" y="2907286"/>
            <a:ext cx="4681587" cy="3289940"/>
          </a:xfrm>
          <a:prstGeom prst="rect">
            <a:avLst/>
          </a:prstGeom>
          <a:noFill/>
        </p:spPr>
        <p:txBody>
          <a:bodyPr wrap="square" rtlCol="0">
            <a:spAutoFit/>
          </a:bodyPr>
          <a:lstStyle/>
          <a:p>
            <a:pPr algn="just">
              <a:lnSpc>
                <a:spcPct val="150000"/>
              </a:lnSpc>
            </a:pPr>
            <a:r>
              <a:rPr lang="en-ID" sz="1400" dirty="0"/>
              <a:t>Digital Impact, is a Venture Studio dedicated to co-launching a portfolio of companies in digital transformation </a:t>
            </a:r>
            <a:r>
              <a:rPr lang="en-US" sz="1400" dirty="0"/>
              <a:t>to generate a measurable, beneficial social or environmental impact (ESG) alongside a financial return</a:t>
            </a:r>
            <a:r>
              <a:rPr lang="en-ID" sz="1400" dirty="0"/>
              <a:t>. We work with large projects and investors to help seed innovation through a broad range of digital living related businesses that aims to democratizes connectivity while bringing efficiencies to connectivity projects and </a:t>
            </a:r>
            <a:r>
              <a:rPr lang="fr-FR" sz="1400" dirty="0"/>
              <a:t> transformative </a:t>
            </a:r>
            <a:r>
              <a:rPr lang="fr-FR" sz="1400" dirty="0" err="1"/>
              <a:t>connected</a:t>
            </a:r>
            <a:r>
              <a:rPr lang="fr-FR" sz="1400" dirty="0"/>
              <a:t> applications in </a:t>
            </a:r>
            <a:r>
              <a:rPr lang="fr-FR" sz="1400" dirty="0" err="1"/>
              <a:t>Health</a:t>
            </a:r>
            <a:r>
              <a:rPr lang="fr-FR" sz="1400" dirty="0"/>
              <a:t>,  Education, </a:t>
            </a:r>
            <a:r>
              <a:rPr lang="fr-FR" sz="1400" dirty="0" err="1"/>
              <a:t>Governement</a:t>
            </a:r>
            <a:r>
              <a:rPr lang="fr-FR" sz="1400" dirty="0"/>
              <a:t> and </a:t>
            </a:r>
            <a:r>
              <a:rPr lang="fr-FR" sz="1400" dirty="0" err="1"/>
              <a:t>other</a:t>
            </a:r>
            <a:r>
              <a:rPr lang="fr-FR" sz="1400" dirty="0"/>
              <a:t> </a:t>
            </a:r>
            <a:r>
              <a:rPr lang="fr-FR" sz="1400" dirty="0" err="1"/>
              <a:t>enabling</a:t>
            </a:r>
            <a:r>
              <a:rPr lang="fr-FR" sz="1400" dirty="0"/>
              <a:t> industries to </a:t>
            </a:r>
            <a:r>
              <a:rPr lang="fr-FR" sz="1400" dirty="0" err="1"/>
              <a:t>improve</a:t>
            </a:r>
            <a:r>
              <a:rPr lang="fr-FR" sz="1400" dirty="0"/>
              <a:t> </a:t>
            </a:r>
            <a:r>
              <a:rPr lang="fr-FR" sz="1400" dirty="0" err="1"/>
              <a:t>quality</a:t>
            </a:r>
            <a:r>
              <a:rPr lang="fr-FR" sz="1400" dirty="0"/>
              <a:t> of life </a:t>
            </a:r>
            <a:r>
              <a:rPr lang="en-US" sz="1400" dirty="0"/>
              <a:t>.</a:t>
            </a:r>
            <a:endParaRPr lang="en-ID" sz="1400" b="1"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8224" y="349001"/>
            <a:ext cx="4508960" cy="6508998"/>
          </a:xfrm>
          <a:prstGeom prst="rect">
            <a:avLst/>
          </a:prstGeom>
        </p:spPr>
      </p:pic>
      <p:sp>
        <p:nvSpPr>
          <p:cNvPr id="47" name="Google Shape;24;p4">
            <a:extLst>
              <a:ext uri="{FF2B5EF4-FFF2-40B4-BE49-F238E27FC236}">
                <a16:creationId xmlns:a16="http://schemas.microsoft.com/office/drawing/2014/main" id="{B812E756-01EC-4C62-8311-BD21C5E61FCA}"/>
              </a:ext>
            </a:extLst>
          </p:cNvPr>
          <p:cNvSpPr txBox="1"/>
          <p:nvPr/>
        </p:nvSpPr>
        <p:spPr>
          <a:xfrm>
            <a:off x="10061435" y="6403891"/>
            <a:ext cx="1494833" cy="328030"/>
          </a:xfrm>
          <a:prstGeom prst="rect">
            <a:avLst/>
          </a:prstGeom>
          <a:noFill/>
          <a:ln>
            <a:noFill/>
          </a:ln>
        </p:spPr>
        <p:txBody>
          <a:bodyPr spcFirstLastPara="1" wrap="square" lIns="91425" tIns="45700" rIns="91425" bIns="45700" anchor="t" anchorCtr="0">
            <a:noAutofit/>
          </a:bodyPr>
          <a:lstStyle/>
          <a:p>
            <a:r>
              <a:rPr lang="en-US" sz="1200" dirty="0">
                <a:sym typeface="Roboto"/>
              </a:rPr>
              <a:t>Strictly Confidential</a:t>
            </a:r>
          </a:p>
        </p:txBody>
      </p:sp>
    </p:spTree>
    <p:extLst>
      <p:ext uri="{BB962C8B-B14F-4D97-AF65-F5344CB8AC3E}">
        <p14:creationId xmlns:p14="http://schemas.microsoft.com/office/powerpoint/2010/main" val="758928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Box 80"/>
          <p:cNvSpPr txBox="1"/>
          <p:nvPr/>
        </p:nvSpPr>
        <p:spPr>
          <a:xfrm>
            <a:off x="949571" y="587093"/>
            <a:ext cx="1943161" cy="523220"/>
          </a:xfrm>
          <a:prstGeom prst="rect">
            <a:avLst/>
          </a:prstGeom>
          <a:noFill/>
        </p:spPr>
        <p:txBody>
          <a:bodyPr wrap="none" rtlCol="0">
            <a:spAutoFit/>
          </a:bodyPr>
          <a:lstStyle/>
          <a:p>
            <a:r>
              <a:rPr lang="en-ID" sz="2800" dirty="0">
                <a:latin typeface="+mj-lt"/>
              </a:rPr>
              <a:t>Final Words</a:t>
            </a:r>
          </a:p>
        </p:txBody>
      </p:sp>
      <p:grpSp>
        <p:nvGrpSpPr>
          <p:cNvPr id="82" name="Group 81"/>
          <p:cNvGrpSpPr/>
          <p:nvPr/>
        </p:nvGrpSpPr>
        <p:grpSpPr>
          <a:xfrm>
            <a:off x="1037959" y="1189179"/>
            <a:ext cx="609111" cy="91929"/>
            <a:chOff x="8921264" y="5631744"/>
            <a:chExt cx="870714" cy="131411"/>
          </a:xfrm>
        </p:grpSpPr>
        <p:sp>
          <p:nvSpPr>
            <p:cNvPr id="83" name="Oval 82"/>
            <p:cNvSpPr/>
            <p:nvPr/>
          </p:nvSpPr>
          <p:spPr>
            <a:xfrm>
              <a:off x="8921264" y="5631744"/>
              <a:ext cx="131411" cy="131411"/>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a:p>
          </p:txBody>
        </p:sp>
        <p:sp>
          <p:nvSpPr>
            <p:cNvPr id="84" name="Oval 83"/>
            <p:cNvSpPr/>
            <p:nvPr/>
          </p:nvSpPr>
          <p:spPr>
            <a:xfrm>
              <a:off x="9106090" y="5631744"/>
              <a:ext cx="131411" cy="131411"/>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a:p>
          </p:txBody>
        </p:sp>
        <p:sp>
          <p:nvSpPr>
            <p:cNvPr id="85" name="Oval 84"/>
            <p:cNvSpPr/>
            <p:nvPr/>
          </p:nvSpPr>
          <p:spPr>
            <a:xfrm>
              <a:off x="9290916" y="5631744"/>
              <a:ext cx="131411" cy="131411"/>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a:p>
          </p:txBody>
        </p:sp>
        <p:sp>
          <p:nvSpPr>
            <p:cNvPr id="86" name="Oval 85"/>
            <p:cNvSpPr/>
            <p:nvPr/>
          </p:nvSpPr>
          <p:spPr>
            <a:xfrm>
              <a:off x="9475741" y="5631744"/>
              <a:ext cx="131411" cy="131411"/>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dirty="0"/>
            </a:p>
          </p:txBody>
        </p:sp>
        <p:sp>
          <p:nvSpPr>
            <p:cNvPr id="87" name="Oval 86"/>
            <p:cNvSpPr/>
            <p:nvPr/>
          </p:nvSpPr>
          <p:spPr>
            <a:xfrm>
              <a:off x="9660567" y="5631744"/>
              <a:ext cx="131411" cy="13141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dirty="0"/>
            </a:p>
          </p:txBody>
        </p:sp>
      </p:grpSp>
      <p:sp>
        <p:nvSpPr>
          <p:cNvPr id="88" name="Rectangle 87"/>
          <p:cNvSpPr/>
          <p:nvPr/>
        </p:nvSpPr>
        <p:spPr>
          <a:xfrm>
            <a:off x="927416" y="1637354"/>
            <a:ext cx="5762633" cy="2638799"/>
          </a:xfrm>
          <a:prstGeom prst="rect">
            <a:avLst/>
          </a:prstGeom>
        </p:spPr>
        <p:txBody>
          <a:bodyPr wrap="square">
            <a:spAutoFit/>
          </a:bodyPr>
          <a:lstStyle/>
          <a:p>
            <a:pPr algn="just">
              <a:lnSpc>
                <a:spcPct val="150000"/>
              </a:lnSpc>
            </a:pPr>
            <a:r>
              <a:rPr lang="en-ID" sz="1600" dirty="0"/>
              <a:t>At Digital Impact we will continue to actively invest in Technology companies that will help democratize connectivity to have a environmental and social impact while providing the appropriate returns to our stakeholders. Through the active management of this portfolio we will be at the forefront of the billions of dollars that will be invested over the next 5 years in telecommunications infrastructures to bridge the digital divide in North America.</a:t>
            </a:r>
          </a:p>
        </p:txBody>
      </p:sp>
      <p:sp>
        <p:nvSpPr>
          <p:cNvPr id="90" name="TextBox 89"/>
          <p:cNvSpPr txBox="1"/>
          <p:nvPr/>
        </p:nvSpPr>
        <p:spPr>
          <a:xfrm>
            <a:off x="4860702" y="5319968"/>
            <a:ext cx="1829347" cy="338554"/>
          </a:xfrm>
          <a:prstGeom prst="rect">
            <a:avLst/>
          </a:prstGeom>
          <a:noFill/>
        </p:spPr>
        <p:txBody>
          <a:bodyPr wrap="none" rtlCol="0">
            <a:spAutoFit/>
          </a:bodyPr>
          <a:lstStyle/>
          <a:p>
            <a:pPr algn="r"/>
            <a:r>
              <a:rPr lang="en-ID" sz="1600" dirty="0">
                <a:latin typeface="+mj-lt"/>
              </a:rPr>
              <a:t>Roch Charbonneau</a:t>
            </a:r>
            <a:endParaRPr lang="id-ID" sz="1600" dirty="0">
              <a:latin typeface="+mj-lt"/>
            </a:endParaRPr>
          </a:p>
        </p:txBody>
      </p:sp>
      <p:sp>
        <p:nvSpPr>
          <p:cNvPr id="91" name="Rectangle 90"/>
          <p:cNvSpPr/>
          <p:nvPr/>
        </p:nvSpPr>
        <p:spPr>
          <a:xfrm>
            <a:off x="4336188" y="5571352"/>
            <a:ext cx="2346853" cy="256545"/>
          </a:xfrm>
          <a:prstGeom prst="rect">
            <a:avLst/>
          </a:prstGeom>
        </p:spPr>
        <p:txBody>
          <a:bodyPr wrap="square">
            <a:spAutoFit/>
          </a:bodyPr>
          <a:lstStyle/>
          <a:p>
            <a:pPr algn="r"/>
            <a:r>
              <a:rPr lang="en-ID" sz="1067" i="1" kern="900" dirty="0">
                <a:solidFill>
                  <a:schemeClr val="accent1"/>
                </a:solidFill>
              </a:rPr>
              <a:t>CEO</a:t>
            </a:r>
            <a:endParaRPr lang="id-ID" sz="1067" i="1" kern="900" dirty="0">
              <a:solidFill>
                <a:schemeClr val="accent1"/>
              </a:solidFill>
            </a:endParaRPr>
          </a:p>
        </p:txBody>
      </p:sp>
      <p:pic>
        <p:nvPicPr>
          <p:cNvPr id="92" name="Picture 9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7491" y="848703"/>
            <a:ext cx="5154509" cy="5446896"/>
          </a:xfrm>
          <a:prstGeom prst="rect">
            <a:avLst/>
          </a:prstGeom>
        </p:spPr>
      </p:pic>
      <p:sp>
        <p:nvSpPr>
          <p:cNvPr id="15" name="Google Shape;24;p4">
            <a:extLst>
              <a:ext uri="{FF2B5EF4-FFF2-40B4-BE49-F238E27FC236}">
                <a16:creationId xmlns:a16="http://schemas.microsoft.com/office/drawing/2014/main" id="{E216B1A0-CA97-495E-83E0-0C40081E6A7E}"/>
              </a:ext>
            </a:extLst>
          </p:cNvPr>
          <p:cNvSpPr txBox="1"/>
          <p:nvPr/>
        </p:nvSpPr>
        <p:spPr>
          <a:xfrm>
            <a:off x="10061435" y="6403891"/>
            <a:ext cx="1494833" cy="328030"/>
          </a:xfrm>
          <a:prstGeom prst="rect">
            <a:avLst/>
          </a:prstGeom>
          <a:noFill/>
          <a:ln>
            <a:noFill/>
          </a:ln>
        </p:spPr>
        <p:txBody>
          <a:bodyPr spcFirstLastPara="1" wrap="square" lIns="91425" tIns="45700" rIns="91425" bIns="45700" anchor="t" anchorCtr="0">
            <a:noAutofit/>
          </a:bodyPr>
          <a:lstStyle/>
          <a:p>
            <a:r>
              <a:rPr lang="en-US" sz="1200" dirty="0">
                <a:sym typeface="Roboto"/>
              </a:rPr>
              <a:t>Strictly Confidential</a:t>
            </a:r>
          </a:p>
        </p:txBody>
      </p:sp>
      <p:pic>
        <p:nvPicPr>
          <p:cNvPr id="14" name="Image 1">
            <a:extLst>
              <a:ext uri="{FF2B5EF4-FFF2-40B4-BE49-F238E27FC236}">
                <a16:creationId xmlns:a16="http://schemas.microsoft.com/office/drawing/2014/main" id="{C426F69A-BDF6-4F0B-A6DF-28402896BB6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88191" y="4537608"/>
            <a:ext cx="2101858" cy="817435"/>
          </a:xfrm>
          <a:prstGeom prst="rect">
            <a:avLst/>
          </a:prstGeom>
          <a:noFill/>
          <a:ln>
            <a:noFill/>
          </a:ln>
        </p:spPr>
      </p:pic>
    </p:spTree>
    <p:extLst>
      <p:ext uri="{BB962C8B-B14F-4D97-AF65-F5344CB8AC3E}">
        <p14:creationId xmlns:p14="http://schemas.microsoft.com/office/powerpoint/2010/main" val="1446337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2" name="Rectangle 31"/>
          <p:cNvSpPr/>
          <p:nvPr/>
        </p:nvSpPr>
        <p:spPr>
          <a:xfrm>
            <a:off x="0" y="0"/>
            <a:ext cx="12192000" cy="52821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a:spLocks noEditPoints="1"/>
          </p:cNvSpPr>
          <p:nvPr/>
        </p:nvSpPr>
        <p:spPr bwMode="auto">
          <a:xfrm>
            <a:off x="0" y="2364393"/>
            <a:ext cx="12192000" cy="3196653"/>
          </a:xfrm>
          <a:custGeom>
            <a:avLst/>
            <a:gdLst>
              <a:gd name="T0" fmla="*/ 4114 w 5380"/>
              <a:gd name="T1" fmla="*/ 505 h 1412"/>
              <a:gd name="T2" fmla="*/ 3912 w 5380"/>
              <a:gd name="T3" fmla="*/ 397 h 1412"/>
              <a:gd name="T4" fmla="*/ 3842 w 5380"/>
              <a:gd name="T5" fmla="*/ 826 h 1412"/>
              <a:gd name="T6" fmla="*/ 3656 w 5380"/>
              <a:gd name="T7" fmla="*/ 690 h 1412"/>
              <a:gd name="T8" fmla="*/ 3525 w 5380"/>
              <a:gd name="T9" fmla="*/ 444 h 1412"/>
              <a:gd name="T10" fmla="*/ 3445 w 5380"/>
              <a:gd name="T11" fmla="*/ 346 h 1412"/>
              <a:gd name="T12" fmla="*/ 3440 w 5380"/>
              <a:gd name="T13" fmla="*/ 973 h 1412"/>
              <a:gd name="T14" fmla="*/ 3239 w 5380"/>
              <a:gd name="T15" fmla="*/ 548 h 1412"/>
              <a:gd name="T16" fmla="*/ 3163 w 5380"/>
              <a:gd name="T17" fmla="*/ 659 h 1412"/>
              <a:gd name="T18" fmla="*/ 3144 w 5380"/>
              <a:gd name="T19" fmla="*/ 707 h 1412"/>
              <a:gd name="T20" fmla="*/ 3124 w 5380"/>
              <a:gd name="T21" fmla="*/ 638 h 1412"/>
              <a:gd name="T22" fmla="*/ 3117 w 5380"/>
              <a:gd name="T23" fmla="*/ 642 h 1412"/>
              <a:gd name="T24" fmla="*/ 3097 w 5380"/>
              <a:gd name="T25" fmla="*/ 636 h 1412"/>
              <a:gd name="T26" fmla="*/ 3055 w 5380"/>
              <a:gd name="T27" fmla="*/ 607 h 1412"/>
              <a:gd name="T28" fmla="*/ 2982 w 5380"/>
              <a:gd name="T29" fmla="*/ 481 h 1412"/>
              <a:gd name="T30" fmla="*/ 2980 w 5380"/>
              <a:gd name="T31" fmla="*/ 487 h 1412"/>
              <a:gd name="T32" fmla="*/ 2881 w 5380"/>
              <a:gd name="T33" fmla="*/ 623 h 1412"/>
              <a:gd name="T34" fmla="*/ 2863 w 5380"/>
              <a:gd name="T35" fmla="*/ 644 h 1412"/>
              <a:gd name="T36" fmla="*/ 2846 w 5380"/>
              <a:gd name="T37" fmla="*/ 622 h 1412"/>
              <a:gd name="T38" fmla="*/ 2838 w 5380"/>
              <a:gd name="T39" fmla="*/ 635 h 1412"/>
              <a:gd name="T40" fmla="*/ 2821 w 5380"/>
              <a:gd name="T41" fmla="*/ 649 h 1412"/>
              <a:gd name="T42" fmla="*/ 2723 w 5380"/>
              <a:gd name="T43" fmla="*/ 769 h 1412"/>
              <a:gd name="T44" fmla="*/ 2686 w 5380"/>
              <a:gd name="T45" fmla="*/ 551 h 1412"/>
              <a:gd name="T46" fmla="*/ 2521 w 5380"/>
              <a:gd name="T47" fmla="*/ 585 h 1412"/>
              <a:gd name="T48" fmla="*/ 1795 w 5380"/>
              <a:gd name="T49" fmla="*/ 689 h 1412"/>
              <a:gd name="T50" fmla="*/ 1680 w 5380"/>
              <a:gd name="T51" fmla="*/ 257 h 1412"/>
              <a:gd name="T52" fmla="*/ 1577 w 5380"/>
              <a:gd name="T53" fmla="*/ 400 h 1412"/>
              <a:gd name="T54" fmla="*/ 1459 w 5380"/>
              <a:gd name="T55" fmla="*/ 745 h 1412"/>
              <a:gd name="T56" fmla="*/ 1125 w 5380"/>
              <a:gd name="T57" fmla="*/ 951 h 1412"/>
              <a:gd name="T58" fmla="*/ 2027 w 5380"/>
              <a:gd name="T59" fmla="*/ 648 h 1412"/>
              <a:gd name="T60" fmla="*/ 2137 w 5380"/>
              <a:gd name="T61" fmla="*/ 854 h 1412"/>
              <a:gd name="T62" fmla="*/ 2205 w 5380"/>
              <a:gd name="T63" fmla="*/ 647 h 1412"/>
              <a:gd name="T64" fmla="*/ 2349 w 5380"/>
              <a:gd name="T65" fmla="*/ 778 h 1412"/>
              <a:gd name="T66" fmla="*/ 2444 w 5380"/>
              <a:gd name="T67" fmla="*/ 755 h 1412"/>
              <a:gd name="T68" fmla="*/ 2521 w 5380"/>
              <a:gd name="T69" fmla="*/ 853 h 1412"/>
              <a:gd name="T70" fmla="*/ 3518 w 5380"/>
              <a:gd name="T71" fmla="*/ 467 h 1412"/>
              <a:gd name="T72" fmla="*/ 4011 w 5380"/>
              <a:gd name="T73" fmla="*/ 660 h 1412"/>
              <a:gd name="T74" fmla="*/ 4003 w 5380"/>
              <a:gd name="T75" fmla="*/ 623 h 1412"/>
              <a:gd name="T76" fmla="*/ 3936 w 5380"/>
              <a:gd name="T77" fmla="*/ 693 h 1412"/>
              <a:gd name="T78" fmla="*/ 3963 w 5380"/>
              <a:gd name="T79" fmla="*/ 688 h 1412"/>
              <a:gd name="T80" fmla="*/ 3958 w 5380"/>
              <a:gd name="T81" fmla="*/ 511 h 1412"/>
              <a:gd name="T82" fmla="*/ 3922 w 5380"/>
              <a:gd name="T83" fmla="*/ 630 h 1412"/>
              <a:gd name="T84" fmla="*/ 3907 w 5380"/>
              <a:gd name="T85" fmla="*/ 790 h 1412"/>
              <a:gd name="T86" fmla="*/ 3998 w 5380"/>
              <a:gd name="T87" fmla="*/ 650 h 1412"/>
              <a:gd name="T88" fmla="*/ 4052 w 5380"/>
              <a:gd name="T89" fmla="*/ 667 h 1412"/>
              <a:gd name="T90" fmla="*/ 4074 w 5380"/>
              <a:gd name="T91" fmla="*/ 844 h 1412"/>
              <a:gd name="T92" fmla="*/ 4038 w 5380"/>
              <a:gd name="T93" fmla="*/ 637 h 1412"/>
              <a:gd name="T94" fmla="*/ 4089 w 5380"/>
              <a:gd name="T95" fmla="*/ 571 h 1412"/>
              <a:gd name="T96" fmla="*/ 4079 w 5380"/>
              <a:gd name="T97" fmla="*/ 456 h 1412"/>
              <a:gd name="T98" fmla="*/ 4059 w 5380"/>
              <a:gd name="T99" fmla="*/ 633 h 1412"/>
              <a:gd name="T100" fmla="*/ 4038 w 5380"/>
              <a:gd name="T101" fmla="*/ 401 h 1412"/>
              <a:gd name="T102" fmla="*/ 4004 w 5380"/>
              <a:gd name="T103" fmla="*/ 472 h 1412"/>
              <a:gd name="T104" fmla="*/ 3964 w 5380"/>
              <a:gd name="T105" fmla="*/ 463 h 1412"/>
              <a:gd name="T106" fmla="*/ 3921 w 5380"/>
              <a:gd name="T107" fmla="*/ 518 h 1412"/>
              <a:gd name="T108" fmla="*/ 3881 w 5380"/>
              <a:gd name="T109" fmla="*/ 726 h 1412"/>
              <a:gd name="T110" fmla="*/ 4096 w 5380"/>
              <a:gd name="T111" fmla="*/ 751 h 1412"/>
              <a:gd name="T112" fmla="*/ 4097 w 5380"/>
              <a:gd name="T113" fmla="*/ 467 h 1412"/>
              <a:gd name="T114" fmla="*/ 4095 w 5380"/>
              <a:gd name="T115" fmla="*/ 395 h 1412"/>
              <a:gd name="T116" fmla="*/ 4064 w 5380"/>
              <a:gd name="T117" fmla="*/ 448 h 1412"/>
              <a:gd name="T118" fmla="*/ 4023 w 5380"/>
              <a:gd name="T119" fmla="*/ 389 h 1412"/>
              <a:gd name="T120" fmla="*/ 3962 w 5380"/>
              <a:gd name="T121" fmla="*/ 368 h 1412"/>
              <a:gd name="T122" fmla="*/ 3906 w 5380"/>
              <a:gd name="T123" fmla="*/ 482 h 1412"/>
              <a:gd name="T124" fmla="*/ 3854 w 5380"/>
              <a:gd name="T125" fmla="*/ 807 h 1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380" h="1412">
                <a:moveTo>
                  <a:pt x="4116" y="1071"/>
                </a:moveTo>
                <a:cubicBezTo>
                  <a:pt x="4118" y="1070"/>
                  <a:pt x="4120" y="1068"/>
                  <a:pt x="4123" y="1066"/>
                </a:cubicBezTo>
                <a:cubicBezTo>
                  <a:pt x="4104" y="1066"/>
                  <a:pt x="4104" y="1066"/>
                  <a:pt x="4104" y="1066"/>
                </a:cubicBezTo>
                <a:cubicBezTo>
                  <a:pt x="4104" y="1047"/>
                  <a:pt x="4104" y="1047"/>
                  <a:pt x="4104" y="1047"/>
                </a:cubicBezTo>
                <a:cubicBezTo>
                  <a:pt x="4104" y="1036"/>
                  <a:pt x="4104" y="1036"/>
                  <a:pt x="4104" y="1036"/>
                </a:cubicBezTo>
                <a:cubicBezTo>
                  <a:pt x="4104" y="1036"/>
                  <a:pt x="4104" y="1036"/>
                  <a:pt x="4104" y="1036"/>
                </a:cubicBezTo>
                <a:cubicBezTo>
                  <a:pt x="4103" y="1003"/>
                  <a:pt x="4103" y="1003"/>
                  <a:pt x="4103" y="1003"/>
                </a:cubicBezTo>
                <a:cubicBezTo>
                  <a:pt x="4096" y="1003"/>
                  <a:pt x="4096" y="1003"/>
                  <a:pt x="4096" y="1003"/>
                </a:cubicBezTo>
                <a:cubicBezTo>
                  <a:pt x="4104" y="917"/>
                  <a:pt x="4104" y="917"/>
                  <a:pt x="4104" y="917"/>
                </a:cubicBezTo>
                <a:cubicBezTo>
                  <a:pt x="4105" y="905"/>
                  <a:pt x="4105" y="905"/>
                  <a:pt x="4105" y="905"/>
                </a:cubicBezTo>
                <a:cubicBezTo>
                  <a:pt x="4105" y="875"/>
                  <a:pt x="4105" y="875"/>
                  <a:pt x="4105" y="875"/>
                </a:cubicBezTo>
                <a:cubicBezTo>
                  <a:pt x="4105" y="860"/>
                  <a:pt x="4105" y="860"/>
                  <a:pt x="4105" y="860"/>
                </a:cubicBezTo>
                <a:cubicBezTo>
                  <a:pt x="4105" y="860"/>
                  <a:pt x="4105" y="860"/>
                  <a:pt x="4105" y="860"/>
                </a:cubicBezTo>
                <a:cubicBezTo>
                  <a:pt x="4107" y="860"/>
                  <a:pt x="4109" y="858"/>
                  <a:pt x="4110" y="855"/>
                </a:cubicBezTo>
                <a:cubicBezTo>
                  <a:pt x="4110" y="853"/>
                  <a:pt x="4108" y="850"/>
                  <a:pt x="4105" y="850"/>
                </a:cubicBezTo>
                <a:cubicBezTo>
                  <a:pt x="4106" y="850"/>
                  <a:pt x="4106" y="850"/>
                  <a:pt x="4106" y="850"/>
                </a:cubicBezTo>
                <a:cubicBezTo>
                  <a:pt x="4106" y="818"/>
                  <a:pt x="4106" y="818"/>
                  <a:pt x="4106" y="818"/>
                </a:cubicBezTo>
                <a:cubicBezTo>
                  <a:pt x="4108" y="768"/>
                  <a:pt x="4108" y="768"/>
                  <a:pt x="4108" y="768"/>
                </a:cubicBezTo>
                <a:cubicBezTo>
                  <a:pt x="4108" y="765"/>
                  <a:pt x="4108" y="765"/>
                  <a:pt x="4108" y="765"/>
                </a:cubicBezTo>
                <a:cubicBezTo>
                  <a:pt x="4110" y="765"/>
                  <a:pt x="4113" y="764"/>
                  <a:pt x="4114" y="761"/>
                </a:cubicBezTo>
                <a:cubicBezTo>
                  <a:pt x="4115" y="758"/>
                  <a:pt x="4115" y="755"/>
                  <a:pt x="4113" y="754"/>
                </a:cubicBezTo>
                <a:cubicBezTo>
                  <a:pt x="4112" y="753"/>
                  <a:pt x="4112" y="753"/>
                  <a:pt x="4111" y="753"/>
                </a:cubicBezTo>
                <a:cubicBezTo>
                  <a:pt x="4110" y="752"/>
                  <a:pt x="4109" y="752"/>
                  <a:pt x="4108" y="751"/>
                </a:cubicBezTo>
                <a:cubicBezTo>
                  <a:pt x="4108" y="748"/>
                  <a:pt x="4108" y="748"/>
                  <a:pt x="4108" y="748"/>
                </a:cubicBezTo>
                <a:cubicBezTo>
                  <a:pt x="4109" y="722"/>
                  <a:pt x="4109" y="722"/>
                  <a:pt x="4109" y="722"/>
                </a:cubicBezTo>
                <a:cubicBezTo>
                  <a:pt x="4110" y="689"/>
                  <a:pt x="4110" y="689"/>
                  <a:pt x="4110" y="689"/>
                </a:cubicBezTo>
                <a:cubicBezTo>
                  <a:pt x="4110" y="674"/>
                  <a:pt x="4110" y="674"/>
                  <a:pt x="4110" y="674"/>
                </a:cubicBezTo>
                <a:cubicBezTo>
                  <a:pt x="4110" y="673"/>
                  <a:pt x="4110" y="673"/>
                  <a:pt x="4110" y="673"/>
                </a:cubicBezTo>
                <a:cubicBezTo>
                  <a:pt x="4111" y="673"/>
                  <a:pt x="4112" y="672"/>
                  <a:pt x="4113" y="672"/>
                </a:cubicBezTo>
                <a:cubicBezTo>
                  <a:pt x="4114" y="671"/>
                  <a:pt x="4114" y="671"/>
                  <a:pt x="4114" y="671"/>
                </a:cubicBezTo>
                <a:cubicBezTo>
                  <a:pt x="4115" y="670"/>
                  <a:pt x="4115" y="670"/>
                  <a:pt x="4115" y="669"/>
                </a:cubicBezTo>
                <a:cubicBezTo>
                  <a:pt x="4117" y="666"/>
                  <a:pt x="4116" y="663"/>
                  <a:pt x="4113" y="661"/>
                </a:cubicBezTo>
                <a:cubicBezTo>
                  <a:pt x="4111" y="660"/>
                  <a:pt x="4111" y="660"/>
                  <a:pt x="4111" y="660"/>
                </a:cubicBezTo>
                <a:cubicBezTo>
                  <a:pt x="4110" y="660"/>
                  <a:pt x="4110" y="660"/>
                  <a:pt x="4110" y="660"/>
                </a:cubicBezTo>
                <a:cubicBezTo>
                  <a:pt x="4111" y="643"/>
                  <a:pt x="4111" y="643"/>
                  <a:pt x="4111" y="643"/>
                </a:cubicBezTo>
                <a:cubicBezTo>
                  <a:pt x="4111" y="618"/>
                  <a:pt x="4111" y="618"/>
                  <a:pt x="4111" y="618"/>
                </a:cubicBezTo>
                <a:cubicBezTo>
                  <a:pt x="4112" y="608"/>
                  <a:pt x="4112" y="608"/>
                  <a:pt x="4112" y="608"/>
                </a:cubicBezTo>
                <a:cubicBezTo>
                  <a:pt x="4112" y="599"/>
                  <a:pt x="4112" y="599"/>
                  <a:pt x="4112" y="599"/>
                </a:cubicBezTo>
                <a:cubicBezTo>
                  <a:pt x="4112" y="584"/>
                  <a:pt x="4112" y="584"/>
                  <a:pt x="4112" y="584"/>
                </a:cubicBezTo>
                <a:cubicBezTo>
                  <a:pt x="4114" y="584"/>
                  <a:pt x="4116" y="583"/>
                  <a:pt x="4117" y="582"/>
                </a:cubicBezTo>
                <a:cubicBezTo>
                  <a:pt x="4117" y="581"/>
                  <a:pt x="4118" y="580"/>
                  <a:pt x="4118" y="579"/>
                </a:cubicBezTo>
                <a:cubicBezTo>
                  <a:pt x="4118" y="577"/>
                  <a:pt x="4117" y="575"/>
                  <a:pt x="4115" y="573"/>
                </a:cubicBezTo>
                <a:cubicBezTo>
                  <a:pt x="4114" y="573"/>
                  <a:pt x="4114" y="572"/>
                  <a:pt x="4113" y="571"/>
                </a:cubicBezTo>
                <a:cubicBezTo>
                  <a:pt x="4113" y="555"/>
                  <a:pt x="4113" y="555"/>
                  <a:pt x="4113" y="555"/>
                </a:cubicBezTo>
                <a:cubicBezTo>
                  <a:pt x="4113" y="547"/>
                  <a:pt x="4113" y="547"/>
                  <a:pt x="4113" y="547"/>
                </a:cubicBezTo>
                <a:cubicBezTo>
                  <a:pt x="4113" y="538"/>
                  <a:pt x="4113" y="538"/>
                  <a:pt x="4113" y="538"/>
                </a:cubicBezTo>
                <a:cubicBezTo>
                  <a:pt x="4114" y="528"/>
                  <a:pt x="4114" y="528"/>
                  <a:pt x="4114" y="528"/>
                </a:cubicBezTo>
                <a:cubicBezTo>
                  <a:pt x="4114" y="523"/>
                  <a:pt x="4114" y="523"/>
                  <a:pt x="4114" y="523"/>
                </a:cubicBezTo>
                <a:cubicBezTo>
                  <a:pt x="4114" y="505"/>
                  <a:pt x="4114" y="505"/>
                  <a:pt x="4114" y="505"/>
                </a:cubicBezTo>
                <a:cubicBezTo>
                  <a:pt x="4116" y="505"/>
                  <a:pt x="4117" y="504"/>
                  <a:pt x="4118" y="503"/>
                </a:cubicBezTo>
                <a:cubicBezTo>
                  <a:pt x="4120" y="501"/>
                  <a:pt x="4120" y="497"/>
                  <a:pt x="4118" y="494"/>
                </a:cubicBezTo>
                <a:cubicBezTo>
                  <a:pt x="4116" y="493"/>
                  <a:pt x="4116" y="493"/>
                  <a:pt x="4116" y="493"/>
                </a:cubicBezTo>
                <a:cubicBezTo>
                  <a:pt x="4115" y="492"/>
                  <a:pt x="4115" y="492"/>
                  <a:pt x="4115" y="492"/>
                </a:cubicBezTo>
                <a:cubicBezTo>
                  <a:pt x="4115" y="484"/>
                  <a:pt x="4115" y="484"/>
                  <a:pt x="4115" y="484"/>
                </a:cubicBezTo>
                <a:cubicBezTo>
                  <a:pt x="4115" y="474"/>
                  <a:pt x="4115" y="474"/>
                  <a:pt x="4115" y="474"/>
                </a:cubicBezTo>
                <a:cubicBezTo>
                  <a:pt x="4115" y="459"/>
                  <a:pt x="4115" y="459"/>
                  <a:pt x="4115" y="459"/>
                </a:cubicBezTo>
                <a:cubicBezTo>
                  <a:pt x="4116" y="445"/>
                  <a:pt x="4116" y="445"/>
                  <a:pt x="4116" y="445"/>
                </a:cubicBezTo>
                <a:cubicBezTo>
                  <a:pt x="4116" y="444"/>
                  <a:pt x="4116" y="444"/>
                  <a:pt x="4116" y="444"/>
                </a:cubicBezTo>
                <a:cubicBezTo>
                  <a:pt x="4116" y="438"/>
                  <a:pt x="4116" y="438"/>
                  <a:pt x="4116" y="438"/>
                </a:cubicBezTo>
                <a:cubicBezTo>
                  <a:pt x="4116" y="430"/>
                  <a:pt x="4116" y="430"/>
                  <a:pt x="4116" y="430"/>
                </a:cubicBezTo>
                <a:cubicBezTo>
                  <a:pt x="4118" y="430"/>
                  <a:pt x="4119" y="429"/>
                  <a:pt x="4120" y="428"/>
                </a:cubicBezTo>
                <a:cubicBezTo>
                  <a:pt x="4123" y="426"/>
                  <a:pt x="4122" y="422"/>
                  <a:pt x="4120" y="419"/>
                </a:cubicBezTo>
                <a:cubicBezTo>
                  <a:pt x="4119" y="418"/>
                  <a:pt x="4118" y="417"/>
                  <a:pt x="4116" y="416"/>
                </a:cubicBezTo>
                <a:cubicBezTo>
                  <a:pt x="4116" y="416"/>
                  <a:pt x="4116" y="416"/>
                  <a:pt x="4116" y="416"/>
                </a:cubicBezTo>
                <a:cubicBezTo>
                  <a:pt x="4117" y="404"/>
                  <a:pt x="4117" y="404"/>
                  <a:pt x="4117" y="404"/>
                </a:cubicBezTo>
                <a:cubicBezTo>
                  <a:pt x="4117" y="395"/>
                  <a:pt x="4117" y="395"/>
                  <a:pt x="4117" y="395"/>
                </a:cubicBezTo>
                <a:cubicBezTo>
                  <a:pt x="4117" y="380"/>
                  <a:pt x="4117" y="380"/>
                  <a:pt x="4117" y="380"/>
                </a:cubicBezTo>
                <a:cubicBezTo>
                  <a:pt x="4118" y="369"/>
                  <a:pt x="4118" y="369"/>
                  <a:pt x="4118" y="369"/>
                </a:cubicBezTo>
                <a:cubicBezTo>
                  <a:pt x="4118" y="366"/>
                  <a:pt x="4118" y="366"/>
                  <a:pt x="4118" y="366"/>
                </a:cubicBezTo>
                <a:cubicBezTo>
                  <a:pt x="4118" y="361"/>
                  <a:pt x="4118" y="361"/>
                  <a:pt x="4118" y="361"/>
                </a:cubicBezTo>
                <a:cubicBezTo>
                  <a:pt x="4118" y="357"/>
                  <a:pt x="4118" y="357"/>
                  <a:pt x="4118" y="357"/>
                </a:cubicBezTo>
                <a:cubicBezTo>
                  <a:pt x="4119" y="357"/>
                  <a:pt x="4121" y="357"/>
                  <a:pt x="4122" y="356"/>
                </a:cubicBezTo>
                <a:cubicBezTo>
                  <a:pt x="4124" y="353"/>
                  <a:pt x="4124" y="349"/>
                  <a:pt x="4122" y="347"/>
                </a:cubicBezTo>
                <a:cubicBezTo>
                  <a:pt x="4120" y="346"/>
                  <a:pt x="4119" y="345"/>
                  <a:pt x="4118" y="344"/>
                </a:cubicBezTo>
                <a:cubicBezTo>
                  <a:pt x="4116" y="342"/>
                  <a:pt x="4116" y="342"/>
                  <a:pt x="4116" y="342"/>
                </a:cubicBezTo>
                <a:cubicBezTo>
                  <a:pt x="4113" y="339"/>
                  <a:pt x="4109" y="336"/>
                  <a:pt x="4105" y="333"/>
                </a:cubicBezTo>
                <a:cubicBezTo>
                  <a:pt x="4102" y="331"/>
                  <a:pt x="4100" y="329"/>
                  <a:pt x="4097" y="327"/>
                </a:cubicBezTo>
                <a:cubicBezTo>
                  <a:pt x="4095" y="326"/>
                  <a:pt x="4095" y="326"/>
                  <a:pt x="4095" y="326"/>
                </a:cubicBezTo>
                <a:cubicBezTo>
                  <a:pt x="4096" y="324"/>
                  <a:pt x="4097" y="322"/>
                  <a:pt x="4097" y="320"/>
                </a:cubicBezTo>
                <a:cubicBezTo>
                  <a:pt x="4098" y="312"/>
                  <a:pt x="4098" y="312"/>
                  <a:pt x="4098" y="312"/>
                </a:cubicBezTo>
                <a:cubicBezTo>
                  <a:pt x="4098" y="308"/>
                  <a:pt x="4098" y="308"/>
                  <a:pt x="4098" y="308"/>
                </a:cubicBezTo>
                <a:cubicBezTo>
                  <a:pt x="4098" y="306"/>
                  <a:pt x="4098" y="306"/>
                  <a:pt x="4098" y="306"/>
                </a:cubicBezTo>
                <a:cubicBezTo>
                  <a:pt x="4099" y="300"/>
                  <a:pt x="4098" y="295"/>
                  <a:pt x="4097" y="290"/>
                </a:cubicBezTo>
                <a:cubicBezTo>
                  <a:pt x="4096" y="287"/>
                  <a:pt x="4095" y="285"/>
                  <a:pt x="4094" y="283"/>
                </a:cubicBezTo>
                <a:cubicBezTo>
                  <a:pt x="4091" y="277"/>
                  <a:pt x="4086" y="271"/>
                  <a:pt x="4080" y="266"/>
                </a:cubicBezTo>
                <a:cubicBezTo>
                  <a:pt x="4076" y="262"/>
                  <a:pt x="4072" y="259"/>
                  <a:pt x="4067" y="256"/>
                </a:cubicBezTo>
                <a:cubicBezTo>
                  <a:pt x="4059" y="252"/>
                  <a:pt x="4051" y="249"/>
                  <a:pt x="4042" y="247"/>
                </a:cubicBezTo>
                <a:cubicBezTo>
                  <a:pt x="4038" y="246"/>
                  <a:pt x="4033" y="245"/>
                  <a:pt x="4029" y="245"/>
                </a:cubicBezTo>
                <a:cubicBezTo>
                  <a:pt x="3987" y="241"/>
                  <a:pt x="3951" y="262"/>
                  <a:pt x="3948" y="292"/>
                </a:cubicBezTo>
                <a:cubicBezTo>
                  <a:pt x="3947" y="306"/>
                  <a:pt x="3947" y="306"/>
                  <a:pt x="3947" y="306"/>
                </a:cubicBezTo>
                <a:cubicBezTo>
                  <a:pt x="3947" y="309"/>
                  <a:pt x="3948" y="312"/>
                  <a:pt x="3949" y="315"/>
                </a:cubicBezTo>
                <a:cubicBezTo>
                  <a:pt x="3940" y="318"/>
                  <a:pt x="3932" y="321"/>
                  <a:pt x="3926" y="324"/>
                </a:cubicBezTo>
                <a:cubicBezTo>
                  <a:pt x="3924" y="325"/>
                  <a:pt x="3922" y="326"/>
                  <a:pt x="3919" y="327"/>
                </a:cubicBezTo>
                <a:cubicBezTo>
                  <a:pt x="3916" y="328"/>
                  <a:pt x="3915" y="332"/>
                  <a:pt x="3916" y="335"/>
                </a:cubicBezTo>
                <a:cubicBezTo>
                  <a:pt x="3917" y="337"/>
                  <a:pt x="3919" y="339"/>
                  <a:pt x="3921" y="339"/>
                </a:cubicBezTo>
                <a:cubicBezTo>
                  <a:pt x="3919" y="351"/>
                  <a:pt x="3919" y="351"/>
                  <a:pt x="3919" y="351"/>
                </a:cubicBezTo>
                <a:cubicBezTo>
                  <a:pt x="3913" y="385"/>
                  <a:pt x="3913" y="385"/>
                  <a:pt x="3913" y="385"/>
                </a:cubicBezTo>
                <a:cubicBezTo>
                  <a:pt x="3912" y="397"/>
                  <a:pt x="3912" y="397"/>
                  <a:pt x="3912" y="397"/>
                </a:cubicBezTo>
                <a:cubicBezTo>
                  <a:pt x="3910" y="398"/>
                  <a:pt x="3909" y="398"/>
                  <a:pt x="3908" y="399"/>
                </a:cubicBezTo>
                <a:cubicBezTo>
                  <a:pt x="3904" y="400"/>
                  <a:pt x="3903" y="404"/>
                  <a:pt x="3904" y="407"/>
                </a:cubicBezTo>
                <a:cubicBezTo>
                  <a:pt x="3905" y="409"/>
                  <a:pt x="3907" y="410"/>
                  <a:pt x="3909" y="411"/>
                </a:cubicBezTo>
                <a:cubicBezTo>
                  <a:pt x="3909" y="411"/>
                  <a:pt x="3909" y="411"/>
                  <a:pt x="3909" y="411"/>
                </a:cubicBezTo>
                <a:cubicBezTo>
                  <a:pt x="3904" y="443"/>
                  <a:pt x="3904" y="443"/>
                  <a:pt x="3904" y="443"/>
                </a:cubicBezTo>
                <a:cubicBezTo>
                  <a:pt x="3902" y="454"/>
                  <a:pt x="3902" y="454"/>
                  <a:pt x="3902" y="454"/>
                </a:cubicBezTo>
                <a:cubicBezTo>
                  <a:pt x="3899" y="472"/>
                  <a:pt x="3899" y="472"/>
                  <a:pt x="3899" y="472"/>
                </a:cubicBezTo>
                <a:cubicBezTo>
                  <a:pt x="3898" y="472"/>
                  <a:pt x="3897" y="472"/>
                  <a:pt x="3896" y="473"/>
                </a:cubicBezTo>
                <a:cubicBezTo>
                  <a:pt x="3893" y="474"/>
                  <a:pt x="3891" y="478"/>
                  <a:pt x="3893" y="481"/>
                </a:cubicBezTo>
                <a:cubicBezTo>
                  <a:pt x="3893" y="481"/>
                  <a:pt x="3893" y="481"/>
                  <a:pt x="3893" y="481"/>
                </a:cubicBezTo>
                <a:cubicBezTo>
                  <a:pt x="3893" y="482"/>
                  <a:pt x="3894" y="483"/>
                  <a:pt x="3895" y="484"/>
                </a:cubicBezTo>
                <a:cubicBezTo>
                  <a:pt x="3896" y="484"/>
                  <a:pt x="3896" y="485"/>
                  <a:pt x="3897" y="485"/>
                </a:cubicBezTo>
                <a:cubicBezTo>
                  <a:pt x="3895" y="497"/>
                  <a:pt x="3895" y="497"/>
                  <a:pt x="3895" y="497"/>
                </a:cubicBezTo>
                <a:cubicBezTo>
                  <a:pt x="3893" y="513"/>
                  <a:pt x="3893" y="513"/>
                  <a:pt x="3893" y="513"/>
                </a:cubicBezTo>
                <a:cubicBezTo>
                  <a:pt x="3889" y="534"/>
                  <a:pt x="3889" y="534"/>
                  <a:pt x="3889" y="534"/>
                </a:cubicBezTo>
                <a:cubicBezTo>
                  <a:pt x="3889" y="537"/>
                  <a:pt x="3889" y="537"/>
                  <a:pt x="3889" y="537"/>
                </a:cubicBezTo>
                <a:cubicBezTo>
                  <a:pt x="3887" y="550"/>
                  <a:pt x="3887" y="550"/>
                  <a:pt x="3887" y="550"/>
                </a:cubicBezTo>
                <a:cubicBezTo>
                  <a:pt x="3885" y="550"/>
                  <a:pt x="3884" y="551"/>
                  <a:pt x="3884" y="551"/>
                </a:cubicBezTo>
                <a:cubicBezTo>
                  <a:pt x="3880" y="552"/>
                  <a:pt x="3879" y="555"/>
                  <a:pt x="3880" y="559"/>
                </a:cubicBezTo>
                <a:cubicBezTo>
                  <a:pt x="3880" y="560"/>
                  <a:pt x="3880" y="560"/>
                  <a:pt x="3881" y="561"/>
                </a:cubicBezTo>
                <a:cubicBezTo>
                  <a:pt x="3882" y="562"/>
                  <a:pt x="3883" y="563"/>
                  <a:pt x="3885" y="563"/>
                </a:cubicBezTo>
                <a:cubicBezTo>
                  <a:pt x="3885" y="563"/>
                  <a:pt x="3885" y="563"/>
                  <a:pt x="3885" y="563"/>
                </a:cubicBezTo>
                <a:cubicBezTo>
                  <a:pt x="3884" y="566"/>
                  <a:pt x="3884" y="566"/>
                  <a:pt x="3884" y="566"/>
                </a:cubicBezTo>
                <a:cubicBezTo>
                  <a:pt x="3882" y="579"/>
                  <a:pt x="3882" y="579"/>
                  <a:pt x="3882" y="579"/>
                </a:cubicBezTo>
                <a:cubicBezTo>
                  <a:pt x="3879" y="595"/>
                  <a:pt x="3879" y="595"/>
                  <a:pt x="3879" y="595"/>
                </a:cubicBezTo>
                <a:cubicBezTo>
                  <a:pt x="3878" y="605"/>
                  <a:pt x="3878" y="605"/>
                  <a:pt x="3878" y="605"/>
                </a:cubicBezTo>
                <a:cubicBezTo>
                  <a:pt x="3876" y="619"/>
                  <a:pt x="3876" y="619"/>
                  <a:pt x="3876" y="619"/>
                </a:cubicBezTo>
                <a:cubicBezTo>
                  <a:pt x="3873" y="637"/>
                  <a:pt x="3873" y="637"/>
                  <a:pt x="3873" y="637"/>
                </a:cubicBezTo>
                <a:cubicBezTo>
                  <a:pt x="3871" y="638"/>
                  <a:pt x="3871" y="638"/>
                  <a:pt x="3870" y="638"/>
                </a:cubicBezTo>
                <a:cubicBezTo>
                  <a:pt x="3867" y="638"/>
                  <a:pt x="3864" y="642"/>
                  <a:pt x="3865" y="645"/>
                </a:cubicBezTo>
                <a:cubicBezTo>
                  <a:pt x="3865" y="646"/>
                  <a:pt x="3866" y="647"/>
                  <a:pt x="3867" y="648"/>
                </a:cubicBezTo>
                <a:cubicBezTo>
                  <a:pt x="3868" y="649"/>
                  <a:pt x="3869" y="650"/>
                  <a:pt x="3871" y="650"/>
                </a:cubicBezTo>
                <a:cubicBezTo>
                  <a:pt x="3870" y="651"/>
                  <a:pt x="3870" y="651"/>
                  <a:pt x="3870" y="651"/>
                </a:cubicBezTo>
                <a:cubicBezTo>
                  <a:pt x="3870" y="652"/>
                  <a:pt x="3870" y="652"/>
                  <a:pt x="3870" y="652"/>
                </a:cubicBezTo>
                <a:cubicBezTo>
                  <a:pt x="3868" y="668"/>
                  <a:pt x="3868" y="668"/>
                  <a:pt x="3868" y="668"/>
                </a:cubicBezTo>
                <a:cubicBezTo>
                  <a:pt x="3865" y="685"/>
                  <a:pt x="3865" y="685"/>
                  <a:pt x="3865" y="685"/>
                </a:cubicBezTo>
                <a:cubicBezTo>
                  <a:pt x="3863" y="697"/>
                  <a:pt x="3863" y="697"/>
                  <a:pt x="3863" y="697"/>
                </a:cubicBezTo>
                <a:cubicBezTo>
                  <a:pt x="3861" y="709"/>
                  <a:pt x="3861" y="709"/>
                  <a:pt x="3861" y="709"/>
                </a:cubicBezTo>
                <a:cubicBezTo>
                  <a:pt x="3858" y="729"/>
                  <a:pt x="3858" y="729"/>
                  <a:pt x="3858" y="729"/>
                </a:cubicBezTo>
                <a:cubicBezTo>
                  <a:pt x="3857" y="729"/>
                  <a:pt x="3857" y="729"/>
                  <a:pt x="3857" y="729"/>
                </a:cubicBezTo>
                <a:cubicBezTo>
                  <a:pt x="3854" y="729"/>
                  <a:pt x="3851" y="732"/>
                  <a:pt x="3852" y="736"/>
                </a:cubicBezTo>
                <a:cubicBezTo>
                  <a:pt x="3852" y="738"/>
                  <a:pt x="3854" y="740"/>
                  <a:pt x="3856" y="741"/>
                </a:cubicBezTo>
                <a:cubicBezTo>
                  <a:pt x="3856" y="741"/>
                  <a:pt x="3856" y="741"/>
                  <a:pt x="3856" y="741"/>
                </a:cubicBezTo>
                <a:cubicBezTo>
                  <a:pt x="3855" y="746"/>
                  <a:pt x="3855" y="746"/>
                  <a:pt x="3855" y="746"/>
                </a:cubicBezTo>
                <a:cubicBezTo>
                  <a:pt x="3853" y="758"/>
                  <a:pt x="3853" y="758"/>
                  <a:pt x="3853" y="758"/>
                </a:cubicBezTo>
                <a:cubicBezTo>
                  <a:pt x="3851" y="768"/>
                  <a:pt x="3851" y="768"/>
                  <a:pt x="3851" y="768"/>
                </a:cubicBezTo>
                <a:cubicBezTo>
                  <a:pt x="3850" y="776"/>
                  <a:pt x="3850" y="776"/>
                  <a:pt x="3850" y="776"/>
                </a:cubicBezTo>
                <a:cubicBezTo>
                  <a:pt x="3845" y="809"/>
                  <a:pt x="3845" y="809"/>
                  <a:pt x="3845" y="809"/>
                </a:cubicBezTo>
                <a:cubicBezTo>
                  <a:pt x="3842" y="826"/>
                  <a:pt x="3842" y="826"/>
                  <a:pt x="3842" y="826"/>
                </a:cubicBezTo>
                <a:cubicBezTo>
                  <a:pt x="3843" y="826"/>
                  <a:pt x="3843" y="826"/>
                  <a:pt x="3843" y="826"/>
                </a:cubicBezTo>
                <a:cubicBezTo>
                  <a:pt x="3841" y="825"/>
                  <a:pt x="3838" y="827"/>
                  <a:pt x="3838" y="830"/>
                </a:cubicBezTo>
                <a:cubicBezTo>
                  <a:pt x="3838" y="830"/>
                  <a:pt x="3838" y="830"/>
                  <a:pt x="3838" y="830"/>
                </a:cubicBezTo>
                <a:cubicBezTo>
                  <a:pt x="3838" y="833"/>
                  <a:pt x="3839" y="835"/>
                  <a:pt x="3842" y="835"/>
                </a:cubicBezTo>
                <a:cubicBezTo>
                  <a:pt x="3842" y="835"/>
                  <a:pt x="3842" y="835"/>
                  <a:pt x="3842" y="835"/>
                </a:cubicBezTo>
                <a:cubicBezTo>
                  <a:pt x="3840" y="847"/>
                  <a:pt x="3840" y="847"/>
                  <a:pt x="3840" y="847"/>
                </a:cubicBezTo>
                <a:cubicBezTo>
                  <a:pt x="3835" y="875"/>
                  <a:pt x="3835" y="875"/>
                  <a:pt x="3835" y="875"/>
                </a:cubicBezTo>
                <a:cubicBezTo>
                  <a:pt x="3835" y="876"/>
                  <a:pt x="3835" y="876"/>
                  <a:pt x="3835" y="876"/>
                </a:cubicBezTo>
                <a:cubicBezTo>
                  <a:pt x="3835" y="876"/>
                  <a:pt x="3835" y="877"/>
                  <a:pt x="3835" y="878"/>
                </a:cubicBezTo>
                <a:cubicBezTo>
                  <a:pt x="3834" y="894"/>
                  <a:pt x="3834" y="894"/>
                  <a:pt x="3834" y="894"/>
                </a:cubicBezTo>
                <a:cubicBezTo>
                  <a:pt x="3832" y="909"/>
                  <a:pt x="3832" y="909"/>
                  <a:pt x="3832" y="909"/>
                </a:cubicBezTo>
                <a:cubicBezTo>
                  <a:pt x="3831" y="924"/>
                  <a:pt x="3831" y="924"/>
                  <a:pt x="3831" y="924"/>
                </a:cubicBezTo>
                <a:cubicBezTo>
                  <a:pt x="3827" y="959"/>
                  <a:pt x="3827" y="959"/>
                  <a:pt x="3827" y="959"/>
                </a:cubicBezTo>
                <a:cubicBezTo>
                  <a:pt x="3825" y="987"/>
                  <a:pt x="3825" y="987"/>
                  <a:pt x="3825" y="987"/>
                </a:cubicBezTo>
                <a:cubicBezTo>
                  <a:pt x="3824" y="997"/>
                  <a:pt x="3824" y="997"/>
                  <a:pt x="3824" y="997"/>
                </a:cubicBezTo>
                <a:cubicBezTo>
                  <a:pt x="3823" y="1006"/>
                  <a:pt x="3823" y="1006"/>
                  <a:pt x="3823" y="1006"/>
                </a:cubicBezTo>
                <a:cubicBezTo>
                  <a:pt x="3814" y="1006"/>
                  <a:pt x="3814" y="1006"/>
                  <a:pt x="3814" y="1006"/>
                </a:cubicBezTo>
                <a:cubicBezTo>
                  <a:pt x="3809" y="1006"/>
                  <a:pt x="3809" y="1006"/>
                  <a:pt x="3809" y="1006"/>
                </a:cubicBezTo>
                <a:cubicBezTo>
                  <a:pt x="3809" y="1009"/>
                  <a:pt x="3809" y="1009"/>
                  <a:pt x="3809" y="1009"/>
                </a:cubicBezTo>
                <a:cubicBezTo>
                  <a:pt x="3809" y="1019"/>
                  <a:pt x="3809" y="1019"/>
                  <a:pt x="3809" y="1019"/>
                </a:cubicBezTo>
                <a:cubicBezTo>
                  <a:pt x="3809" y="1019"/>
                  <a:pt x="3809" y="1019"/>
                  <a:pt x="3809" y="1019"/>
                </a:cubicBezTo>
                <a:cubicBezTo>
                  <a:pt x="3810" y="1068"/>
                  <a:pt x="3810" y="1068"/>
                  <a:pt x="3810" y="1068"/>
                </a:cubicBezTo>
                <a:cubicBezTo>
                  <a:pt x="3810" y="1092"/>
                  <a:pt x="3810" y="1092"/>
                  <a:pt x="3810" y="1092"/>
                </a:cubicBezTo>
                <a:cubicBezTo>
                  <a:pt x="3791" y="1092"/>
                  <a:pt x="3791" y="1092"/>
                  <a:pt x="3791" y="1092"/>
                </a:cubicBezTo>
                <a:cubicBezTo>
                  <a:pt x="3791" y="1063"/>
                  <a:pt x="3791" y="1063"/>
                  <a:pt x="3791" y="1063"/>
                </a:cubicBezTo>
                <a:cubicBezTo>
                  <a:pt x="3770" y="1063"/>
                  <a:pt x="3770" y="1063"/>
                  <a:pt x="3770" y="1063"/>
                </a:cubicBezTo>
                <a:cubicBezTo>
                  <a:pt x="3770" y="916"/>
                  <a:pt x="3770" y="916"/>
                  <a:pt x="3770" y="916"/>
                </a:cubicBezTo>
                <a:cubicBezTo>
                  <a:pt x="3730" y="916"/>
                  <a:pt x="3730" y="916"/>
                  <a:pt x="3730" y="916"/>
                </a:cubicBezTo>
                <a:cubicBezTo>
                  <a:pt x="3730" y="1020"/>
                  <a:pt x="3730" y="1020"/>
                  <a:pt x="3730" y="1020"/>
                </a:cubicBezTo>
                <a:cubicBezTo>
                  <a:pt x="3718" y="1020"/>
                  <a:pt x="3718" y="1020"/>
                  <a:pt x="3718" y="1020"/>
                </a:cubicBezTo>
                <a:cubicBezTo>
                  <a:pt x="3718" y="1053"/>
                  <a:pt x="3718" y="1053"/>
                  <a:pt x="3718" y="1053"/>
                </a:cubicBezTo>
                <a:cubicBezTo>
                  <a:pt x="3689" y="1053"/>
                  <a:pt x="3689" y="1053"/>
                  <a:pt x="3689" y="1053"/>
                </a:cubicBezTo>
                <a:cubicBezTo>
                  <a:pt x="3689" y="954"/>
                  <a:pt x="3689" y="954"/>
                  <a:pt x="3689" y="954"/>
                </a:cubicBezTo>
                <a:cubicBezTo>
                  <a:pt x="3674" y="954"/>
                  <a:pt x="3674" y="954"/>
                  <a:pt x="3674" y="954"/>
                </a:cubicBezTo>
                <a:cubicBezTo>
                  <a:pt x="3674" y="940"/>
                  <a:pt x="3674" y="940"/>
                  <a:pt x="3674" y="940"/>
                </a:cubicBezTo>
                <a:cubicBezTo>
                  <a:pt x="3645" y="932"/>
                  <a:pt x="3645" y="932"/>
                  <a:pt x="3645" y="932"/>
                </a:cubicBezTo>
                <a:cubicBezTo>
                  <a:pt x="3645" y="931"/>
                  <a:pt x="3644" y="930"/>
                  <a:pt x="3643" y="929"/>
                </a:cubicBezTo>
                <a:cubicBezTo>
                  <a:pt x="3642" y="927"/>
                  <a:pt x="3641" y="925"/>
                  <a:pt x="3641" y="923"/>
                </a:cubicBezTo>
                <a:cubicBezTo>
                  <a:pt x="3641" y="890"/>
                  <a:pt x="3641" y="890"/>
                  <a:pt x="3641" y="890"/>
                </a:cubicBezTo>
                <a:cubicBezTo>
                  <a:pt x="3634" y="890"/>
                  <a:pt x="3634" y="890"/>
                  <a:pt x="3634" y="890"/>
                </a:cubicBezTo>
                <a:cubicBezTo>
                  <a:pt x="3634" y="889"/>
                  <a:pt x="3634" y="888"/>
                  <a:pt x="3634" y="887"/>
                </a:cubicBezTo>
                <a:cubicBezTo>
                  <a:pt x="3633" y="875"/>
                  <a:pt x="3631" y="862"/>
                  <a:pt x="3630" y="855"/>
                </a:cubicBezTo>
                <a:cubicBezTo>
                  <a:pt x="3630" y="848"/>
                  <a:pt x="3631" y="839"/>
                  <a:pt x="3631" y="839"/>
                </a:cubicBezTo>
                <a:cubicBezTo>
                  <a:pt x="3631" y="839"/>
                  <a:pt x="3637" y="836"/>
                  <a:pt x="3636" y="829"/>
                </a:cubicBezTo>
                <a:cubicBezTo>
                  <a:pt x="3634" y="823"/>
                  <a:pt x="3633" y="807"/>
                  <a:pt x="3633" y="807"/>
                </a:cubicBezTo>
                <a:cubicBezTo>
                  <a:pt x="3633" y="807"/>
                  <a:pt x="3636" y="808"/>
                  <a:pt x="3635" y="799"/>
                </a:cubicBezTo>
                <a:cubicBezTo>
                  <a:pt x="3634" y="790"/>
                  <a:pt x="3627" y="695"/>
                  <a:pt x="3627" y="695"/>
                </a:cubicBezTo>
                <a:cubicBezTo>
                  <a:pt x="3627" y="695"/>
                  <a:pt x="3633" y="696"/>
                  <a:pt x="3635" y="698"/>
                </a:cubicBezTo>
                <a:cubicBezTo>
                  <a:pt x="3638" y="700"/>
                  <a:pt x="3650" y="700"/>
                  <a:pt x="3656" y="690"/>
                </a:cubicBezTo>
                <a:cubicBezTo>
                  <a:pt x="3662" y="680"/>
                  <a:pt x="3664" y="672"/>
                  <a:pt x="3664" y="666"/>
                </a:cubicBezTo>
                <a:cubicBezTo>
                  <a:pt x="3665" y="661"/>
                  <a:pt x="3669" y="653"/>
                  <a:pt x="3669" y="648"/>
                </a:cubicBezTo>
                <a:cubicBezTo>
                  <a:pt x="3669" y="643"/>
                  <a:pt x="3670" y="631"/>
                  <a:pt x="3667" y="628"/>
                </a:cubicBezTo>
                <a:cubicBezTo>
                  <a:pt x="3664" y="624"/>
                  <a:pt x="3665" y="619"/>
                  <a:pt x="3664" y="615"/>
                </a:cubicBezTo>
                <a:cubicBezTo>
                  <a:pt x="3663" y="611"/>
                  <a:pt x="3663" y="610"/>
                  <a:pt x="3662" y="608"/>
                </a:cubicBezTo>
                <a:cubicBezTo>
                  <a:pt x="3660" y="606"/>
                  <a:pt x="3658" y="603"/>
                  <a:pt x="3658" y="603"/>
                </a:cubicBezTo>
                <a:cubicBezTo>
                  <a:pt x="3667" y="582"/>
                  <a:pt x="3667" y="582"/>
                  <a:pt x="3667" y="582"/>
                </a:cubicBezTo>
                <a:cubicBezTo>
                  <a:pt x="3659" y="567"/>
                  <a:pt x="3659" y="567"/>
                  <a:pt x="3659" y="567"/>
                </a:cubicBezTo>
                <a:cubicBezTo>
                  <a:pt x="3650" y="565"/>
                  <a:pt x="3650" y="565"/>
                  <a:pt x="3650" y="565"/>
                </a:cubicBezTo>
                <a:cubicBezTo>
                  <a:pt x="3642" y="582"/>
                  <a:pt x="3642" y="582"/>
                  <a:pt x="3642" y="582"/>
                </a:cubicBezTo>
                <a:cubicBezTo>
                  <a:pt x="3642" y="582"/>
                  <a:pt x="3639" y="581"/>
                  <a:pt x="3638" y="579"/>
                </a:cubicBezTo>
                <a:cubicBezTo>
                  <a:pt x="3636" y="578"/>
                  <a:pt x="3626" y="559"/>
                  <a:pt x="3624" y="553"/>
                </a:cubicBezTo>
                <a:cubicBezTo>
                  <a:pt x="3621" y="547"/>
                  <a:pt x="3617" y="542"/>
                  <a:pt x="3614" y="538"/>
                </a:cubicBezTo>
                <a:cubicBezTo>
                  <a:pt x="3610" y="534"/>
                  <a:pt x="3609" y="533"/>
                  <a:pt x="3606" y="532"/>
                </a:cubicBezTo>
                <a:cubicBezTo>
                  <a:pt x="3603" y="530"/>
                  <a:pt x="3607" y="529"/>
                  <a:pt x="3601" y="526"/>
                </a:cubicBezTo>
                <a:cubicBezTo>
                  <a:pt x="3595" y="523"/>
                  <a:pt x="3590" y="519"/>
                  <a:pt x="3588" y="514"/>
                </a:cubicBezTo>
                <a:cubicBezTo>
                  <a:pt x="3587" y="512"/>
                  <a:pt x="3587" y="511"/>
                  <a:pt x="3587" y="510"/>
                </a:cubicBezTo>
                <a:cubicBezTo>
                  <a:pt x="3587" y="510"/>
                  <a:pt x="3587" y="510"/>
                  <a:pt x="3587" y="510"/>
                </a:cubicBezTo>
                <a:cubicBezTo>
                  <a:pt x="3587" y="510"/>
                  <a:pt x="3587" y="510"/>
                  <a:pt x="3587" y="510"/>
                </a:cubicBezTo>
                <a:cubicBezTo>
                  <a:pt x="3587" y="510"/>
                  <a:pt x="3590" y="511"/>
                  <a:pt x="3590" y="508"/>
                </a:cubicBezTo>
                <a:cubicBezTo>
                  <a:pt x="3591" y="506"/>
                  <a:pt x="3588" y="500"/>
                  <a:pt x="3588" y="500"/>
                </a:cubicBezTo>
                <a:cubicBezTo>
                  <a:pt x="3588" y="500"/>
                  <a:pt x="3590" y="493"/>
                  <a:pt x="3589" y="489"/>
                </a:cubicBezTo>
                <a:cubicBezTo>
                  <a:pt x="3588" y="485"/>
                  <a:pt x="3585" y="483"/>
                  <a:pt x="3585" y="483"/>
                </a:cubicBezTo>
                <a:cubicBezTo>
                  <a:pt x="3584" y="477"/>
                  <a:pt x="3584" y="477"/>
                  <a:pt x="3584" y="477"/>
                </a:cubicBezTo>
                <a:cubicBezTo>
                  <a:pt x="3584" y="477"/>
                  <a:pt x="3585" y="480"/>
                  <a:pt x="3587" y="477"/>
                </a:cubicBezTo>
                <a:cubicBezTo>
                  <a:pt x="3589" y="474"/>
                  <a:pt x="3588" y="472"/>
                  <a:pt x="3587" y="467"/>
                </a:cubicBezTo>
                <a:cubicBezTo>
                  <a:pt x="3586" y="466"/>
                  <a:pt x="3586" y="464"/>
                  <a:pt x="3585" y="462"/>
                </a:cubicBezTo>
                <a:cubicBezTo>
                  <a:pt x="3616" y="455"/>
                  <a:pt x="3616" y="455"/>
                  <a:pt x="3616" y="455"/>
                </a:cubicBezTo>
                <a:cubicBezTo>
                  <a:pt x="3581" y="456"/>
                  <a:pt x="3581" y="456"/>
                  <a:pt x="3581" y="456"/>
                </a:cubicBezTo>
                <a:cubicBezTo>
                  <a:pt x="3580" y="454"/>
                  <a:pt x="3579" y="452"/>
                  <a:pt x="3577" y="450"/>
                </a:cubicBezTo>
                <a:cubicBezTo>
                  <a:pt x="3600" y="432"/>
                  <a:pt x="3600" y="432"/>
                  <a:pt x="3600" y="432"/>
                </a:cubicBezTo>
                <a:cubicBezTo>
                  <a:pt x="3572" y="445"/>
                  <a:pt x="3572" y="445"/>
                  <a:pt x="3572" y="445"/>
                </a:cubicBezTo>
                <a:cubicBezTo>
                  <a:pt x="3571" y="444"/>
                  <a:pt x="3570" y="443"/>
                  <a:pt x="3569" y="442"/>
                </a:cubicBezTo>
                <a:cubicBezTo>
                  <a:pt x="3567" y="442"/>
                  <a:pt x="3566" y="441"/>
                  <a:pt x="3564" y="440"/>
                </a:cubicBezTo>
                <a:cubicBezTo>
                  <a:pt x="3567" y="420"/>
                  <a:pt x="3567" y="420"/>
                  <a:pt x="3567" y="420"/>
                </a:cubicBezTo>
                <a:cubicBezTo>
                  <a:pt x="3569" y="412"/>
                  <a:pt x="3569" y="412"/>
                  <a:pt x="3569" y="412"/>
                </a:cubicBezTo>
                <a:cubicBezTo>
                  <a:pt x="3560" y="430"/>
                  <a:pt x="3560" y="430"/>
                  <a:pt x="3560" y="430"/>
                </a:cubicBezTo>
                <a:cubicBezTo>
                  <a:pt x="3556" y="438"/>
                  <a:pt x="3556" y="438"/>
                  <a:pt x="3556" y="438"/>
                </a:cubicBezTo>
                <a:cubicBezTo>
                  <a:pt x="3556" y="437"/>
                  <a:pt x="3555" y="437"/>
                  <a:pt x="3555" y="437"/>
                </a:cubicBezTo>
                <a:cubicBezTo>
                  <a:pt x="3552" y="437"/>
                  <a:pt x="3550" y="436"/>
                  <a:pt x="3547" y="436"/>
                </a:cubicBezTo>
                <a:cubicBezTo>
                  <a:pt x="3544" y="432"/>
                  <a:pt x="3544" y="432"/>
                  <a:pt x="3544" y="432"/>
                </a:cubicBezTo>
                <a:cubicBezTo>
                  <a:pt x="3539" y="424"/>
                  <a:pt x="3539" y="424"/>
                  <a:pt x="3539" y="424"/>
                </a:cubicBezTo>
                <a:cubicBezTo>
                  <a:pt x="3526" y="405"/>
                  <a:pt x="3526" y="405"/>
                  <a:pt x="3526" y="405"/>
                </a:cubicBezTo>
                <a:cubicBezTo>
                  <a:pt x="3536" y="429"/>
                  <a:pt x="3536" y="429"/>
                  <a:pt x="3536" y="429"/>
                </a:cubicBezTo>
                <a:cubicBezTo>
                  <a:pt x="3540" y="437"/>
                  <a:pt x="3540" y="437"/>
                  <a:pt x="3540" y="437"/>
                </a:cubicBezTo>
                <a:cubicBezTo>
                  <a:pt x="3537" y="438"/>
                  <a:pt x="3534" y="439"/>
                  <a:pt x="3531" y="441"/>
                </a:cubicBezTo>
                <a:cubicBezTo>
                  <a:pt x="3528" y="440"/>
                  <a:pt x="3528" y="440"/>
                  <a:pt x="3528" y="440"/>
                </a:cubicBezTo>
                <a:cubicBezTo>
                  <a:pt x="3497" y="424"/>
                  <a:pt x="3497" y="424"/>
                  <a:pt x="3497" y="424"/>
                </a:cubicBezTo>
                <a:cubicBezTo>
                  <a:pt x="3525" y="444"/>
                  <a:pt x="3525" y="444"/>
                  <a:pt x="3525" y="444"/>
                </a:cubicBezTo>
                <a:cubicBezTo>
                  <a:pt x="3528" y="446"/>
                  <a:pt x="3528" y="446"/>
                  <a:pt x="3528" y="446"/>
                </a:cubicBezTo>
                <a:cubicBezTo>
                  <a:pt x="3526" y="448"/>
                  <a:pt x="3525" y="451"/>
                  <a:pt x="3524" y="453"/>
                </a:cubicBezTo>
                <a:cubicBezTo>
                  <a:pt x="3518" y="454"/>
                  <a:pt x="3518" y="454"/>
                  <a:pt x="3518" y="454"/>
                </a:cubicBezTo>
                <a:cubicBezTo>
                  <a:pt x="3499" y="456"/>
                  <a:pt x="3499" y="456"/>
                  <a:pt x="3499" y="456"/>
                </a:cubicBezTo>
                <a:cubicBezTo>
                  <a:pt x="3499" y="456"/>
                  <a:pt x="3499" y="456"/>
                  <a:pt x="3499" y="456"/>
                </a:cubicBezTo>
                <a:cubicBezTo>
                  <a:pt x="3498" y="450"/>
                  <a:pt x="3493" y="431"/>
                  <a:pt x="3486" y="416"/>
                </a:cubicBezTo>
                <a:cubicBezTo>
                  <a:pt x="3480" y="401"/>
                  <a:pt x="3481" y="403"/>
                  <a:pt x="3478" y="393"/>
                </a:cubicBezTo>
                <a:cubicBezTo>
                  <a:pt x="3475" y="382"/>
                  <a:pt x="3476" y="379"/>
                  <a:pt x="3473" y="373"/>
                </a:cubicBezTo>
                <a:cubicBezTo>
                  <a:pt x="3471" y="366"/>
                  <a:pt x="3469" y="360"/>
                  <a:pt x="3466" y="356"/>
                </a:cubicBezTo>
                <a:cubicBezTo>
                  <a:pt x="3463" y="352"/>
                  <a:pt x="3462" y="352"/>
                  <a:pt x="3462" y="352"/>
                </a:cubicBezTo>
                <a:cubicBezTo>
                  <a:pt x="3463" y="344"/>
                  <a:pt x="3463" y="344"/>
                  <a:pt x="3463" y="344"/>
                </a:cubicBezTo>
                <a:cubicBezTo>
                  <a:pt x="3463" y="344"/>
                  <a:pt x="3466" y="343"/>
                  <a:pt x="3466" y="342"/>
                </a:cubicBezTo>
                <a:cubicBezTo>
                  <a:pt x="3466" y="340"/>
                  <a:pt x="3464" y="338"/>
                  <a:pt x="3464" y="338"/>
                </a:cubicBezTo>
                <a:cubicBezTo>
                  <a:pt x="3464" y="338"/>
                  <a:pt x="3476" y="336"/>
                  <a:pt x="3476" y="334"/>
                </a:cubicBezTo>
                <a:cubicBezTo>
                  <a:pt x="3476" y="332"/>
                  <a:pt x="3480" y="331"/>
                  <a:pt x="3478" y="328"/>
                </a:cubicBezTo>
                <a:cubicBezTo>
                  <a:pt x="3477" y="325"/>
                  <a:pt x="3474" y="323"/>
                  <a:pt x="3476" y="320"/>
                </a:cubicBezTo>
                <a:cubicBezTo>
                  <a:pt x="3477" y="318"/>
                  <a:pt x="3479" y="316"/>
                  <a:pt x="3479" y="316"/>
                </a:cubicBezTo>
                <a:cubicBezTo>
                  <a:pt x="3476" y="316"/>
                  <a:pt x="3476" y="316"/>
                  <a:pt x="3476" y="316"/>
                </a:cubicBezTo>
                <a:cubicBezTo>
                  <a:pt x="3477" y="313"/>
                  <a:pt x="3477" y="313"/>
                  <a:pt x="3477" y="313"/>
                </a:cubicBezTo>
                <a:cubicBezTo>
                  <a:pt x="3472" y="314"/>
                  <a:pt x="3472" y="314"/>
                  <a:pt x="3472" y="314"/>
                </a:cubicBezTo>
                <a:cubicBezTo>
                  <a:pt x="3471" y="311"/>
                  <a:pt x="3471" y="311"/>
                  <a:pt x="3471" y="311"/>
                </a:cubicBezTo>
                <a:cubicBezTo>
                  <a:pt x="3463" y="312"/>
                  <a:pt x="3463" y="312"/>
                  <a:pt x="3463" y="312"/>
                </a:cubicBezTo>
                <a:cubicBezTo>
                  <a:pt x="3463" y="311"/>
                  <a:pt x="3463" y="310"/>
                  <a:pt x="3463" y="308"/>
                </a:cubicBezTo>
                <a:cubicBezTo>
                  <a:pt x="3463" y="308"/>
                  <a:pt x="3463" y="308"/>
                  <a:pt x="3463" y="308"/>
                </a:cubicBezTo>
                <a:cubicBezTo>
                  <a:pt x="3463" y="307"/>
                  <a:pt x="3462" y="305"/>
                  <a:pt x="3463" y="305"/>
                </a:cubicBezTo>
                <a:cubicBezTo>
                  <a:pt x="3465" y="305"/>
                  <a:pt x="3465" y="303"/>
                  <a:pt x="3467" y="299"/>
                </a:cubicBezTo>
                <a:cubicBezTo>
                  <a:pt x="3469" y="296"/>
                  <a:pt x="3477" y="289"/>
                  <a:pt x="3477" y="286"/>
                </a:cubicBezTo>
                <a:cubicBezTo>
                  <a:pt x="3478" y="283"/>
                  <a:pt x="3479" y="281"/>
                  <a:pt x="3478" y="279"/>
                </a:cubicBezTo>
                <a:cubicBezTo>
                  <a:pt x="3477" y="278"/>
                  <a:pt x="3474" y="283"/>
                  <a:pt x="3471" y="285"/>
                </a:cubicBezTo>
                <a:cubicBezTo>
                  <a:pt x="3468" y="287"/>
                  <a:pt x="3466" y="284"/>
                  <a:pt x="3463" y="286"/>
                </a:cubicBezTo>
                <a:cubicBezTo>
                  <a:pt x="3461" y="288"/>
                  <a:pt x="3464" y="279"/>
                  <a:pt x="3461" y="278"/>
                </a:cubicBezTo>
                <a:cubicBezTo>
                  <a:pt x="3458" y="276"/>
                  <a:pt x="3455" y="280"/>
                  <a:pt x="3452" y="284"/>
                </a:cubicBezTo>
                <a:cubicBezTo>
                  <a:pt x="3449" y="287"/>
                  <a:pt x="3447" y="284"/>
                  <a:pt x="3443" y="289"/>
                </a:cubicBezTo>
                <a:cubicBezTo>
                  <a:pt x="3439" y="294"/>
                  <a:pt x="3443" y="301"/>
                  <a:pt x="3445" y="305"/>
                </a:cubicBezTo>
                <a:cubicBezTo>
                  <a:pt x="3447" y="307"/>
                  <a:pt x="3447" y="308"/>
                  <a:pt x="3447" y="310"/>
                </a:cubicBezTo>
                <a:cubicBezTo>
                  <a:pt x="3444" y="308"/>
                  <a:pt x="3444" y="308"/>
                  <a:pt x="3444" y="308"/>
                </a:cubicBezTo>
                <a:cubicBezTo>
                  <a:pt x="3441" y="312"/>
                  <a:pt x="3441" y="312"/>
                  <a:pt x="3441" y="312"/>
                </a:cubicBezTo>
                <a:cubicBezTo>
                  <a:pt x="3435" y="311"/>
                  <a:pt x="3435" y="311"/>
                  <a:pt x="3435" y="311"/>
                </a:cubicBezTo>
                <a:cubicBezTo>
                  <a:pt x="3434" y="314"/>
                  <a:pt x="3434" y="314"/>
                  <a:pt x="3434" y="314"/>
                </a:cubicBezTo>
                <a:cubicBezTo>
                  <a:pt x="3430" y="313"/>
                  <a:pt x="3430" y="313"/>
                  <a:pt x="3430" y="313"/>
                </a:cubicBezTo>
                <a:cubicBezTo>
                  <a:pt x="3431" y="316"/>
                  <a:pt x="3431" y="316"/>
                  <a:pt x="3431" y="316"/>
                </a:cubicBezTo>
                <a:cubicBezTo>
                  <a:pt x="3428" y="316"/>
                  <a:pt x="3428" y="316"/>
                  <a:pt x="3428" y="316"/>
                </a:cubicBezTo>
                <a:cubicBezTo>
                  <a:pt x="3428" y="316"/>
                  <a:pt x="3432" y="318"/>
                  <a:pt x="3433" y="321"/>
                </a:cubicBezTo>
                <a:cubicBezTo>
                  <a:pt x="3432" y="322"/>
                  <a:pt x="3431" y="326"/>
                  <a:pt x="3430" y="327"/>
                </a:cubicBezTo>
                <a:cubicBezTo>
                  <a:pt x="3429" y="328"/>
                  <a:pt x="3429" y="330"/>
                  <a:pt x="3430" y="331"/>
                </a:cubicBezTo>
                <a:cubicBezTo>
                  <a:pt x="3432" y="332"/>
                  <a:pt x="3433" y="335"/>
                  <a:pt x="3436" y="336"/>
                </a:cubicBezTo>
                <a:cubicBezTo>
                  <a:pt x="3437" y="336"/>
                  <a:pt x="3438" y="337"/>
                  <a:pt x="3439" y="337"/>
                </a:cubicBezTo>
                <a:cubicBezTo>
                  <a:pt x="3438" y="338"/>
                  <a:pt x="3440" y="341"/>
                  <a:pt x="3443" y="342"/>
                </a:cubicBezTo>
                <a:cubicBezTo>
                  <a:pt x="3444" y="344"/>
                  <a:pt x="3445" y="346"/>
                  <a:pt x="3445" y="346"/>
                </a:cubicBezTo>
                <a:cubicBezTo>
                  <a:pt x="3445" y="349"/>
                  <a:pt x="3445" y="349"/>
                  <a:pt x="3445" y="349"/>
                </a:cubicBezTo>
                <a:cubicBezTo>
                  <a:pt x="3445" y="349"/>
                  <a:pt x="3442" y="349"/>
                  <a:pt x="3441" y="351"/>
                </a:cubicBezTo>
                <a:cubicBezTo>
                  <a:pt x="3441" y="354"/>
                  <a:pt x="3443" y="356"/>
                  <a:pt x="3443" y="356"/>
                </a:cubicBezTo>
                <a:cubicBezTo>
                  <a:pt x="3443" y="356"/>
                  <a:pt x="3442" y="356"/>
                  <a:pt x="3442" y="359"/>
                </a:cubicBezTo>
                <a:cubicBezTo>
                  <a:pt x="3442" y="362"/>
                  <a:pt x="3444" y="363"/>
                  <a:pt x="3444" y="363"/>
                </a:cubicBezTo>
                <a:cubicBezTo>
                  <a:pt x="3444" y="363"/>
                  <a:pt x="3441" y="365"/>
                  <a:pt x="3443" y="368"/>
                </a:cubicBezTo>
                <a:cubicBezTo>
                  <a:pt x="3444" y="371"/>
                  <a:pt x="3447" y="372"/>
                  <a:pt x="3447" y="372"/>
                </a:cubicBezTo>
                <a:cubicBezTo>
                  <a:pt x="3447" y="372"/>
                  <a:pt x="3448" y="380"/>
                  <a:pt x="3447" y="382"/>
                </a:cubicBezTo>
                <a:cubicBezTo>
                  <a:pt x="3446" y="385"/>
                  <a:pt x="3446" y="387"/>
                  <a:pt x="3446" y="387"/>
                </a:cubicBezTo>
                <a:cubicBezTo>
                  <a:pt x="3446" y="387"/>
                  <a:pt x="3444" y="388"/>
                  <a:pt x="3445" y="390"/>
                </a:cubicBezTo>
                <a:cubicBezTo>
                  <a:pt x="3446" y="392"/>
                  <a:pt x="3448" y="392"/>
                  <a:pt x="3448" y="396"/>
                </a:cubicBezTo>
                <a:cubicBezTo>
                  <a:pt x="3448" y="400"/>
                  <a:pt x="3449" y="401"/>
                  <a:pt x="3449" y="401"/>
                </a:cubicBezTo>
                <a:cubicBezTo>
                  <a:pt x="3449" y="401"/>
                  <a:pt x="3452" y="407"/>
                  <a:pt x="3454" y="407"/>
                </a:cubicBezTo>
                <a:cubicBezTo>
                  <a:pt x="3456" y="407"/>
                  <a:pt x="3458" y="404"/>
                  <a:pt x="3458" y="403"/>
                </a:cubicBezTo>
                <a:cubicBezTo>
                  <a:pt x="3458" y="401"/>
                  <a:pt x="3459" y="411"/>
                  <a:pt x="3460" y="417"/>
                </a:cubicBezTo>
                <a:cubicBezTo>
                  <a:pt x="3461" y="424"/>
                  <a:pt x="3464" y="445"/>
                  <a:pt x="3469" y="456"/>
                </a:cubicBezTo>
                <a:cubicBezTo>
                  <a:pt x="3473" y="467"/>
                  <a:pt x="3475" y="473"/>
                  <a:pt x="3477" y="479"/>
                </a:cubicBezTo>
                <a:cubicBezTo>
                  <a:pt x="3478" y="484"/>
                  <a:pt x="3479" y="489"/>
                  <a:pt x="3478" y="492"/>
                </a:cubicBezTo>
                <a:cubicBezTo>
                  <a:pt x="3476" y="496"/>
                  <a:pt x="3471" y="509"/>
                  <a:pt x="3471" y="519"/>
                </a:cubicBezTo>
                <a:cubicBezTo>
                  <a:pt x="3471" y="519"/>
                  <a:pt x="3471" y="519"/>
                  <a:pt x="3471" y="519"/>
                </a:cubicBezTo>
                <a:cubicBezTo>
                  <a:pt x="3470" y="525"/>
                  <a:pt x="3470" y="530"/>
                  <a:pt x="3471" y="533"/>
                </a:cubicBezTo>
                <a:cubicBezTo>
                  <a:pt x="3471" y="535"/>
                  <a:pt x="3472" y="535"/>
                  <a:pt x="3474" y="535"/>
                </a:cubicBezTo>
                <a:cubicBezTo>
                  <a:pt x="3479" y="535"/>
                  <a:pt x="3480" y="537"/>
                  <a:pt x="3481" y="537"/>
                </a:cubicBezTo>
                <a:cubicBezTo>
                  <a:pt x="3481" y="536"/>
                  <a:pt x="3482" y="537"/>
                  <a:pt x="3482" y="538"/>
                </a:cubicBezTo>
                <a:cubicBezTo>
                  <a:pt x="3482" y="540"/>
                  <a:pt x="3482" y="544"/>
                  <a:pt x="3484" y="546"/>
                </a:cubicBezTo>
                <a:cubicBezTo>
                  <a:pt x="3487" y="550"/>
                  <a:pt x="3488" y="547"/>
                  <a:pt x="3490" y="558"/>
                </a:cubicBezTo>
                <a:cubicBezTo>
                  <a:pt x="3491" y="568"/>
                  <a:pt x="3491" y="569"/>
                  <a:pt x="3494" y="577"/>
                </a:cubicBezTo>
                <a:cubicBezTo>
                  <a:pt x="3497" y="584"/>
                  <a:pt x="3498" y="586"/>
                  <a:pt x="3498" y="586"/>
                </a:cubicBezTo>
                <a:cubicBezTo>
                  <a:pt x="3498" y="586"/>
                  <a:pt x="3487" y="599"/>
                  <a:pt x="3483" y="617"/>
                </a:cubicBezTo>
                <a:cubicBezTo>
                  <a:pt x="3479" y="634"/>
                  <a:pt x="3479" y="650"/>
                  <a:pt x="3482" y="654"/>
                </a:cubicBezTo>
                <a:cubicBezTo>
                  <a:pt x="3484" y="658"/>
                  <a:pt x="3486" y="661"/>
                  <a:pt x="3486" y="661"/>
                </a:cubicBezTo>
                <a:cubicBezTo>
                  <a:pt x="3486" y="661"/>
                  <a:pt x="3483" y="676"/>
                  <a:pt x="3483" y="688"/>
                </a:cubicBezTo>
                <a:cubicBezTo>
                  <a:pt x="3484" y="700"/>
                  <a:pt x="3484" y="708"/>
                  <a:pt x="3486" y="714"/>
                </a:cubicBezTo>
                <a:cubicBezTo>
                  <a:pt x="3487" y="720"/>
                  <a:pt x="3488" y="723"/>
                  <a:pt x="3488" y="723"/>
                </a:cubicBezTo>
                <a:cubicBezTo>
                  <a:pt x="3488" y="723"/>
                  <a:pt x="3489" y="729"/>
                  <a:pt x="3490" y="733"/>
                </a:cubicBezTo>
                <a:cubicBezTo>
                  <a:pt x="3491" y="737"/>
                  <a:pt x="3491" y="741"/>
                  <a:pt x="3491" y="741"/>
                </a:cubicBezTo>
                <a:cubicBezTo>
                  <a:pt x="3491" y="741"/>
                  <a:pt x="3491" y="768"/>
                  <a:pt x="3493" y="777"/>
                </a:cubicBezTo>
                <a:cubicBezTo>
                  <a:pt x="3495" y="786"/>
                  <a:pt x="3495" y="791"/>
                  <a:pt x="3496" y="797"/>
                </a:cubicBezTo>
                <a:cubicBezTo>
                  <a:pt x="3497" y="803"/>
                  <a:pt x="3500" y="811"/>
                  <a:pt x="3502" y="819"/>
                </a:cubicBezTo>
                <a:cubicBezTo>
                  <a:pt x="3505" y="828"/>
                  <a:pt x="3508" y="837"/>
                  <a:pt x="3508" y="837"/>
                </a:cubicBezTo>
                <a:cubicBezTo>
                  <a:pt x="3508" y="837"/>
                  <a:pt x="3509" y="842"/>
                  <a:pt x="3508" y="853"/>
                </a:cubicBezTo>
                <a:cubicBezTo>
                  <a:pt x="3507" y="862"/>
                  <a:pt x="3505" y="886"/>
                  <a:pt x="3502" y="899"/>
                </a:cubicBezTo>
                <a:cubicBezTo>
                  <a:pt x="3471" y="899"/>
                  <a:pt x="3471" y="899"/>
                  <a:pt x="3471" y="899"/>
                </a:cubicBezTo>
                <a:cubicBezTo>
                  <a:pt x="3471" y="921"/>
                  <a:pt x="3471" y="921"/>
                  <a:pt x="3471" y="921"/>
                </a:cubicBezTo>
                <a:cubicBezTo>
                  <a:pt x="3442" y="921"/>
                  <a:pt x="3442" y="921"/>
                  <a:pt x="3442" y="921"/>
                </a:cubicBezTo>
                <a:cubicBezTo>
                  <a:pt x="3442" y="950"/>
                  <a:pt x="3442" y="950"/>
                  <a:pt x="3442" y="950"/>
                </a:cubicBezTo>
                <a:cubicBezTo>
                  <a:pt x="3434" y="956"/>
                  <a:pt x="3434" y="956"/>
                  <a:pt x="3434" y="956"/>
                </a:cubicBezTo>
                <a:cubicBezTo>
                  <a:pt x="3440" y="966"/>
                  <a:pt x="3440" y="966"/>
                  <a:pt x="3440" y="966"/>
                </a:cubicBezTo>
                <a:cubicBezTo>
                  <a:pt x="3440" y="973"/>
                  <a:pt x="3440" y="973"/>
                  <a:pt x="3440" y="973"/>
                </a:cubicBezTo>
                <a:cubicBezTo>
                  <a:pt x="3399" y="973"/>
                  <a:pt x="3399" y="973"/>
                  <a:pt x="3399" y="973"/>
                </a:cubicBezTo>
                <a:cubicBezTo>
                  <a:pt x="3399" y="927"/>
                  <a:pt x="3399" y="927"/>
                  <a:pt x="3399" y="927"/>
                </a:cubicBezTo>
                <a:cubicBezTo>
                  <a:pt x="3365" y="927"/>
                  <a:pt x="3365" y="927"/>
                  <a:pt x="3365" y="927"/>
                </a:cubicBezTo>
                <a:cubicBezTo>
                  <a:pt x="3365" y="875"/>
                  <a:pt x="3365" y="875"/>
                  <a:pt x="3365" y="875"/>
                </a:cubicBezTo>
                <a:cubicBezTo>
                  <a:pt x="3356" y="866"/>
                  <a:pt x="3356" y="866"/>
                  <a:pt x="3356" y="866"/>
                </a:cubicBezTo>
                <a:cubicBezTo>
                  <a:pt x="3356" y="861"/>
                  <a:pt x="3356" y="861"/>
                  <a:pt x="3356" y="861"/>
                </a:cubicBezTo>
                <a:cubicBezTo>
                  <a:pt x="3350" y="861"/>
                  <a:pt x="3350" y="861"/>
                  <a:pt x="3350" y="861"/>
                </a:cubicBezTo>
                <a:cubicBezTo>
                  <a:pt x="3335" y="846"/>
                  <a:pt x="3335" y="846"/>
                  <a:pt x="3335" y="846"/>
                </a:cubicBezTo>
                <a:cubicBezTo>
                  <a:pt x="3324" y="861"/>
                  <a:pt x="3324" y="861"/>
                  <a:pt x="3324" y="861"/>
                </a:cubicBezTo>
                <a:cubicBezTo>
                  <a:pt x="3296" y="861"/>
                  <a:pt x="3296" y="861"/>
                  <a:pt x="3296" y="861"/>
                </a:cubicBezTo>
                <a:cubicBezTo>
                  <a:pt x="3296" y="830"/>
                  <a:pt x="3296" y="830"/>
                  <a:pt x="3296" y="830"/>
                </a:cubicBezTo>
                <a:cubicBezTo>
                  <a:pt x="3285" y="830"/>
                  <a:pt x="3285" y="830"/>
                  <a:pt x="3285" y="830"/>
                </a:cubicBezTo>
                <a:cubicBezTo>
                  <a:pt x="3284" y="765"/>
                  <a:pt x="3284" y="765"/>
                  <a:pt x="3284" y="765"/>
                </a:cubicBezTo>
                <a:cubicBezTo>
                  <a:pt x="3276" y="765"/>
                  <a:pt x="3276" y="765"/>
                  <a:pt x="3276" y="765"/>
                </a:cubicBezTo>
                <a:cubicBezTo>
                  <a:pt x="3274" y="711"/>
                  <a:pt x="3274" y="711"/>
                  <a:pt x="3274" y="711"/>
                </a:cubicBezTo>
                <a:cubicBezTo>
                  <a:pt x="3280" y="707"/>
                  <a:pt x="3280" y="707"/>
                  <a:pt x="3280" y="707"/>
                </a:cubicBezTo>
                <a:cubicBezTo>
                  <a:pt x="3280" y="703"/>
                  <a:pt x="3280" y="703"/>
                  <a:pt x="3280" y="703"/>
                </a:cubicBezTo>
                <a:cubicBezTo>
                  <a:pt x="3280" y="701"/>
                  <a:pt x="3278" y="700"/>
                  <a:pt x="3274" y="699"/>
                </a:cubicBezTo>
                <a:cubicBezTo>
                  <a:pt x="3272" y="649"/>
                  <a:pt x="3272" y="649"/>
                  <a:pt x="3272" y="649"/>
                </a:cubicBezTo>
                <a:cubicBezTo>
                  <a:pt x="3277" y="644"/>
                  <a:pt x="3277" y="644"/>
                  <a:pt x="3277" y="644"/>
                </a:cubicBezTo>
                <a:cubicBezTo>
                  <a:pt x="3277" y="641"/>
                  <a:pt x="3277" y="641"/>
                  <a:pt x="3277" y="641"/>
                </a:cubicBezTo>
                <a:cubicBezTo>
                  <a:pt x="3277" y="639"/>
                  <a:pt x="3275" y="637"/>
                  <a:pt x="3272" y="636"/>
                </a:cubicBezTo>
                <a:cubicBezTo>
                  <a:pt x="3270" y="579"/>
                  <a:pt x="3270" y="579"/>
                  <a:pt x="3270" y="579"/>
                </a:cubicBezTo>
                <a:cubicBezTo>
                  <a:pt x="3276" y="574"/>
                  <a:pt x="3276" y="574"/>
                  <a:pt x="3276" y="574"/>
                </a:cubicBezTo>
                <a:cubicBezTo>
                  <a:pt x="3276" y="571"/>
                  <a:pt x="3276" y="571"/>
                  <a:pt x="3276" y="571"/>
                </a:cubicBezTo>
                <a:cubicBezTo>
                  <a:pt x="3276" y="569"/>
                  <a:pt x="3273" y="567"/>
                  <a:pt x="3270" y="566"/>
                </a:cubicBezTo>
                <a:cubicBezTo>
                  <a:pt x="3269" y="552"/>
                  <a:pt x="3269" y="552"/>
                  <a:pt x="3269" y="552"/>
                </a:cubicBezTo>
                <a:cubicBezTo>
                  <a:pt x="3272" y="552"/>
                  <a:pt x="3272" y="552"/>
                  <a:pt x="3272" y="552"/>
                </a:cubicBezTo>
                <a:cubicBezTo>
                  <a:pt x="3276" y="548"/>
                  <a:pt x="3276" y="548"/>
                  <a:pt x="3276" y="548"/>
                </a:cubicBezTo>
                <a:cubicBezTo>
                  <a:pt x="3270" y="545"/>
                  <a:pt x="3270" y="545"/>
                  <a:pt x="3270" y="545"/>
                </a:cubicBezTo>
                <a:cubicBezTo>
                  <a:pt x="3270" y="542"/>
                  <a:pt x="3270" y="542"/>
                  <a:pt x="3270" y="542"/>
                </a:cubicBezTo>
                <a:cubicBezTo>
                  <a:pt x="3269" y="542"/>
                  <a:pt x="3269" y="542"/>
                  <a:pt x="3269" y="542"/>
                </a:cubicBezTo>
                <a:cubicBezTo>
                  <a:pt x="3269" y="542"/>
                  <a:pt x="3269" y="542"/>
                  <a:pt x="3269" y="542"/>
                </a:cubicBezTo>
                <a:cubicBezTo>
                  <a:pt x="3269" y="541"/>
                  <a:pt x="3269" y="540"/>
                  <a:pt x="3268" y="539"/>
                </a:cubicBezTo>
                <a:cubicBezTo>
                  <a:pt x="3268" y="537"/>
                  <a:pt x="3267" y="535"/>
                  <a:pt x="3265" y="534"/>
                </a:cubicBezTo>
                <a:cubicBezTo>
                  <a:pt x="3264" y="533"/>
                  <a:pt x="3263" y="533"/>
                  <a:pt x="3262" y="532"/>
                </a:cubicBezTo>
                <a:cubicBezTo>
                  <a:pt x="3262" y="531"/>
                  <a:pt x="3260" y="531"/>
                  <a:pt x="3259" y="530"/>
                </a:cubicBezTo>
                <a:cubicBezTo>
                  <a:pt x="3259" y="530"/>
                  <a:pt x="3259" y="530"/>
                  <a:pt x="3259" y="530"/>
                </a:cubicBezTo>
                <a:cubicBezTo>
                  <a:pt x="3259" y="530"/>
                  <a:pt x="3258" y="529"/>
                  <a:pt x="3258" y="529"/>
                </a:cubicBezTo>
                <a:cubicBezTo>
                  <a:pt x="3258" y="529"/>
                  <a:pt x="3258" y="529"/>
                  <a:pt x="3258" y="529"/>
                </a:cubicBezTo>
                <a:cubicBezTo>
                  <a:pt x="3257" y="529"/>
                  <a:pt x="3257" y="530"/>
                  <a:pt x="3257" y="530"/>
                </a:cubicBezTo>
                <a:cubicBezTo>
                  <a:pt x="3257" y="530"/>
                  <a:pt x="3257" y="530"/>
                  <a:pt x="3257" y="530"/>
                </a:cubicBezTo>
                <a:cubicBezTo>
                  <a:pt x="3255" y="531"/>
                  <a:pt x="3254" y="531"/>
                  <a:pt x="3253" y="532"/>
                </a:cubicBezTo>
                <a:cubicBezTo>
                  <a:pt x="3253" y="532"/>
                  <a:pt x="3253" y="532"/>
                  <a:pt x="3253" y="532"/>
                </a:cubicBezTo>
                <a:cubicBezTo>
                  <a:pt x="3253" y="532"/>
                  <a:pt x="3252" y="533"/>
                  <a:pt x="3252" y="533"/>
                </a:cubicBezTo>
                <a:cubicBezTo>
                  <a:pt x="3249" y="535"/>
                  <a:pt x="3247" y="538"/>
                  <a:pt x="3247" y="542"/>
                </a:cubicBezTo>
                <a:cubicBezTo>
                  <a:pt x="3245" y="542"/>
                  <a:pt x="3245" y="542"/>
                  <a:pt x="3245" y="542"/>
                </a:cubicBezTo>
                <a:cubicBezTo>
                  <a:pt x="3245" y="545"/>
                  <a:pt x="3245" y="545"/>
                  <a:pt x="3245" y="545"/>
                </a:cubicBezTo>
                <a:cubicBezTo>
                  <a:pt x="3239" y="548"/>
                  <a:pt x="3239" y="548"/>
                  <a:pt x="3239" y="548"/>
                </a:cubicBezTo>
                <a:cubicBezTo>
                  <a:pt x="3244" y="552"/>
                  <a:pt x="3244" y="552"/>
                  <a:pt x="3244" y="552"/>
                </a:cubicBezTo>
                <a:cubicBezTo>
                  <a:pt x="3247" y="552"/>
                  <a:pt x="3247" y="552"/>
                  <a:pt x="3247" y="552"/>
                </a:cubicBezTo>
                <a:cubicBezTo>
                  <a:pt x="3246" y="566"/>
                  <a:pt x="3246" y="566"/>
                  <a:pt x="3246" y="566"/>
                </a:cubicBezTo>
                <a:cubicBezTo>
                  <a:pt x="3243" y="567"/>
                  <a:pt x="3241" y="569"/>
                  <a:pt x="3240" y="570"/>
                </a:cubicBezTo>
                <a:cubicBezTo>
                  <a:pt x="3240" y="571"/>
                  <a:pt x="3240" y="571"/>
                  <a:pt x="3240" y="571"/>
                </a:cubicBezTo>
                <a:cubicBezTo>
                  <a:pt x="3240" y="575"/>
                  <a:pt x="3240" y="575"/>
                  <a:pt x="3240" y="575"/>
                </a:cubicBezTo>
                <a:cubicBezTo>
                  <a:pt x="3246" y="579"/>
                  <a:pt x="3246" y="579"/>
                  <a:pt x="3246" y="579"/>
                </a:cubicBezTo>
                <a:cubicBezTo>
                  <a:pt x="3246" y="581"/>
                  <a:pt x="3246" y="581"/>
                  <a:pt x="3246" y="581"/>
                </a:cubicBezTo>
                <a:cubicBezTo>
                  <a:pt x="3246" y="595"/>
                  <a:pt x="3246" y="595"/>
                  <a:pt x="3246" y="595"/>
                </a:cubicBezTo>
                <a:cubicBezTo>
                  <a:pt x="3245" y="631"/>
                  <a:pt x="3245" y="631"/>
                  <a:pt x="3245" y="631"/>
                </a:cubicBezTo>
                <a:cubicBezTo>
                  <a:pt x="3245" y="636"/>
                  <a:pt x="3245" y="636"/>
                  <a:pt x="3245" y="636"/>
                </a:cubicBezTo>
                <a:cubicBezTo>
                  <a:pt x="3245" y="636"/>
                  <a:pt x="3244" y="637"/>
                  <a:pt x="3244" y="637"/>
                </a:cubicBezTo>
                <a:cubicBezTo>
                  <a:pt x="3242" y="637"/>
                  <a:pt x="3241" y="638"/>
                  <a:pt x="3240" y="639"/>
                </a:cubicBezTo>
                <a:cubicBezTo>
                  <a:pt x="3240" y="640"/>
                  <a:pt x="3240" y="640"/>
                  <a:pt x="3240" y="640"/>
                </a:cubicBezTo>
                <a:cubicBezTo>
                  <a:pt x="3240" y="640"/>
                  <a:pt x="3240" y="640"/>
                  <a:pt x="3240" y="640"/>
                </a:cubicBezTo>
                <a:cubicBezTo>
                  <a:pt x="3240" y="641"/>
                  <a:pt x="3240" y="641"/>
                  <a:pt x="3240" y="641"/>
                </a:cubicBezTo>
                <a:cubicBezTo>
                  <a:pt x="3240" y="644"/>
                  <a:pt x="3240" y="644"/>
                  <a:pt x="3240" y="644"/>
                </a:cubicBezTo>
                <a:cubicBezTo>
                  <a:pt x="3240" y="645"/>
                  <a:pt x="3240" y="645"/>
                  <a:pt x="3240" y="645"/>
                </a:cubicBezTo>
                <a:cubicBezTo>
                  <a:pt x="3243" y="647"/>
                  <a:pt x="3243" y="647"/>
                  <a:pt x="3243" y="647"/>
                </a:cubicBezTo>
                <a:cubicBezTo>
                  <a:pt x="3245" y="649"/>
                  <a:pt x="3245" y="649"/>
                  <a:pt x="3245" y="649"/>
                </a:cubicBezTo>
                <a:cubicBezTo>
                  <a:pt x="3244" y="699"/>
                  <a:pt x="3244" y="699"/>
                  <a:pt x="3244" y="699"/>
                </a:cubicBezTo>
                <a:cubicBezTo>
                  <a:pt x="3240" y="700"/>
                  <a:pt x="3238" y="701"/>
                  <a:pt x="3238" y="703"/>
                </a:cubicBezTo>
                <a:cubicBezTo>
                  <a:pt x="3238" y="703"/>
                  <a:pt x="3238" y="703"/>
                  <a:pt x="3238" y="703"/>
                </a:cubicBezTo>
                <a:cubicBezTo>
                  <a:pt x="3238" y="703"/>
                  <a:pt x="3238" y="703"/>
                  <a:pt x="3238" y="703"/>
                </a:cubicBezTo>
                <a:cubicBezTo>
                  <a:pt x="3238" y="703"/>
                  <a:pt x="3237" y="703"/>
                  <a:pt x="3237" y="703"/>
                </a:cubicBezTo>
                <a:cubicBezTo>
                  <a:pt x="3238" y="707"/>
                  <a:pt x="3238" y="707"/>
                  <a:pt x="3238" y="707"/>
                </a:cubicBezTo>
                <a:cubicBezTo>
                  <a:pt x="3243" y="711"/>
                  <a:pt x="3243" y="711"/>
                  <a:pt x="3243" y="711"/>
                </a:cubicBezTo>
                <a:cubicBezTo>
                  <a:pt x="3243" y="711"/>
                  <a:pt x="3243" y="711"/>
                  <a:pt x="3243" y="711"/>
                </a:cubicBezTo>
                <a:cubicBezTo>
                  <a:pt x="3243" y="745"/>
                  <a:pt x="3243" y="745"/>
                  <a:pt x="3243" y="745"/>
                </a:cubicBezTo>
                <a:cubicBezTo>
                  <a:pt x="3242" y="760"/>
                  <a:pt x="3242" y="760"/>
                  <a:pt x="3242" y="760"/>
                </a:cubicBezTo>
                <a:cubicBezTo>
                  <a:pt x="3242" y="765"/>
                  <a:pt x="3242" y="765"/>
                  <a:pt x="3242" y="765"/>
                </a:cubicBezTo>
                <a:cubicBezTo>
                  <a:pt x="3242" y="765"/>
                  <a:pt x="3242" y="765"/>
                  <a:pt x="3242" y="765"/>
                </a:cubicBezTo>
                <a:cubicBezTo>
                  <a:pt x="3240" y="765"/>
                  <a:pt x="3240" y="765"/>
                  <a:pt x="3240" y="765"/>
                </a:cubicBezTo>
                <a:cubicBezTo>
                  <a:pt x="3236" y="766"/>
                  <a:pt x="3236" y="766"/>
                  <a:pt x="3236" y="766"/>
                </a:cubicBezTo>
                <a:cubicBezTo>
                  <a:pt x="3228" y="766"/>
                  <a:pt x="3228" y="766"/>
                  <a:pt x="3228" y="766"/>
                </a:cubicBezTo>
                <a:cubicBezTo>
                  <a:pt x="3225" y="766"/>
                  <a:pt x="3225" y="766"/>
                  <a:pt x="3225" y="766"/>
                </a:cubicBezTo>
                <a:cubicBezTo>
                  <a:pt x="3223" y="766"/>
                  <a:pt x="3223" y="766"/>
                  <a:pt x="3223" y="766"/>
                </a:cubicBezTo>
                <a:cubicBezTo>
                  <a:pt x="3163" y="766"/>
                  <a:pt x="3163" y="766"/>
                  <a:pt x="3163" y="766"/>
                </a:cubicBezTo>
                <a:cubicBezTo>
                  <a:pt x="3162" y="745"/>
                  <a:pt x="3162" y="745"/>
                  <a:pt x="3162" y="745"/>
                </a:cubicBezTo>
                <a:cubicBezTo>
                  <a:pt x="3166" y="743"/>
                  <a:pt x="3166" y="743"/>
                  <a:pt x="3166" y="743"/>
                </a:cubicBezTo>
                <a:cubicBezTo>
                  <a:pt x="3166" y="740"/>
                  <a:pt x="3166" y="740"/>
                  <a:pt x="3166" y="740"/>
                </a:cubicBezTo>
                <a:cubicBezTo>
                  <a:pt x="3166" y="739"/>
                  <a:pt x="3164" y="738"/>
                  <a:pt x="3162" y="738"/>
                </a:cubicBezTo>
                <a:cubicBezTo>
                  <a:pt x="3161" y="707"/>
                  <a:pt x="3161" y="707"/>
                  <a:pt x="3161" y="707"/>
                </a:cubicBezTo>
                <a:cubicBezTo>
                  <a:pt x="3164" y="704"/>
                  <a:pt x="3164" y="704"/>
                  <a:pt x="3164" y="704"/>
                </a:cubicBezTo>
                <a:cubicBezTo>
                  <a:pt x="3164" y="702"/>
                  <a:pt x="3164" y="702"/>
                  <a:pt x="3164" y="702"/>
                </a:cubicBezTo>
                <a:cubicBezTo>
                  <a:pt x="3164" y="701"/>
                  <a:pt x="3163" y="700"/>
                  <a:pt x="3160" y="699"/>
                </a:cubicBezTo>
                <a:cubicBezTo>
                  <a:pt x="3159" y="664"/>
                  <a:pt x="3159" y="664"/>
                  <a:pt x="3159" y="664"/>
                </a:cubicBezTo>
                <a:cubicBezTo>
                  <a:pt x="3163" y="661"/>
                  <a:pt x="3163" y="661"/>
                  <a:pt x="3163" y="661"/>
                </a:cubicBezTo>
                <a:cubicBezTo>
                  <a:pt x="3163" y="659"/>
                  <a:pt x="3163" y="659"/>
                  <a:pt x="3163" y="659"/>
                </a:cubicBezTo>
                <a:cubicBezTo>
                  <a:pt x="3163" y="658"/>
                  <a:pt x="3161" y="657"/>
                  <a:pt x="3159" y="656"/>
                </a:cubicBezTo>
                <a:cubicBezTo>
                  <a:pt x="3159" y="647"/>
                  <a:pt x="3159" y="647"/>
                  <a:pt x="3159" y="647"/>
                </a:cubicBezTo>
                <a:cubicBezTo>
                  <a:pt x="3160" y="647"/>
                  <a:pt x="3160" y="647"/>
                  <a:pt x="3160" y="647"/>
                </a:cubicBezTo>
                <a:cubicBezTo>
                  <a:pt x="3163" y="645"/>
                  <a:pt x="3163" y="645"/>
                  <a:pt x="3163" y="645"/>
                </a:cubicBezTo>
                <a:cubicBezTo>
                  <a:pt x="3159" y="643"/>
                  <a:pt x="3159" y="643"/>
                  <a:pt x="3159" y="643"/>
                </a:cubicBezTo>
                <a:cubicBezTo>
                  <a:pt x="3159" y="641"/>
                  <a:pt x="3159" y="641"/>
                  <a:pt x="3159" y="641"/>
                </a:cubicBezTo>
                <a:cubicBezTo>
                  <a:pt x="3159" y="641"/>
                  <a:pt x="3159" y="641"/>
                  <a:pt x="3159" y="641"/>
                </a:cubicBezTo>
                <a:cubicBezTo>
                  <a:pt x="3159" y="641"/>
                  <a:pt x="3159" y="641"/>
                  <a:pt x="3159" y="641"/>
                </a:cubicBezTo>
                <a:cubicBezTo>
                  <a:pt x="3159" y="640"/>
                  <a:pt x="3158" y="640"/>
                  <a:pt x="3158" y="639"/>
                </a:cubicBezTo>
                <a:cubicBezTo>
                  <a:pt x="3158" y="638"/>
                  <a:pt x="3157" y="637"/>
                  <a:pt x="3156" y="636"/>
                </a:cubicBezTo>
                <a:cubicBezTo>
                  <a:pt x="3156" y="636"/>
                  <a:pt x="3155" y="635"/>
                  <a:pt x="3154" y="635"/>
                </a:cubicBezTo>
                <a:cubicBezTo>
                  <a:pt x="3154" y="635"/>
                  <a:pt x="3153" y="634"/>
                  <a:pt x="3152" y="634"/>
                </a:cubicBezTo>
                <a:cubicBezTo>
                  <a:pt x="3152" y="634"/>
                  <a:pt x="3152" y="634"/>
                  <a:pt x="3152" y="634"/>
                </a:cubicBezTo>
                <a:cubicBezTo>
                  <a:pt x="3152" y="634"/>
                  <a:pt x="3152" y="633"/>
                  <a:pt x="3152" y="633"/>
                </a:cubicBezTo>
                <a:cubicBezTo>
                  <a:pt x="3152" y="633"/>
                  <a:pt x="3152" y="633"/>
                  <a:pt x="3152" y="633"/>
                </a:cubicBezTo>
                <a:cubicBezTo>
                  <a:pt x="3152" y="633"/>
                  <a:pt x="3152" y="633"/>
                  <a:pt x="3152" y="633"/>
                </a:cubicBezTo>
                <a:cubicBezTo>
                  <a:pt x="3152" y="633"/>
                  <a:pt x="3152" y="633"/>
                  <a:pt x="3152" y="633"/>
                </a:cubicBezTo>
                <a:cubicBezTo>
                  <a:pt x="3152" y="633"/>
                  <a:pt x="3152" y="633"/>
                  <a:pt x="3152" y="633"/>
                </a:cubicBezTo>
                <a:cubicBezTo>
                  <a:pt x="3152" y="633"/>
                  <a:pt x="3151" y="633"/>
                  <a:pt x="3151" y="633"/>
                </a:cubicBezTo>
                <a:cubicBezTo>
                  <a:pt x="3151" y="633"/>
                  <a:pt x="3152" y="633"/>
                  <a:pt x="3152" y="633"/>
                </a:cubicBezTo>
                <a:cubicBezTo>
                  <a:pt x="3152" y="633"/>
                  <a:pt x="3152" y="633"/>
                  <a:pt x="3152" y="633"/>
                </a:cubicBezTo>
                <a:cubicBezTo>
                  <a:pt x="3152" y="633"/>
                  <a:pt x="3152" y="633"/>
                  <a:pt x="3152" y="633"/>
                </a:cubicBezTo>
                <a:cubicBezTo>
                  <a:pt x="3151" y="633"/>
                  <a:pt x="3151" y="634"/>
                  <a:pt x="3151" y="634"/>
                </a:cubicBezTo>
                <a:cubicBezTo>
                  <a:pt x="3151" y="634"/>
                  <a:pt x="3151" y="634"/>
                  <a:pt x="3151" y="634"/>
                </a:cubicBezTo>
                <a:cubicBezTo>
                  <a:pt x="3150" y="634"/>
                  <a:pt x="3149" y="635"/>
                  <a:pt x="3149" y="635"/>
                </a:cubicBezTo>
                <a:cubicBezTo>
                  <a:pt x="3149" y="635"/>
                  <a:pt x="3149" y="635"/>
                  <a:pt x="3149" y="635"/>
                </a:cubicBezTo>
                <a:cubicBezTo>
                  <a:pt x="3147" y="636"/>
                  <a:pt x="3145" y="638"/>
                  <a:pt x="3145" y="641"/>
                </a:cubicBezTo>
                <a:cubicBezTo>
                  <a:pt x="3144" y="641"/>
                  <a:pt x="3144" y="641"/>
                  <a:pt x="3144" y="641"/>
                </a:cubicBezTo>
                <a:cubicBezTo>
                  <a:pt x="3144" y="643"/>
                  <a:pt x="3144" y="643"/>
                  <a:pt x="3144" y="643"/>
                </a:cubicBezTo>
                <a:cubicBezTo>
                  <a:pt x="3140" y="645"/>
                  <a:pt x="3140" y="645"/>
                  <a:pt x="3140" y="645"/>
                </a:cubicBezTo>
                <a:cubicBezTo>
                  <a:pt x="3143" y="647"/>
                  <a:pt x="3143" y="647"/>
                  <a:pt x="3143" y="647"/>
                </a:cubicBezTo>
                <a:cubicBezTo>
                  <a:pt x="3145" y="648"/>
                  <a:pt x="3145" y="648"/>
                  <a:pt x="3145" y="648"/>
                </a:cubicBezTo>
                <a:cubicBezTo>
                  <a:pt x="3145" y="656"/>
                  <a:pt x="3145" y="656"/>
                  <a:pt x="3145" y="656"/>
                </a:cubicBezTo>
                <a:cubicBezTo>
                  <a:pt x="3143" y="657"/>
                  <a:pt x="3141" y="658"/>
                  <a:pt x="3141" y="659"/>
                </a:cubicBezTo>
                <a:cubicBezTo>
                  <a:pt x="3141" y="659"/>
                  <a:pt x="3141" y="659"/>
                  <a:pt x="3141" y="659"/>
                </a:cubicBezTo>
                <a:cubicBezTo>
                  <a:pt x="3141" y="661"/>
                  <a:pt x="3141" y="661"/>
                  <a:pt x="3141" y="661"/>
                </a:cubicBezTo>
                <a:cubicBezTo>
                  <a:pt x="3144" y="664"/>
                  <a:pt x="3144" y="664"/>
                  <a:pt x="3144" y="664"/>
                </a:cubicBezTo>
                <a:cubicBezTo>
                  <a:pt x="3144" y="674"/>
                  <a:pt x="3144" y="674"/>
                  <a:pt x="3144" y="674"/>
                </a:cubicBezTo>
                <a:cubicBezTo>
                  <a:pt x="3144" y="696"/>
                  <a:pt x="3144" y="696"/>
                  <a:pt x="3144" y="696"/>
                </a:cubicBezTo>
                <a:cubicBezTo>
                  <a:pt x="3144" y="699"/>
                  <a:pt x="3144" y="699"/>
                  <a:pt x="3144" y="699"/>
                </a:cubicBezTo>
                <a:cubicBezTo>
                  <a:pt x="3143" y="699"/>
                  <a:pt x="3143" y="699"/>
                  <a:pt x="3143" y="699"/>
                </a:cubicBezTo>
                <a:cubicBezTo>
                  <a:pt x="3142" y="700"/>
                  <a:pt x="3141" y="701"/>
                  <a:pt x="3141" y="701"/>
                </a:cubicBezTo>
                <a:cubicBezTo>
                  <a:pt x="3141" y="701"/>
                  <a:pt x="3141" y="702"/>
                  <a:pt x="3141" y="702"/>
                </a:cubicBezTo>
                <a:cubicBezTo>
                  <a:pt x="3141" y="702"/>
                  <a:pt x="3141" y="702"/>
                  <a:pt x="3141" y="702"/>
                </a:cubicBezTo>
                <a:cubicBezTo>
                  <a:pt x="3141" y="702"/>
                  <a:pt x="3141" y="702"/>
                  <a:pt x="3141" y="702"/>
                </a:cubicBezTo>
                <a:cubicBezTo>
                  <a:pt x="3141" y="704"/>
                  <a:pt x="3141" y="704"/>
                  <a:pt x="3141" y="704"/>
                </a:cubicBezTo>
                <a:cubicBezTo>
                  <a:pt x="3141" y="704"/>
                  <a:pt x="3141" y="704"/>
                  <a:pt x="3141" y="704"/>
                </a:cubicBezTo>
                <a:cubicBezTo>
                  <a:pt x="3143" y="706"/>
                  <a:pt x="3143" y="706"/>
                  <a:pt x="3143" y="706"/>
                </a:cubicBezTo>
                <a:cubicBezTo>
                  <a:pt x="3144" y="707"/>
                  <a:pt x="3144" y="707"/>
                  <a:pt x="3144" y="707"/>
                </a:cubicBezTo>
                <a:cubicBezTo>
                  <a:pt x="3143" y="738"/>
                  <a:pt x="3143" y="738"/>
                  <a:pt x="3143" y="738"/>
                </a:cubicBezTo>
                <a:cubicBezTo>
                  <a:pt x="3141" y="738"/>
                  <a:pt x="3140" y="739"/>
                  <a:pt x="3139" y="740"/>
                </a:cubicBezTo>
                <a:cubicBezTo>
                  <a:pt x="3139" y="740"/>
                  <a:pt x="3139" y="740"/>
                  <a:pt x="3139" y="741"/>
                </a:cubicBezTo>
                <a:cubicBezTo>
                  <a:pt x="3139" y="743"/>
                  <a:pt x="3139" y="743"/>
                  <a:pt x="3139" y="743"/>
                </a:cubicBezTo>
                <a:cubicBezTo>
                  <a:pt x="3143" y="745"/>
                  <a:pt x="3143" y="745"/>
                  <a:pt x="3143" y="745"/>
                </a:cubicBezTo>
                <a:cubicBezTo>
                  <a:pt x="3143" y="745"/>
                  <a:pt x="3143" y="745"/>
                  <a:pt x="3143" y="745"/>
                </a:cubicBezTo>
                <a:cubicBezTo>
                  <a:pt x="3142" y="766"/>
                  <a:pt x="3142" y="766"/>
                  <a:pt x="3142" y="766"/>
                </a:cubicBezTo>
                <a:cubicBezTo>
                  <a:pt x="3140" y="766"/>
                  <a:pt x="3140" y="766"/>
                  <a:pt x="3140" y="766"/>
                </a:cubicBezTo>
                <a:cubicBezTo>
                  <a:pt x="3135" y="766"/>
                  <a:pt x="3135" y="766"/>
                  <a:pt x="3135" y="766"/>
                </a:cubicBezTo>
                <a:cubicBezTo>
                  <a:pt x="3133" y="766"/>
                  <a:pt x="3133" y="766"/>
                  <a:pt x="3133" y="766"/>
                </a:cubicBezTo>
                <a:cubicBezTo>
                  <a:pt x="3128" y="766"/>
                  <a:pt x="3128" y="766"/>
                  <a:pt x="3128" y="766"/>
                </a:cubicBezTo>
                <a:cubicBezTo>
                  <a:pt x="3128" y="659"/>
                  <a:pt x="3128" y="659"/>
                  <a:pt x="3128" y="659"/>
                </a:cubicBezTo>
                <a:cubicBezTo>
                  <a:pt x="3128" y="659"/>
                  <a:pt x="3128" y="659"/>
                  <a:pt x="3128" y="659"/>
                </a:cubicBezTo>
                <a:cubicBezTo>
                  <a:pt x="3127" y="643"/>
                  <a:pt x="3127" y="643"/>
                  <a:pt x="3127" y="643"/>
                </a:cubicBezTo>
                <a:cubicBezTo>
                  <a:pt x="3128" y="642"/>
                  <a:pt x="3128" y="642"/>
                  <a:pt x="3128" y="642"/>
                </a:cubicBezTo>
                <a:cubicBezTo>
                  <a:pt x="3128" y="642"/>
                  <a:pt x="3128" y="642"/>
                  <a:pt x="3127" y="641"/>
                </a:cubicBezTo>
                <a:cubicBezTo>
                  <a:pt x="3128" y="641"/>
                  <a:pt x="3128" y="641"/>
                  <a:pt x="3128" y="640"/>
                </a:cubicBezTo>
                <a:cubicBezTo>
                  <a:pt x="3128" y="638"/>
                  <a:pt x="3129" y="639"/>
                  <a:pt x="3129" y="638"/>
                </a:cubicBezTo>
                <a:cubicBezTo>
                  <a:pt x="3129" y="638"/>
                  <a:pt x="3129" y="638"/>
                  <a:pt x="3128" y="638"/>
                </a:cubicBezTo>
                <a:cubicBezTo>
                  <a:pt x="3128" y="638"/>
                  <a:pt x="3128" y="638"/>
                  <a:pt x="3128" y="637"/>
                </a:cubicBezTo>
                <a:cubicBezTo>
                  <a:pt x="3128" y="636"/>
                  <a:pt x="3127" y="636"/>
                  <a:pt x="3126" y="636"/>
                </a:cubicBezTo>
                <a:cubicBezTo>
                  <a:pt x="3126" y="635"/>
                  <a:pt x="3126" y="635"/>
                  <a:pt x="3126" y="635"/>
                </a:cubicBezTo>
                <a:cubicBezTo>
                  <a:pt x="3126" y="635"/>
                  <a:pt x="3126" y="635"/>
                  <a:pt x="3126" y="635"/>
                </a:cubicBezTo>
                <a:cubicBezTo>
                  <a:pt x="3126" y="635"/>
                  <a:pt x="3126" y="635"/>
                  <a:pt x="3126" y="634"/>
                </a:cubicBezTo>
                <a:cubicBezTo>
                  <a:pt x="3126" y="634"/>
                  <a:pt x="3127" y="634"/>
                  <a:pt x="3127" y="634"/>
                </a:cubicBezTo>
                <a:cubicBezTo>
                  <a:pt x="3127" y="634"/>
                  <a:pt x="3126" y="634"/>
                  <a:pt x="3126" y="634"/>
                </a:cubicBezTo>
                <a:cubicBezTo>
                  <a:pt x="3126" y="634"/>
                  <a:pt x="3126" y="634"/>
                  <a:pt x="3126" y="633"/>
                </a:cubicBezTo>
                <a:cubicBezTo>
                  <a:pt x="3126" y="633"/>
                  <a:pt x="3126" y="633"/>
                  <a:pt x="3126" y="633"/>
                </a:cubicBezTo>
                <a:cubicBezTo>
                  <a:pt x="3126" y="633"/>
                  <a:pt x="3126" y="633"/>
                  <a:pt x="3126" y="633"/>
                </a:cubicBezTo>
                <a:cubicBezTo>
                  <a:pt x="3126" y="633"/>
                  <a:pt x="3126" y="632"/>
                  <a:pt x="3126" y="632"/>
                </a:cubicBezTo>
                <a:cubicBezTo>
                  <a:pt x="3126" y="632"/>
                  <a:pt x="3126" y="632"/>
                  <a:pt x="3126" y="632"/>
                </a:cubicBezTo>
                <a:cubicBezTo>
                  <a:pt x="3126" y="632"/>
                  <a:pt x="3126" y="632"/>
                  <a:pt x="3126" y="632"/>
                </a:cubicBezTo>
                <a:cubicBezTo>
                  <a:pt x="3126" y="632"/>
                  <a:pt x="3126" y="632"/>
                  <a:pt x="3126" y="632"/>
                </a:cubicBezTo>
                <a:cubicBezTo>
                  <a:pt x="3126" y="631"/>
                  <a:pt x="3126" y="630"/>
                  <a:pt x="3126" y="630"/>
                </a:cubicBezTo>
                <a:cubicBezTo>
                  <a:pt x="3126" y="630"/>
                  <a:pt x="3126" y="631"/>
                  <a:pt x="3126" y="632"/>
                </a:cubicBezTo>
                <a:cubicBezTo>
                  <a:pt x="3126" y="632"/>
                  <a:pt x="3126" y="632"/>
                  <a:pt x="3126" y="632"/>
                </a:cubicBezTo>
                <a:cubicBezTo>
                  <a:pt x="3126" y="632"/>
                  <a:pt x="3126" y="632"/>
                  <a:pt x="3126" y="632"/>
                </a:cubicBezTo>
                <a:cubicBezTo>
                  <a:pt x="3126" y="632"/>
                  <a:pt x="3126" y="632"/>
                  <a:pt x="3126" y="632"/>
                </a:cubicBezTo>
                <a:cubicBezTo>
                  <a:pt x="3125" y="632"/>
                  <a:pt x="3125" y="633"/>
                  <a:pt x="3125" y="633"/>
                </a:cubicBezTo>
                <a:cubicBezTo>
                  <a:pt x="3125" y="633"/>
                  <a:pt x="3125" y="633"/>
                  <a:pt x="3126" y="633"/>
                </a:cubicBezTo>
                <a:cubicBezTo>
                  <a:pt x="3126" y="633"/>
                  <a:pt x="3125" y="633"/>
                  <a:pt x="3125" y="633"/>
                </a:cubicBezTo>
                <a:cubicBezTo>
                  <a:pt x="3126" y="634"/>
                  <a:pt x="3126" y="634"/>
                  <a:pt x="3126" y="634"/>
                </a:cubicBezTo>
                <a:cubicBezTo>
                  <a:pt x="3125" y="634"/>
                  <a:pt x="3125" y="634"/>
                  <a:pt x="3125" y="634"/>
                </a:cubicBezTo>
                <a:cubicBezTo>
                  <a:pt x="3125" y="634"/>
                  <a:pt x="3125" y="634"/>
                  <a:pt x="3126" y="634"/>
                </a:cubicBezTo>
                <a:cubicBezTo>
                  <a:pt x="3126" y="635"/>
                  <a:pt x="3126" y="635"/>
                  <a:pt x="3126" y="635"/>
                </a:cubicBezTo>
                <a:cubicBezTo>
                  <a:pt x="3126" y="635"/>
                  <a:pt x="3126" y="635"/>
                  <a:pt x="3126" y="635"/>
                </a:cubicBezTo>
                <a:cubicBezTo>
                  <a:pt x="3126" y="635"/>
                  <a:pt x="3126" y="635"/>
                  <a:pt x="3126" y="636"/>
                </a:cubicBezTo>
                <a:cubicBezTo>
                  <a:pt x="3125" y="636"/>
                  <a:pt x="3124" y="637"/>
                  <a:pt x="3124" y="637"/>
                </a:cubicBezTo>
                <a:cubicBezTo>
                  <a:pt x="3124" y="638"/>
                  <a:pt x="3124" y="638"/>
                  <a:pt x="3124" y="638"/>
                </a:cubicBezTo>
                <a:cubicBezTo>
                  <a:pt x="3123" y="638"/>
                  <a:pt x="3122" y="638"/>
                  <a:pt x="3122" y="638"/>
                </a:cubicBezTo>
                <a:cubicBezTo>
                  <a:pt x="3122" y="639"/>
                  <a:pt x="3124" y="638"/>
                  <a:pt x="3124" y="640"/>
                </a:cubicBezTo>
                <a:cubicBezTo>
                  <a:pt x="3124" y="641"/>
                  <a:pt x="3124" y="641"/>
                  <a:pt x="3125" y="641"/>
                </a:cubicBezTo>
                <a:cubicBezTo>
                  <a:pt x="3124" y="642"/>
                  <a:pt x="3124" y="642"/>
                  <a:pt x="3124" y="642"/>
                </a:cubicBezTo>
                <a:cubicBezTo>
                  <a:pt x="3124" y="642"/>
                  <a:pt x="3124" y="642"/>
                  <a:pt x="3124" y="643"/>
                </a:cubicBezTo>
                <a:cubicBezTo>
                  <a:pt x="3125" y="658"/>
                  <a:pt x="3125" y="658"/>
                  <a:pt x="3125" y="658"/>
                </a:cubicBezTo>
                <a:cubicBezTo>
                  <a:pt x="3120" y="657"/>
                  <a:pt x="3120" y="657"/>
                  <a:pt x="3120" y="657"/>
                </a:cubicBezTo>
                <a:cubicBezTo>
                  <a:pt x="3119" y="628"/>
                  <a:pt x="3119" y="628"/>
                  <a:pt x="3119" y="628"/>
                </a:cubicBezTo>
                <a:cubicBezTo>
                  <a:pt x="3120" y="628"/>
                  <a:pt x="3120" y="627"/>
                  <a:pt x="3120" y="627"/>
                </a:cubicBezTo>
                <a:cubicBezTo>
                  <a:pt x="3120" y="627"/>
                  <a:pt x="3120" y="627"/>
                  <a:pt x="3119" y="627"/>
                </a:cubicBezTo>
                <a:cubicBezTo>
                  <a:pt x="3120" y="626"/>
                  <a:pt x="3120" y="626"/>
                  <a:pt x="3120" y="625"/>
                </a:cubicBezTo>
                <a:cubicBezTo>
                  <a:pt x="3120" y="623"/>
                  <a:pt x="3121" y="624"/>
                  <a:pt x="3121" y="623"/>
                </a:cubicBezTo>
                <a:cubicBezTo>
                  <a:pt x="3121" y="623"/>
                  <a:pt x="3121" y="623"/>
                  <a:pt x="3120" y="623"/>
                </a:cubicBezTo>
                <a:cubicBezTo>
                  <a:pt x="3120" y="623"/>
                  <a:pt x="3120" y="623"/>
                  <a:pt x="3120" y="623"/>
                </a:cubicBezTo>
                <a:cubicBezTo>
                  <a:pt x="3120" y="622"/>
                  <a:pt x="3119" y="621"/>
                  <a:pt x="3118" y="621"/>
                </a:cubicBezTo>
                <a:cubicBezTo>
                  <a:pt x="3118" y="621"/>
                  <a:pt x="3118" y="620"/>
                  <a:pt x="3118" y="620"/>
                </a:cubicBezTo>
                <a:cubicBezTo>
                  <a:pt x="3118" y="620"/>
                  <a:pt x="3118" y="620"/>
                  <a:pt x="3118" y="620"/>
                </a:cubicBezTo>
                <a:cubicBezTo>
                  <a:pt x="3118" y="620"/>
                  <a:pt x="3118" y="620"/>
                  <a:pt x="3118" y="620"/>
                </a:cubicBezTo>
                <a:cubicBezTo>
                  <a:pt x="3118" y="620"/>
                  <a:pt x="3119" y="619"/>
                  <a:pt x="3119" y="619"/>
                </a:cubicBezTo>
                <a:cubicBezTo>
                  <a:pt x="3119" y="619"/>
                  <a:pt x="3118" y="619"/>
                  <a:pt x="3118" y="619"/>
                </a:cubicBezTo>
                <a:cubicBezTo>
                  <a:pt x="3118" y="619"/>
                  <a:pt x="3118" y="619"/>
                  <a:pt x="3118" y="619"/>
                </a:cubicBezTo>
                <a:cubicBezTo>
                  <a:pt x="3118" y="618"/>
                  <a:pt x="3118" y="618"/>
                  <a:pt x="3118" y="618"/>
                </a:cubicBezTo>
                <a:cubicBezTo>
                  <a:pt x="3118" y="618"/>
                  <a:pt x="3118" y="618"/>
                  <a:pt x="3118" y="618"/>
                </a:cubicBezTo>
                <a:cubicBezTo>
                  <a:pt x="3118" y="618"/>
                  <a:pt x="3118" y="618"/>
                  <a:pt x="3118" y="618"/>
                </a:cubicBezTo>
                <a:cubicBezTo>
                  <a:pt x="3118" y="618"/>
                  <a:pt x="3118" y="617"/>
                  <a:pt x="3118" y="617"/>
                </a:cubicBezTo>
                <a:cubicBezTo>
                  <a:pt x="3118" y="617"/>
                  <a:pt x="3118" y="617"/>
                  <a:pt x="3118" y="617"/>
                </a:cubicBezTo>
                <a:cubicBezTo>
                  <a:pt x="3118" y="617"/>
                  <a:pt x="3118" y="617"/>
                  <a:pt x="3118" y="617"/>
                </a:cubicBezTo>
                <a:cubicBezTo>
                  <a:pt x="3118" y="617"/>
                  <a:pt x="3118" y="615"/>
                  <a:pt x="3118" y="615"/>
                </a:cubicBezTo>
                <a:cubicBezTo>
                  <a:pt x="3118" y="615"/>
                  <a:pt x="3118" y="617"/>
                  <a:pt x="3118" y="617"/>
                </a:cubicBezTo>
                <a:cubicBezTo>
                  <a:pt x="3118" y="617"/>
                  <a:pt x="3118" y="617"/>
                  <a:pt x="3118" y="617"/>
                </a:cubicBezTo>
                <a:cubicBezTo>
                  <a:pt x="3118" y="617"/>
                  <a:pt x="3118" y="617"/>
                  <a:pt x="3118" y="617"/>
                </a:cubicBezTo>
                <a:cubicBezTo>
                  <a:pt x="3118" y="617"/>
                  <a:pt x="3118" y="618"/>
                  <a:pt x="3118" y="618"/>
                </a:cubicBezTo>
                <a:cubicBezTo>
                  <a:pt x="3117" y="618"/>
                  <a:pt x="3117" y="618"/>
                  <a:pt x="3117" y="618"/>
                </a:cubicBezTo>
                <a:cubicBezTo>
                  <a:pt x="3117" y="618"/>
                  <a:pt x="3117" y="618"/>
                  <a:pt x="3118" y="618"/>
                </a:cubicBezTo>
                <a:cubicBezTo>
                  <a:pt x="3118" y="618"/>
                  <a:pt x="3117" y="618"/>
                  <a:pt x="3118" y="619"/>
                </a:cubicBezTo>
                <a:cubicBezTo>
                  <a:pt x="3118" y="619"/>
                  <a:pt x="3118" y="619"/>
                  <a:pt x="3118" y="619"/>
                </a:cubicBezTo>
                <a:cubicBezTo>
                  <a:pt x="3117" y="619"/>
                  <a:pt x="3117" y="619"/>
                  <a:pt x="3117" y="619"/>
                </a:cubicBezTo>
                <a:cubicBezTo>
                  <a:pt x="3117" y="619"/>
                  <a:pt x="3117" y="620"/>
                  <a:pt x="3118" y="620"/>
                </a:cubicBezTo>
                <a:cubicBezTo>
                  <a:pt x="3118" y="620"/>
                  <a:pt x="3118" y="620"/>
                  <a:pt x="3118" y="620"/>
                </a:cubicBezTo>
                <a:cubicBezTo>
                  <a:pt x="3118" y="620"/>
                  <a:pt x="3118" y="620"/>
                  <a:pt x="3118" y="620"/>
                </a:cubicBezTo>
                <a:cubicBezTo>
                  <a:pt x="3118" y="620"/>
                  <a:pt x="3118" y="621"/>
                  <a:pt x="3118" y="621"/>
                </a:cubicBezTo>
                <a:cubicBezTo>
                  <a:pt x="3117" y="621"/>
                  <a:pt x="3116" y="622"/>
                  <a:pt x="3116" y="623"/>
                </a:cubicBezTo>
                <a:cubicBezTo>
                  <a:pt x="3116" y="623"/>
                  <a:pt x="3116" y="623"/>
                  <a:pt x="3116" y="623"/>
                </a:cubicBezTo>
                <a:cubicBezTo>
                  <a:pt x="3115" y="623"/>
                  <a:pt x="3114" y="623"/>
                  <a:pt x="3114" y="623"/>
                </a:cubicBezTo>
                <a:cubicBezTo>
                  <a:pt x="3114" y="624"/>
                  <a:pt x="3116" y="623"/>
                  <a:pt x="3116" y="626"/>
                </a:cubicBezTo>
                <a:cubicBezTo>
                  <a:pt x="3116" y="626"/>
                  <a:pt x="3116" y="626"/>
                  <a:pt x="3117" y="627"/>
                </a:cubicBezTo>
                <a:cubicBezTo>
                  <a:pt x="3116" y="627"/>
                  <a:pt x="3116" y="627"/>
                  <a:pt x="3116" y="627"/>
                </a:cubicBezTo>
                <a:cubicBezTo>
                  <a:pt x="3116" y="627"/>
                  <a:pt x="3116" y="628"/>
                  <a:pt x="3116" y="628"/>
                </a:cubicBezTo>
                <a:cubicBezTo>
                  <a:pt x="3117" y="642"/>
                  <a:pt x="3117" y="642"/>
                  <a:pt x="3117" y="642"/>
                </a:cubicBezTo>
                <a:cubicBezTo>
                  <a:pt x="3111" y="642"/>
                  <a:pt x="3111" y="642"/>
                  <a:pt x="3111" y="642"/>
                </a:cubicBezTo>
                <a:cubicBezTo>
                  <a:pt x="3110" y="642"/>
                  <a:pt x="3110" y="642"/>
                  <a:pt x="3110" y="642"/>
                </a:cubicBezTo>
                <a:cubicBezTo>
                  <a:pt x="3105" y="648"/>
                  <a:pt x="3105" y="648"/>
                  <a:pt x="3105" y="648"/>
                </a:cubicBezTo>
                <a:cubicBezTo>
                  <a:pt x="3105" y="646"/>
                  <a:pt x="3105" y="646"/>
                  <a:pt x="3105" y="646"/>
                </a:cubicBezTo>
                <a:cubicBezTo>
                  <a:pt x="3105" y="646"/>
                  <a:pt x="3105" y="645"/>
                  <a:pt x="3105" y="645"/>
                </a:cubicBezTo>
                <a:cubicBezTo>
                  <a:pt x="3105" y="645"/>
                  <a:pt x="3105" y="645"/>
                  <a:pt x="3104" y="645"/>
                </a:cubicBezTo>
                <a:cubicBezTo>
                  <a:pt x="3105" y="645"/>
                  <a:pt x="3105" y="644"/>
                  <a:pt x="3105" y="644"/>
                </a:cubicBezTo>
                <a:cubicBezTo>
                  <a:pt x="3105" y="642"/>
                  <a:pt x="3106" y="643"/>
                  <a:pt x="3106" y="643"/>
                </a:cubicBezTo>
                <a:cubicBezTo>
                  <a:pt x="3106" y="642"/>
                  <a:pt x="3106" y="642"/>
                  <a:pt x="3105" y="642"/>
                </a:cubicBezTo>
                <a:cubicBezTo>
                  <a:pt x="3105" y="642"/>
                  <a:pt x="3105" y="642"/>
                  <a:pt x="3105" y="642"/>
                </a:cubicBezTo>
                <a:cubicBezTo>
                  <a:pt x="3105" y="641"/>
                  <a:pt x="3104" y="641"/>
                  <a:pt x="3104" y="640"/>
                </a:cubicBezTo>
                <a:cubicBezTo>
                  <a:pt x="3104" y="640"/>
                  <a:pt x="3104" y="640"/>
                  <a:pt x="3104" y="640"/>
                </a:cubicBezTo>
                <a:cubicBezTo>
                  <a:pt x="3104" y="640"/>
                  <a:pt x="3104" y="640"/>
                  <a:pt x="3104" y="640"/>
                </a:cubicBezTo>
                <a:cubicBezTo>
                  <a:pt x="3104" y="640"/>
                  <a:pt x="3104" y="640"/>
                  <a:pt x="3104" y="640"/>
                </a:cubicBezTo>
                <a:cubicBezTo>
                  <a:pt x="3104" y="640"/>
                  <a:pt x="3104" y="640"/>
                  <a:pt x="3104" y="639"/>
                </a:cubicBezTo>
                <a:cubicBezTo>
                  <a:pt x="3104" y="639"/>
                  <a:pt x="3104" y="639"/>
                  <a:pt x="3104" y="639"/>
                </a:cubicBezTo>
                <a:cubicBezTo>
                  <a:pt x="3104" y="639"/>
                  <a:pt x="3104" y="639"/>
                  <a:pt x="3104" y="639"/>
                </a:cubicBezTo>
                <a:cubicBezTo>
                  <a:pt x="3104" y="639"/>
                  <a:pt x="3104" y="639"/>
                  <a:pt x="3104" y="639"/>
                </a:cubicBezTo>
                <a:cubicBezTo>
                  <a:pt x="3104" y="639"/>
                  <a:pt x="3104" y="639"/>
                  <a:pt x="3104" y="638"/>
                </a:cubicBezTo>
                <a:cubicBezTo>
                  <a:pt x="3104" y="638"/>
                  <a:pt x="3104" y="638"/>
                  <a:pt x="3104" y="638"/>
                </a:cubicBezTo>
                <a:cubicBezTo>
                  <a:pt x="3104" y="638"/>
                  <a:pt x="3104" y="638"/>
                  <a:pt x="3104" y="638"/>
                </a:cubicBezTo>
                <a:cubicBezTo>
                  <a:pt x="3104" y="638"/>
                  <a:pt x="3104" y="638"/>
                  <a:pt x="3104" y="638"/>
                </a:cubicBezTo>
                <a:cubicBezTo>
                  <a:pt x="3104" y="638"/>
                  <a:pt x="3104" y="638"/>
                  <a:pt x="3104" y="638"/>
                </a:cubicBezTo>
                <a:cubicBezTo>
                  <a:pt x="3104" y="637"/>
                  <a:pt x="3104" y="636"/>
                  <a:pt x="3103" y="636"/>
                </a:cubicBezTo>
                <a:cubicBezTo>
                  <a:pt x="3103" y="636"/>
                  <a:pt x="3103" y="637"/>
                  <a:pt x="3103" y="638"/>
                </a:cubicBezTo>
                <a:cubicBezTo>
                  <a:pt x="3103" y="638"/>
                  <a:pt x="3103" y="638"/>
                  <a:pt x="3103" y="638"/>
                </a:cubicBezTo>
                <a:cubicBezTo>
                  <a:pt x="3103" y="638"/>
                  <a:pt x="3103" y="638"/>
                  <a:pt x="3103" y="638"/>
                </a:cubicBezTo>
                <a:cubicBezTo>
                  <a:pt x="3103" y="638"/>
                  <a:pt x="3103" y="638"/>
                  <a:pt x="3103" y="638"/>
                </a:cubicBezTo>
                <a:cubicBezTo>
                  <a:pt x="3103" y="638"/>
                  <a:pt x="3103" y="638"/>
                  <a:pt x="3103" y="638"/>
                </a:cubicBezTo>
                <a:cubicBezTo>
                  <a:pt x="3103" y="639"/>
                  <a:pt x="3103" y="639"/>
                  <a:pt x="3103" y="639"/>
                </a:cubicBezTo>
                <a:cubicBezTo>
                  <a:pt x="3103" y="639"/>
                  <a:pt x="3103" y="639"/>
                  <a:pt x="3103" y="639"/>
                </a:cubicBezTo>
                <a:cubicBezTo>
                  <a:pt x="3103" y="639"/>
                  <a:pt x="3103" y="639"/>
                  <a:pt x="3103" y="639"/>
                </a:cubicBezTo>
                <a:cubicBezTo>
                  <a:pt x="3103" y="639"/>
                  <a:pt x="3103" y="639"/>
                  <a:pt x="3103" y="639"/>
                </a:cubicBezTo>
                <a:cubicBezTo>
                  <a:pt x="3103" y="640"/>
                  <a:pt x="3103" y="640"/>
                  <a:pt x="3103" y="640"/>
                </a:cubicBezTo>
                <a:cubicBezTo>
                  <a:pt x="3103" y="640"/>
                  <a:pt x="3103" y="640"/>
                  <a:pt x="3103" y="640"/>
                </a:cubicBezTo>
                <a:cubicBezTo>
                  <a:pt x="3103" y="640"/>
                  <a:pt x="3103" y="640"/>
                  <a:pt x="3103" y="640"/>
                </a:cubicBezTo>
                <a:cubicBezTo>
                  <a:pt x="3103" y="640"/>
                  <a:pt x="3103" y="640"/>
                  <a:pt x="3103" y="640"/>
                </a:cubicBezTo>
                <a:cubicBezTo>
                  <a:pt x="3103" y="641"/>
                  <a:pt x="3102" y="641"/>
                  <a:pt x="3102" y="642"/>
                </a:cubicBezTo>
                <a:cubicBezTo>
                  <a:pt x="3102" y="642"/>
                  <a:pt x="3102" y="642"/>
                  <a:pt x="3102" y="642"/>
                </a:cubicBezTo>
                <a:cubicBezTo>
                  <a:pt x="3101" y="642"/>
                  <a:pt x="3101" y="642"/>
                  <a:pt x="3101" y="643"/>
                </a:cubicBezTo>
                <a:cubicBezTo>
                  <a:pt x="3101" y="643"/>
                  <a:pt x="3102" y="642"/>
                  <a:pt x="3102" y="644"/>
                </a:cubicBezTo>
                <a:cubicBezTo>
                  <a:pt x="3102" y="644"/>
                  <a:pt x="3102" y="645"/>
                  <a:pt x="3103" y="645"/>
                </a:cubicBezTo>
                <a:cubicBezTo>
                  <a:pt x="3102" y="645"/>
                  <a:pt x="3102" y="645"/>
                  <a:pt x="3102" y="645"/>
                </a:cubicBezTo>
                <a:cubicBezTo>
                  <a:pt x="3102" y="646"/>
                  <a:pt x="3102" y="646"/>
                  <a:pt x="3102" y="646"/>
                </a:cubicBezTo>
                <a:cubicBezTo>
                  <a:pt x="3102" y="651"/>
                  <a:pt x="3102" y="651"/>
                  <a:pt x="3102" y="651"/>
                </a:cubicBezTo>
                <a:cubicBezTo>
                  <a:pt x="3101" y="653"/>
                  <a:pt x="3101" y="653"/>
                  <a:pt x="3101" y="653"/>
                </a:cubicBezTo>
                <a:cubicBezTo>
                  <a:pt x="3096" y="652"/>
                  <a:pt x="3096" y="652"/>
                  <a:pt x="3096" y="652"/>
                </a:cubicBezTo>
                <a:cubicBezTo>
                  <a:pt x="3096" y="636"/>
                  <a:pt x="3096" y="636"/>
                  <a:pt x="3096" y="636"/>
                </a:cubicBezTo>
                <a:cubicBezTo>
                  <a:pt x="3097" y="636"/>
                  <a:pt x="3097" y="636"/>
                  <a:pt x="3097" y="636"/>
                </a:cubicBezTo>
                <a:cubicBezTo>
                  <a:pt x="3097" y="635"/>
                  <a:pt x="3096" y="635"/>
                  <a:pt x="3096" y="635"/>
                </a:cubicBezTo>
                <a:cubicBezTo>
                  <a:pt x="3096" y="635"/>
                  <a:pt x="3096" y="634"/>
                  <a:pt x="3097" y="634"/>
                </a:cubicBezTo>
                <a:cubicBezTo>
                  <a:pt x="3097" y="632"/>
                  <a:pt x="3098" y="633"/>
                  <a:pt x="3098" y="632"/>
                </a:cubicBezTo>
                <a:cubicBezTo>
                  <a:pt x="3098" y="632"/>
                  <a:pt x="3098" y="631"/>
                  <a:pt x="3097" y="631"/>
                </a:cubicBezTo>
                <a:cubicBezTo>
                  <a:pt x="3097" y="631"/>
                  <a:pt x="3097" y="631"/>
                  <a:pt x="3097" y="631"/>
                </a:cubicBezTo>
                <a:cubicBezTo>
                  <a:pt x="3097" y="630"/>
                  <a:pt x="3096" y="629"/>
                  <a:pt x="3095" y="629"/>
                </a:cubicBezTo>
                <a:cubicBezTo>
                  <a:pt x="3095" y="629"/>
                  <a:pt x="3095" y="629"/>
                  <a:pt x="3095" y="629"/>
                </a:cubicBezTo>
                <a:cubicBezTo>
                  <a:pt x="3095" y="629"/>
                  <a:pt x="3095" y="629"/>
                  <a:pt x="3095" y="628"/>
                </a:cubicBezTo>
                <a:cubicBezTo>
                  <a:pt x="3095" y="628"/>
                  <a:pt x="3095" y="628"/>
                  <a:pt x="3095" y="628"/>
                </a:cubicBezTo>
                <a:cubicBezTo>
                  <a:pt x="3095" y="628"/>
                  <a:pt x="3095" y="628"/>
                  <a:pt x="3095" y="628"/>
                </a:cubicBezTo>
                <a:cubicBezTo>
                  <a:pt x="3095" y="628"/>
                  <a:pt x="3095" y="627"/>
                  <a:pt x="3095" y="627"/>
                </a:cubicBezTo>
                <a:cubicBezTo>
                  <a:pt x="3095" y="627"/>
                  <a:pt x="3095" y="627"/>
                  <a:pt x="3095" y="627"/>
                </a:cubicBezTo>
                <a:cubicBezTo>
                  <a:pt x="3095" y="627"/>
                  <a:pt x="3095" y="627"/>
                  <a:pt x="3095" y="627"/>
                </a:cubicBezTo>
                <a:cubicBezTo>
                  <a:pt x="3095" y="627"/>
                  <a:pt x="3095" y="627"/>
                  <a:pt x="3095" y="626"/>
                </a:cubicBezTo>
                <a:cubicBezTo>
                  <a:pt x="3095" y="626"/>
                  <a:pt x="3095" y="626"/>
                  <a:pt x="3095" y="626"/>
                </a:cubicBezTo>
                <a:cubicBezTo>
                  <a:pt x="3095" y="626"/>
                  <a:pt x="3095" y="626"/>
                  <a:pt x="3095" y="626"/>
                </a:cubicBezTo>
                <a:cubicBezTo>
                  <a:pt x="3095" y="626"/>
                  <a:pt x="3095" y="626"/>
                  <a:pt x="3095" y="626"/>
                </a:cubicBezTo>
                <a:cubicBezTo>
                  <a:pt x="3095" y="626"/>
                  <a:pt x="3095" y="625"/>
                  <a:pt x="3095" y="625"/>
                </a:cubicBezTo>
                <a:cubicBezTo>
                  <a:pt x="3095" y="625"/>
                  <a:pt x="3095" y="624"/>
                  <a:pt x="3095" y="624"/>
                </a:cubicBezTo>
                <a:cubicBezTo>
                  <a:pt x="3094" y="624"/>
                  <a:pt x="3094" y="625"/>
                  <a:pt x="3094" y="625"/>
                </a:cubicBezTo>
                <a:cubicBezTo>
                  <a:pt x="3094" y="625"/>
                  <a:pt x="3094" y="626"/>
                  <a:pt x="3094" y="626"/>
                </a:cubicBezTo>
                <a:cubicBezTo>
                  <a:pt x="3094" y="626"/>
                  <a:pt x="3094" y="626"/>
                  <a:pt x="3094" y="626"/>
                </a:cubicBezTo>
                <a:cubicBezTo>
                  <a:pt x="3094" y="626"/>
                  <a:pt x="3094" y="626"/>
                  <a:pt x="3094" y="626"/>
                </a:cubicBezTo>
                <a:cubicBezTo>
                  <a:pt x="3094" y="626"/>
                  <a:pt x="3094" y="626"/>
                  <a:pt x="3094" y="627"/>
                </a:cubicBezTo>
                <a:cubicBezTo>
                  <a:pt x="3094" y="627"/>
                  <a:pt x="3094" y="627"/>
                  <a:pt x="3094" y="627"/>
                </a:cubicBezTo>
                <a:cubicBezTo>
                  <a:pt x="3094" y="627"/>
                  <a:pt x="3094" y="627"/>
                  <a:pt x="3094" y="627"/>
                </a:cubicBezTo>
                <a:cubicBezTo>
                  <a:pt x="3094" y="627"/>
                  <a:pt x="3094" y="627"/>
                  <a:pt x="3094" y="627"/>
                </a:cubicBezTo>
                <a:cubicBezTo>
                  <a:pt x="3094" y="627"/>
                  <a:pt x="3094" y="628"/>
                  <a:pt x="3094" y="628"/>
                </a:cubicBezTo>
                <a:cubicBezTo>
                  <a:pt x="3094" y="628"/>
                  <a:pt x="3094" y="628"/>
                  <a:pt x="3094" y="628"/>
                </a:cubicBezTo>
                <a:cubicBezTo>
                  <a:pt x="3094" y="628"/>
                  <a:pt x="3094" y="628"/>
                  <a:pt x="3094" y="628"/>
                </a:cubicBezTo>
                <a:cubicBezTo>
                  <a:pt x="3094" y="629"/>
                  <a:pt x="3094" y="629"/>
                  <a:pt x="3094" y="629"/>
                </a:cubicBezTo>
                <a:cubicBezTo>
                  <a:pt x="3094" y="629"/>
                  <a:pt x="3094" y="629"/>
                  <a:pt x="3094" y="629"/>
                </a:cubicBezTo>
                <a:cubicBezTo>
                  <a:pt x="3093" y="629"/>
                  <a:pt x="3093" y="630"/>
                  <a:pt x="3093" y="631"/>
                </a:cubicBezTo>
                <a:cubicBezTo>
                  <a:pt x="3093" y="631"/>
                  <a:pt x="3093" y="631"/>
                  <a:pt x="3093" y="631"/>
                </a:cubicBezTo>
                <a:cubicBezTo>
                  <a:pt x="3092" y="631"/>
                  <a:pt x="3092" y="631"/>
                  <a:pt x="3092" y="632"/>
                </a:cubicBezTo>
                <a:cubicBezTo>
                  <a:pt x="3090" y="630"/>
                  <a:pt x="3090" y="630"/>
                  <a:pt x="3090" y="630"/>
                </a:cubicBezTo>
                <a:cubicBezTo>
                  <a:pt x="3085" y="627"/>
                  <a:pt x="3085" y="627"/>
                  <a:pt x="3085" y="627"/>
                </a:cubicBezTo>
                <a:cubicBezTo>
                  <a:pt x="3085" y="622"/>
                  <a:pt x="3085" y="622"/>
                  <a:pt x="3085" y="622"/>
                </a:cubicBezTo>
                <a:cubicBezTo>
                  <a:pt x="3082" y="622"/>
                  <a:pt x="3082" y="622"/>
                  <a:pt x="3082" y="622"/>
                </a:cubicBezTo>
                <a:cubicBezTo>
                  <a:pt x="3082" y="622"/>
                  <a:pt x="3082" y="622"/>
                  <a:pt x="3082" y="622"/>
                </a:cubicBezTo>
                <a:cubicBezTo>
                  <a:pt x="3082" y="616"/>
                  <a:pt x="3079" y="612"/>
                  <a:pt x="3074" y="609"/>
                </a:cubicBezTo>
                <a:cubicBezTo>
                  <a:pt x="3073" y="608"/>
                  <a:pt x="3072" y="607"/>
                  <a:pt x="3070" y="606"/>
                </a:cubicBezTo>
                <a:cubicBezTo>
                  <a:pt x="3069" y="605"/>
                  <a:pt x="3067" y="604"/>
                  <a:pt x="3064" y="603"/>
                </a:cubicBezTo>
                <a:cubicBezTo>
                  <a:pt x="3064" y="603"/>
                  <a:pt x="3064" y="603"/>
                  <a:pt x="3064" y="603"/>
                </a:cubicBezTo>
                <a:cubicBezTo>
                  <a:pt x="3064" y="602"/>
                  <a:pt x="3063" y="602"/>
                  <a:pt x="3062" y="602"/>
                </a:cubicBezTo>
                <a:cubicBezTo>
                  <a:pt x="3062" y="602"/>
                  <a:pt x="3061" y="602"/>
                  <a:pt x="3061" y="602"/>
                </a:cubicBezTo>
                <a:cubicBezTo>
                  <a:pt x="3061" y="602"/>
                  <a:pt x="3060" y="603"/>
                  <a:pt x="3060" y="603"/>
                </a:cubicBezTo>
                <a:cubicBezTo>
                  <a:pt x="3060" y="603"/>
                  <a:pt x="3060" y="603"/>
                  <a:pt x="3060" y="603"/>
                </a:cubicBezTo>
                <a:cubicBezTo>
                  <a:pt x="3058" y="604"/>
                  <a:pt x="3055" y="605"/>
                  <a:pt x="3055" y="607"/>
                </a:cubicBezTo>
                <a:cubicBezTo>
                  <a:pt x="3053" y="607"/>
                  <a:pt x="3052" y="608"/>
                  <a:pt x="3051" y="609"/>
                </a:cubicBezTo>
                <a:cubicBezTo>
                  <a:pt x="3047" y="611"/>
                  <a:pt x="3044" y="614"/>
                  <a:pt x="3043" y="619"/>
                </a:cubicBezTo>
                <a:cubicBezTo>
                  <a:pt x="3043" y="614"/>
                  <a:pt x="3043" y="614"/>
                  <a:pt x="3043" y="614"/>
                </a:cubicBezTo>
                <a:cubicBezTo>
                  <a:pt x="3046" y="607"/>
                  <a:pt x="3047" y="599"/>
                  <a:pt x="3047" y="591"/>
                </a:cubicBezTo>
                <a:cubicBezTo>
                  <a:pt x="3047" y="565"/>
                  <a:pt x="3032" y="543"/>
                  <a:pt x="3010" y="533"/>
                </a:cubicBezTo>
                <a:cubicBezTo>
                  <a:pt x="3011" y="533"/>
                  <a:pt x="3011" y="532"/>
                  <a:pt x="3011" y="532"/>
                </a:cubicBezTo>
                <a:cubicBezTo>
                  <a:pt x="3010" y="532"/>
                  <a:pt x="3010" y="532"/>
                  <a:pt x="3010" y="532"/>
                </a:cubicBezTo>
                <a:cubicBezTo>
                  <a:pt x="3010" y="532"/>
                  <a:pt x="3011" y="531"/>
                  <a:pt x="3011" y="530"/>
                </a:cubicBezTo>
                <a:cubicBezTo>
                  <a:pt x="3010" y="530"/>
                  <a:pt x="3009" y="530"/>
                  <a:pt x="3009" y="530"/>
                </a:cubicBezTo>
                <a:cubicBezTo>
                  <a:pt x="3009" y="530"/>
                  <a:pt x="3010" y="529"/>
                  <a:pt x="3010" y="528"/>
                </a:cubicBezTo>
                <a:cubicBezTo>
                  <a:pt x="3009" y="529"/>
                  <a:pt x="3007" y="529"/>
                  <a:pt x="3007" y="528"/>
                </a:cubicBezTo>
                <a:cubicBezTo>
                  <a:pt x="3007" y="528"/>
                  <a:pt x="3007" y="527"/>
                  <a:pt x="3007" y="526"/>
                </a:cubicBezTo>
                <a:cubicBezTo>
                  <a:pt x="3006" y="527"/>
                  <a:pt x="3004" y="527"/>
                  <a:pt x="3003" y="527"/>
                </a:cubicBezTo>
                <a:cubicBezTo>
                  <a:pt x="3004" y="526"/>
                  <a:pt x="3003" y="525"/>
                  <a:pt x="3003" y="525"/>
                </a:cubicBezTo>
                <a:cubicBezTo>
                  <a:pt x="2999" y="526"/>
                  <a:pt x="2997" y="522"/>
                  <a:pt x="2995" y="521"/>
                </a:cubicBezTo>
                <a:cubicBezTo>
                  <a:pt x="2994" y="519"/>
                  <a:pt x="2991" y="516"/>
                  <a:pt x="2989" y="515"/>
                </a:cubicBezTo>
                <a:cubicBezTo>
                  <a:pt x="2989" y="515"/>
                  <a:pt x="2989" y="515"/>
                  <a:pt x="2989" y="515"/>
                </a:cubicBezTo>
                <a:cubicBezTo>
                  <a:pt x="2989" y="514"/>
                  <a:pt x="2988" y="514"/>
                  <a:pt x="2987" y="513"/>
                </a:cubicBezTo>
                <a:cubicBezTo>
                  <a:pt x="2987" y="513"/>
                  <a:pt x="2986" y="512"/>
                  <a:pt x="2986" y="511"/>
                </a:cubicBezTo>
                <a:cubicBezTo>
                  <a:pt x="2985" y="510"/>
                  <a:pt x="2984" y="509"/>
                  <a:pt x="2983" y="509"/>
                </a:cubicBezTo>
                <a:cubicBezTo>
                  <a:pt x="2983" y="509"/>
                  <a:pt x="2983" y="508"/>
                  <a:pt x="2983" y="508"/>
                </a:cubicBezTo>
                <a:cubicBezTo>
                  <a:pt x="2985" y="508"/>
                  <a:pt x="2985" y="507"/>
                  <a:pt x="2985" y="506"/>
                </a:cubicBezTo>
                <a:cubicBezTo>
                  <a:pt x="2985" y="504"/>
                  <a:pt x="2984" y="503"/>
                  <a:pt x="2983" y="503"/>
                </a:cubicBezTo>
                <a:cubicBezTo>
                  <a:pt x="2983" y="503"/>
                  <a:pt x="2983" y="502"/>
                  <a:pt x="2983" y="502"/>
                </a:cubicBezTo>
                <a:cubicBezTo>
                  <a:pt x="2983" y="502"/>
                  <a:pt x="2983" y="502"/>
                  <a:pt x="2983" y="502"/>
                </a:cubicBezTo>
                <a:cubicBezTo>
                  <a:pt x="2985" y="502"/>
                  <a:pt x="2986" y="500"/>
                  <a:pt x="2986" y="498"/>
                </a:cubicBezTo>
                <a:cubicBezTo>
                  <a:pt x="2986" y="496"/>
                  <a:pt x="2983" y="494"/>
                  <a:pt x="2983" y="493"/>
                </a:cubicBezTo>
                <a:cubicBezTo>
                  <a:pt x="2983" y="492"/>
                  <a:pt x="2983" y="492"/>
                  <a:pt x="2983" y="492"/>
                </a:cubicBezTo>
                <a:cubicBezTo>
                  <a:pt x="2983" y="492"/>
                  <a:pt x="2983" y="492"/>
                  <a:pt x="2983" y="492"/>
                </a:cubicBezTo>
                <a:cubicBezTo>
                  <a:pt x="2983" y="492"/>
                  <a:pt x="2983" y="492"/>
                  <a:pt x="2983" y="492"/>
                </a:cubicBezTo>
                <a:cubicBezTo>
                  <a:pt x="2983" y="491"/>
                  <a:pt x="2983" y="491"/>
                  <a:pt x="2984" y="491"/>
                </a:cubicBezTo>
                <a:cubicBezTo>
                  <a:pt x="2984" y="490"/>
                  <a:pt x="2984" y="490"/>
                  <a:pt x="2983" y="490"/>
                </a:cubicBezTo>
                <a:cubicBezTo>
                  <a:pt x="2983" y="490"/>
                  <a:pt x="2983" y="490"/>
                  <a:pt x="2983" y="490"/>
                </a:cubicBezTo>
                <a:cubicBezTo>
                  <a:pt x="2983" y="490"/>
                  <a:pt x="2983" y="490"/>
                  <a:pt x="2983" y="490"/>
                </a:cubicBezTo>
                <a:cubicBezTo>
                  <a:pt x="2983" y="490"/>
                  <a:pt x="2983" y="490"/>
                  <a:pt x="2983" y="489"/>
                </a:cubicBezTo>
                <a:cubicBezTo>
                  <a:pt x="2983" y="489"/>
                  <a:pt x="2983" y="489"/>
                  <a:pt x="2983" y="489"/>
                </a:cubicBezTo>
                <a:cubicBezTo>
                  <a:pt x="2983" y="489"/>
                  <a:pt x="2983" y="489"/>
                  <a:pt x="2983" y="489"/>
                </a:cubicBezTo>
                <a:cubicBezTo>
                  <a:pt x="2983" y="489"/>
                  <a:pt x="2983" y="489"/>
                  <a:pt x="2983" y="489"/>
                </a:cubicBezTo>
                <a:cubicBezTo>
                  <a:pt x="2984" y="489"/>
                  <a:pt x="2985" y="488"/>
                  <a:pt x="2985" y="487"/>
                </a:cubicBezTo>
                <a:cubicBezTo>
                  <a:pt x="2985" y="486"/>
                  <a:pt x="2984" y="485"/>
                  <a:pt x="2983" y="485"/>
                </a:cubicBezTo>
                <a:cubicBezTo>
                  <a:pt x="2983" y="484"/>
                  <a:pt x="2983" y="484"/>
                  <a:pt x="2983" y="484"/>
                </a:cubicBezTo>
                <a:cubicBezTo>
                  <a:pt x="2983" y="484"/>
                  <a:pt x="2983" y="484"/>
                  <a:pt x="2982" y="484"/>
                </a:cubicBezTo>
                <a:cubicBezTo>
                  <a:pt x="2983" y="484"/>
                  <a:pt x="2983" y="483"/>
                  <a:pt x="2983" y="483"/>
                </a:cubicBezTo>
                <a:cubicBezTo>
                  <a:pt x="2983" y="483"/>
                  <a:pt x="2983" y="483"/>
                  <a:pt x="2982" y="482"/>
                </a:cubicBezTo>
                <a:cubicBezTo>
                  <a:pt x="2982" y="482"/>
                  <a:pt x="2982" y="482"/>
                  <a:pt x="2982" y="482"/>
                </a:cubicBezTo>
                <a:cubicBezTo>
                  <a:pt x="2982" y="482"/>
                  <a:pt x="2982" y="482"/>
                  <a:pt x="2982" y="482"/>
                </a:cubicBezTo>
                <a:cubicBezTo>
                  <a:pt x="2982" y="482"/>
                  <a:pt x="2983" y="482"/>
                  <a:pt x="2983" y="481"/>
                </a:cubicBezTo>
                <a:cubicBezTo>
                  <a:pt x="2983" y="481"/>
                  <a:pt x="2982" y="481"/>
                  <a:pt x="2982" y="481"/>
                </a:cubicBezTo>
                <a:cubicBezTo>
                  <a:pt x="2982" y="481"/>
                  <a:pt x="2982" y="481"/>
                  <a:pt x="2982" y="481"/>
                </a:cubicBezTo>
                <a:cubicBezTo>
                  <a:pt x="2982" y="481"/>
                  <a:pt x="2982" y="481"/>
                  <a:pt x="2982" y="481"/>
                </a:cubicBezTo>
                <a:cubicBezTo>
                  <a:pt x="2984" y="481"/>
                  <a:pt x="2986" y="479"/>
                  <a:pt x="2986" y="477"/>
                </a:cubicBezTo>
                <a:cubicBezTo>
                  <a:pt x="2986" y="477"/>
                  <a:pt x="2986" y="477"/>
                  <a:pt x="2986" y="477"/>
                </a:cubicBezTo>
                <a:cubicBezTo>
                  <a:pt x="2986" y="478"/>
                  <a:pt x="2984" y="480"/>
                  <a:pt x="2983" y="480"/>
                </a:cubicBezTo>
                <a:cubicBezTo>
                  <a:pt x="2983" y="480"/>
                  <a:pt x="2983" y="480"/>
                  <a:pt x="2983" y="480"/>
                </a:cubicBezTo>
                <a:cubicBezTo>
                  <a:pt x="2983" y="479"/>
                  <a:pt x="2983" y="479"/>
                  <a:pt x="2982" y="479"/>
                </a:cubicBezTo>
                <a:cubicBezTo>
                  <a:pt x="2982" y="479"/>
                  <a:pt x="2982" y="479"/>
                  <a:pt x="2982" y="479"/>
                </a:cubicBezTo>
                <a:cubicBezTo>
                  <a:pt x="2982" y="479"/>
                  <a:pt x="2982" y="479"/>
                  <a:pt x="2982" y="479"/>
                </a:cubicBezTo>
                <a:cubicBezTo>
                  <a:pt x="2983" y="478"/>
                  <a:pt x="2983" y="478"/>
                  <a:pt x="2983" y="477"/>
                </a:cubicBezTo>
                <a:cubicBezTo>
                  <a:pt x="2983" y="477"/>
                  <a:pt x="2983" y="476"/>
                  <a:pt x="2982" y="476"/>
                </a:cubicBezTo>
                <a:cubicBezTo>
                  <a:pt x="2982" y="476"/>
                  <a:pt x="2982" y="476"/>
                  <a:pt x="2982" y="476"/>
                </a:cubicBezTo>
                <a:cubicBezTo>
                  <a:pt x="2982" y="476"/>
                  <a:pt x="2982" y="476"/>
                  <a:pt x="2982" y="476"/>
                </a:cubicBezTo>
                <a:cubicBezTo>
                  <a:pt x="2982" y="476"/>
                  <a:pt x="2982" y="476"/>
                  <a:pt x="2982" y="476"/>
                </a:cubicBezTo>
                <a:cubicBezTo>
                  <a:pt x="2983" y="475"/>
                  <a:pt x="2983" y="475"/>
                  <a:pt x="2983" y="475"/>
                </a:cubicBezTo>
                <a:cubicBezTo>
                  <a:pt x="2983" y="475"/>
                  <a:pt x="2983" y="476"/>
                  <a:pt x="2983" y="476"/>
                </a:cubicBezTo>
                <a:cubicBezTo>
                  <a:pt x="2983" y="476"/>
                  <a:pt x="2983" y="476"/>
                  <a:pt x="2983" y="476"/>
                </a:cubicBezTo>
                <a:cubicBezTo>
                  <a:pt x="2983" y="475"/>
                  <a:pt x="2983" y="475"/>
                  <a:pt x="2983" y="475"/>
                </a:cubicBezTo>
                <a:cubicBezTo>
                  <a:pt x="2983" y="475"/>
                  <a:pt x="2983" y="475"/>
                  <a:pt x="2983" y="475"/>
                </a:cubicBezTo>
                <a:cubicBezTo>
                  <a:pt x="2983" y="474"/>
                  <a:pt x="2982" y="473"/>
                  <a:pt x="2982" y="473"/>
                </a:cubicBezTo>
                <a:cubicBezTo>
                  <a:pt x="2982" y="473"/>
                  <a:pt x="2982" y="474"/>
                  <a:pt x="2982" y="475"/>
                </a:cubicBezTo>
                <a:cubicBezTo>
                  <a:pt x="2981" y="475"/>
                  <a:pt x="2981" y="475"/>
                  <a:pt x="2981" y="475"/>
                </a:cubicBezTo>
                <a:cubicBezTo>
                  <a:pt x="2981" y="475"/>
                  <a:pt x="2981" y="475"/>
                  <a:pt x="2981" y="476"/>
                </a:cubicBezTo>
                <a:cubicBezTo>
                  <a:pt x="2981" y="476"/>
                  <a:pt x="2981" y="476"/>
                  <a:pt x="2981" y="476"/>
                </a:cubicBezTo>
                <a:cubicBezTo>
                  <a:pt x="2981" y="476"/>
                  <a:pt x="2981" y="475"/>
                  <a:pt x="2981" y="475"/>
                </a:cubicBezTo>
                <a:cubicBezTo>
                  <a:pt x="2981" y="475"/>
                  <a:pt x="2982" y="476"/>
                  <a:pt x="2982" y="476"/>
                </a:cubicBezTo>
                <a:cubicBezTo>
                  <a:pt x="2982" y="476"/>
                  <a:pt x="2982" y="476"/>
                  <a:pt x="2982" y="476"/>
                </a:cubicBezTo>
                <a:cubicBezTo>
                  <a:pt x="2982" y="476"/>
                  <a:pt x="2982" y="476"/>
                  <a:pt x="2982" y="476"/>
                </a:cubicBezTo>
                <a:cubicBezTo>
                  <a:pt x="2982" y="476"/>
                  <a:pt x="2982" y="476"/>
                  <a:pt x="2982" y="476"/>
                </a:cubicBezTo>
                <a:cubicBezTo>
                  <a:pt x="2982" y="476"/>
                  <a:pt x="2982" y="476"/>
                  <a:pt x="2982" y="476"/>
                </a:cubicBezTo>
                <a:cubicBezTo>
                  <a:pt x="2981" y="476"/>
                  <a:pt x="2981" y="477"/>
                  <a:pt x="2981" y="477"/>
                </a:cubicBezTo>
                <a:cubicBezTo>
                  <a:pt x="2981" y="478"/>
                  <a:pt x="2981" y="478"/>
                  <a:pt x="2982" y="479"/>
                </a:cubicBezTo>
                <a:cubicBezTo>
                  <a:pt x="2982" y="479"/>
                  <a:pt x="2982" y="479"/>
                  <a:pt x="2982" y="479"/>
                </a:cubicBezTo>
                <a:cubicBezTo>
                  <a:pt x="2982" y="479"/>
                  <a:pt x="2982" y="479"/>
                  <a:pt x="2982" y="479"/>
                </a:cubicBezTo>
                <a:cubicBezTo>
                  <a:pt x="2982" y="479"/>
                  <a:pt x="2981" y="479"/>
                  <a:pt x="2981" y="480"/>
                </a:cubicBezTo>
                <a:cubicBezTo>
                  <a:pt x="2981" y="480"/>
                  <a:pt x="2981" y="480"/>
                  <a:pt x="2981" y="480"/>
                </a:cubicBezTo>
                <a:cubicBezTo>
                  <a:pt x="2980" y="480"/>
                  <a:pt x="2979" y="478"/>
                  <a:pt x="2978" y="477"/>
                </a:cubicBezTo>
                <a:cubicBezTo>
                  <a:pt x="2978" y="477"/>
                  <a:pt x="2978" y="477"/>
                  <a:pt x="2978" y="477"/>
                </a:cubicBezTo>
                <a:cubicBezTo>
                  <a:pt x="2978" y="479"/>
                  <a:pt x="2980" y="481"/>
                  <a:pt x="2982" y="481"/>
                </a:cubicBezTo>
                <a:cubicBezTo>
                  <a:pt x="2982" y="481"/>
                  <a:pt x="2982" y="481"/>
                  <a:pt x="2982" y="481"/>
                </a:cubicBezTo>
                <a:cubicBezTo>
                  <a:pt x="2982" y="481"/>
                  <a:pt x="2982" y="481"/>
                  <a:pt x="2982" y="481"/>
                </a:cubicBezTo>
                <a:cubicBezTo>
                  <a:pt x="2982" y="481"/>
                  <a:pt x="2982" y="481"/>
                  <a:pt x="2982" y="482"/>
                </a:cubicBezTo>
                <a:cubicBezTo>
                  <a:pt x="2982" y="482"/>
                  <a:pt x="2982" y="482"/>
                  <a:pt x="2982" y="482"/>
                </a:cubicBezTo>
                <a:cubicBezTo>
                  <a:pt x="2982" y="482"/>
                  <a:pt x="2982" y="482"/>
                  <a:pt x="2982" y="482"/>
                </a:cubicBezTo>
                <a:cubicBezTo>
                  <a:pt x="2982" y="482"/>
                  <a:pt x="2982" y="482"/>
                  <a:pt x="2982" y="482"/>
                </a:cubicBezTo>
                <a:cubicBezTo>
                  <a:pt x="2982" y="483"/>
                  <a:pt x="2981" y="483"/>
                  <a:pt x="2981" y="483"/>
                </a:cubicBezTo>
                <a:cubicBezTo>
                  <a:pt x="2981" y="483"/>
                  <a:pt x="2981" y="484"/>
                  <a:pt x="2982" y="484"/>
                </a:cubicBezTo>
                <a:cubicBezTo>
                  <a:pt x="2981" y="484"/>
                  <a:pt x="2981" y="484"/>
                  <a:pt x="2981" y="484"/>
                </a:cubicBezTo>
                <a:cubicBezTo>
                  <a:pt x="2981" y="484"/>
                  <a:pt x="2981" y="484"/>
                  <a:pt x="2981" y="485"/>
                </a:cubicBezTo>
                <a:cubicBezTo>
                  <a:pt x="2980" y="485"/>
                  <a:pt x="2980" y="486"/>
                  <a:pt x="2980" y="487"/>
                </a:cubicBezTo>
                <a:cubicBezTo>
                  <a:pt x="2980" y="488"/>
                  <a:pt x="2980" y="489"/>
                  <a:pt x="2981" y="489"/>
                </a:cubicBezTo>
                <a:cubicBezTo>
                  <a:pt x="2981" y="489"/>
                  <a:pt x="2981" y="489"/>
                  <a:pt x="2981" y="489"/>
                </a:cubicBezTo>
                <a:cubicBezTo>
                  <a:pt x="2981" y="489"/>
                  <a:pt x="2981" y="489"/>
                  <a:pt x="2981" y="489"/>
                </a:cubicBezTo>
                <a:cubicBezTo>
                  <a:pt x="2981" y="489"/>
                  <a:pt x="2981" y="489"/>
                  <a:pt x="2981" y="489"/>
                </a:cubicBezTo>
                <a:cubicBezTo>
                  <a:pt x="2981" y="490"/>
                  <a:pt x="2981" y="490"/>
                  <a:pt x="2981" y="490"/>
                </a:cubicBezTo>
                <a:cubicBezTo>
                  <a:pt x="2981" y="490"/>
                  <a:pt x="2981" y="490"/>
                  <a:pt x="2981" y="490"/>
                </a:cubicBezTo>
                <a:cubicBezTo>
                  <a:pt x="2981" y="490"/>
                  <a:pt x="2981" y="490"/>
                  <a:pt x="2981" y="490"/>
                </a:cubicBezTo>
                <a:cubicBezTo>
                  <a:pt x="2981" y="490"/>
                  <a:pt x="2980" y="490"/>
                  <a:pt x="2981" y="491"/>
                </a:cubicBezTo>
                <a:cubicBezTo>
                  <a:pt x="2981" y="491"/>
                  <a:pt x="2981" y="491"/>
                  <a:pt x="2981" y="492"/>
                </a:cubicBezTo>
                <a:cubicBezTo>
                  <a:pt x="2981" y="492"/>
                  <a:pt x="2981" y="492"/>
                  <a:pt x="2981" y="492"/>
                </a:cubicBezTo>
                <a:cubicBezTo>
                  <a:pt x="2981" y="492"/>
                  <a:pt x="2981" y="492"/>
                  <a:pt x="2981" y="492"/>
                </a:cubicBezTo>
                <a:cubicBezTo>
                  <a:pt x="2981" y="492"/>
                  <a:pt x="2981" y="492"/>
                  <a:pt x="2981" y="493"/>
                </a:cubicBezTo>
                <a:cubicBezTo>
                  <a:pt x="2981" y="494"/>
                  <a:pt x="2978" y="496"/>
                  <a:pt x="2978" y="498"/>
                </a:cubicBezTo>
                <a:cubicBezTo>
                  <a:pt x="2978" y="500"/>
                  <a:pt x="2980" y="502"/>
                  <a:pt x="2981" y="502"/>
                </a:cubicBezTo>
                <a:cubicBezTo>
                  <a:pt x="2981" y="502"/>
                  <a:pt x="2981" y="502"/>
                  <a:pt x="2981" y="502"/>
                </a:cubicBezTo>
                <a:cubicBezTo>
                  <a:pt x="2981" y="502"/>
                  <a:pt x="2981" y="503"/>
                  <a:pt x="2981" y="503"/>
                </a:cubicBezTo>
                <a:cubicBezTo>
                  <a:pt x="2980" y="503"/>
                  <a:pt x="2979" y="504"/>
                  <a:pt x="2979" y="506"/>
                </a:cubicBezTo>
                <a:cubicBezTo>
                  <a:pt x="2979" y="507"/>
                  <a:pt x="2980" y="508"/>
                  <a:pt x="2981" y="508"/>
                </a:cubicBezTo>
                <a:cubicBezTo>
                  <a:pt x="2981" y="508"/>
                  <a:pt x="2981" y="509"/>
                  <a:pt x="2981" y="509"/>
                </a:cubicBezTo>
                <a:cubicBezTo>
                  <a:pt x="2980" y="509"/>
                  <a:pt x="2979" y="510"/>
                  <a:pt x="2979" y="511"/>
                </a:cubicBezTo>
                <a:cubicBezTo>
                  <a:pt x="2978" y="512"/>
                  <a:pt x="2978" y="513"/>
                  <a:pt x="2977" y="513"/>
                </a:cubicBezTo>
                <a:cubicBezTo>
                  <a:pt x="2977" y="514"/>
                  <a:pt x="2975" y="514"/>
                  <a:pt x="2976" y="516"/>
                </a:cubicBezTo>
                <a:cubicBezTo>
                  <a:pt x="2976" y="516"/>
                  <a:pt x="2976" y="516"/>
                  <a:pt x="2976" y="516"/>
                </a:cubicBezTo>
                <a:cubicBezTo>
                  <a:pt x="2974" y="517"/>
                  <a:pt x="2971" y="520"/>
                  <a:pt x="2970" y="521"/>
                </a:cubicBezTo>
                <a:cubicBezTo>
                  <a:pt x="2969" y="523"/>
                  <a:pt x="2967" y="526"/>
                  <a:pt x="2963" y="525"/>
                </a:cubicBezTo>
                <a:cubicBezTo>
                  <a:pt x="2962" y="526"/>
                  <a:pt x="2962" y="527"/>
                  <a:pt x="2962" y="527"/>
                </a:cubicBezTo>
                <a:cubicBezTo>
                  <a:pt x="2961" y="527"/>
                  <a:pt x="2959" y="527"/>
                  <a:pt x="2959" y="527"/>
                </a:cubicBezTo>
                <a:cubicBezTo>
                  <a:pt x="2958" y="527"/>
                  <a:pt x="2959" y="528"/>
                  <a:pt x="2959" y="529"/>
                </a:cubicBezTo>
                <a:cubicBezTo>
                  <a:pt x="2958" y="529"/>
                  <a:pt x="2957" y="529"/>
                  <a:pt x="2956" y="529"/>
                </a:cubicBezTo>
                <a:cubicBezTo>
                  <a:pt x="2956" y="530"/>
                  <a:pt x="2957" y="530"/>
                  <a:pt x="2957" y="530"/>
                </a:cubicBezTo>
                <a:cubicBezTo>
                  <a:pt x="2956" y="531"/>
                  <a:pt x="2956" y="531"/>
                  <a:pt x="2955" y="530"/>
                </a:cubicBezTo>
                <a:cubicBezTo>
                  <a:pt x="2955" y="531"/>
                  <a:pt x="2956" y="532"/>
                  <a:pt x="2956" y="532"/>
                </a:cubicBezTo>
                <a:cubicBezTo>
                  <a:pt x="2956" y="533"/>
                  <a:pt x="2955" y="533"/>
                  <a:pt x="2955" y="532"/>
                </a:cubicBezTo>
                <a:cubicBezTo>
                  <a:pt x="2955" y="533"/>
                  <a:pt x="2955" y="533"/>
                  <a:pt x="2955" y="534"/>
                </a:cubicBezTo>
                <a:cubicBezTo>
                  <a:pt x="2945" y="539"/>
                  <a:pt x="2936" y="547"/>
                  <a:pt x="2929" y="556"/>
                </a:cubicBezTo>
                <a:cubicBezTo>
                  <a:pt x="2923" y="567"/>
                  <a:pt x="2919" y="579"/>
                  <a:pt x="2919" y="592"/>
                </a:cubicBezTo>
                <a:cubicBezTo>
                  <a:pt x="2919" y="596"/>
                  <a:pt x="2920" y="600"/>
                  <a:pt x="2920" y="603"/>
                </a:cubicBezTo>
                <a:cubicBezTo>
                  <a:pt x="2920" y="619"/>
                  <a:pt x="2920" y="619"/>
                  <a:pt x="2920" y="619"/>
                </a:cubicBezTo>
                <a:cubicBezTo>
                  <a:pt x="2919" y="615"/>
                  <a:pt x="2917" y="612"/>
                  <a:pt x="2913" y="610"/>
                </a:cubicBezTo>
                <a:cubicBezTo>
                  <a:pt x="2912" y="609"/>
                  <a:pt x="2910" y="608"/>
                  <a:pt x="2909" y="607"/>
                </a:cubicBezTo>
                <a:cubicBezTo>
                  <a:pt x="2908" y="606"/>
                  <a:pt x="2906" y="605"/>
                  <a:pt x="2903" y="604"/>
                </a:cubicBezTo>
                <a:cubicBezTo>
                  <a:pt x="2903" y="604"/>
                  <a:pt x="2903" y="604"/>
                  <a:pt x="2903" y="604"/>
                </a:cubicBezTo>
                <a:cubicBezTo>
                  <a:pt x="2903" y="603"/>
                  <a:pt x="2902" y="603"/>
                  <a:pt x="2901" y="603"/>
                </a:cubicBezTo>
                <a:cubicBezTo>
                  <a:pt x="2901" y="603"/>
                  <a:pt x="2900" y="603"/>
                  <a:pt x="2900" y="603"/>
                </a:cubicBezTo>
                <a:cubicBezTo>
                  <a:pt x="2899" y="603"/>
                  <a:pt x="2899" y="604"/>
                  <a:pt x="2899" y="604"/>
                </a:cubicBezTo>
                <a:cubicBezTo>
                  <a:pt x="2899" y="604"/>
                  <a:pt x="2899" y="604"/>
                  <a:pt x="2899" y="604"/>
                </a:cubicBezTo>
                <a:cubicBezTo>
                  <a:pt x="2896" y="605"/>
                  <a:pt x="2894" y="606"/>
                  <a:pt x="2893" y="608"/>
                </a:cubicBezTo>
                <a:cubicBezTo>
                  <a:pt x="2892" y="608"/>
                  <a:pt x="2891" y="609"/>
                  <a:pt x="2890" y="610"/>
                </a:cubicBezTo>
                <a:cubicBezTo>
                  <a:pt x="2885" y="613"/>
                  <a:pt x="2882" y="617"/>
                  <a:pt x="2881" y="623"/>
                </a:cubicBezTo>
                <a:cubicBezTo>
                  <a:pt x="2879" y="624"/>
                  <a:pt x="2879" y="624"/>
                  <a:pt x="2879" y="624"/>
                </a:cubicBezTo>
                <a:cubicBezTo>
                  <a:pt x="2879" y="628"/>
                  <a:pt x="2879" y="628"/>
                  <a:pt x="2879" y="628"/>
                </a:cubicBezTo>
                <a:cubicBezTo>
                  <a:pt x="2877" y="630"/>
                  <a:pt x="2877" y="630"/>
                  <a:pt x="2877" y="630"/>
                </a:cubicBezTo>
                <a:cubicBezTo>
                  <a:pt x="2872" y="633"/>
                  <a:pt x="2872" y="633"/>
                  <a:pt x="2872" y="633"/>
                </a:cubicBezTo>
                <a:cubicBezTo>
                  <a:pt x="2872" y="633"/>
                  <a:pt x="2872" y="633"/>
                  <a:pt x="2872" y="633"/>
                </a:cubicBezTo>
                <a:cubicBezTo>
                  <a:pt x="2872" y="633"/>
                  <a:pt x="2871" y="633"/>
                  <a:pt x="2871" y="633"/>
                </a:cubicBezTo>
                <a:cubicBezTo>
                  <a:pt x="2871" y="633"/>
                  <a:pt x="2871" y="633"/>
                  <a:pt x="2871" y="633"/>
                </a:cubicBezTo>
                <a:cubicBezTo>
                  <a:pt x="2871" y="632"/>
                  <a:pt x="2870" y="631"/>
                  <a:pt x="2869" y="631"/>
                </a:cubicBezTo>
                <a:cubicBezTo>
                  <a:pt x="2869" y="630"/>
                  <a:pt x="2869" y="630"/>
                  <a:pt x="2869" y="630"/>
                </a:cubicBezTo>
                <a:cubicBezTo>
                  <a:pt x="2869" y="630"/>
                  <a:pt x="2869" y="630"/>
                  <a:pt x="2869" y="630"/>
                </a:cubicBezTo>
                <a:cubicBezTo>
                  <a:pt x="2869" y="630"/>
                  <a:pt x="2869" y="630"/>
                  <a:pt x="2869" y="630"/>
                </a:cubicBezTo>
                <a:cubicBezTo>
                  <a:pt x="2870" y="630"/>
                  <a:pt x="2870" y="629"/>
                  <a:pt x="2870" y="629"/>
                </a:cubicBezTo>
                <a:cubicBezTo>
                  <a:pt x="2870" y="629"/>
                  <a:pt x="2870" y="629"/>
                  <a:pt x="2869" y="629"/>
                </a:cubicBezTo>
                <a:cubicBezTo>
                  <a:pt x="2869" y="629"/>
                  <a:pt x="2869" y="629"/>
                  <a:pt x="2869" y="629"/>
                </a:cubicBezTo>
                <a:cubicBezTo>
                  <a:pt x="2869" y="628"/>
                  <a:pt x="2869" y="628"/>
                  <a:pt x="2869" y="628"/>
                </a:cubicBezTo>
                <a:cubicBezTo>
                  <a:pt x="2869" y="628"/>
                  <a:pt x="2870" y="628"/>
                  <a:pt x="2870" y="628"/>
                </a:cubicBezTo>
                <a:cubicBezTo>
                  <a:pt x="2870" y="628"/>
                  <a:pt x="2869" y="628"/>
                  <a:pt x="2869" y="628"/>
                </a:cubicBezTo>
                <a:cubicBezTo>
                  <a:pt x="2869" y="628"/>
                  <a:pt x="2869" y="627"/>
                  <a:pt x="2869" y="627"/>
                </a:cubicBezTo>
                <a:cubicBezTo>
                  <a:pt x="2869" y="627"/>
                  <a:pt x="2869" y="627"/>
                  <a:pt x="2869" y="627"/>
                </a:cubicBezTo>
                <a:cubicBezTo>
                  <a:pt x="2869" y="627"/>
                  <a:pt x="2869" y="627"/>
                  <a:pt x="2869" y="627"/>
                </a:cubicBezTo>
                <a:cubicBezTo>
                  <a:pt x="2869" y="627"/>
                  <a:pt x="2869" y="625"/>
                  <a:pt x="2869" y="625"/>
                </a:cubicBezTo>
                <a:cubicBezTo>
                  <a:pt x="2869" y="625"/>
                  <a:pt x="2869" y="627"/>
                  <a:pt x="2869" y="627"/>
                </a:cubicBezTo>
                <a:cubicBezTo>
                  <a:pt x="2869" y="627"/>
                  <a:pt x="2869" y="627"/>
                  <a:pt x="2869" y="627"/>
                </a:cubicBezTo>
                <a:cubicBezTo>
                  <a:pt x="2869" y="627"/>
                  <a:pt x="2869" y="627"/>
                  <a:pt x="2869" y="627"/>
                </a:cubicBezTo>
                <a:cubicBezTo>
                  <a:pt x="2869" y="627"/>
                  <a:pt x="2869" y="628"/>
                  <a:pt x="2869" y="628"/>
                </a:cubicBezTo>
                <a:cubicBezTo>
                  <a:pt x="2869" y="628"/>
                  <a:pt x="2868" y="628"/>
                  <a:pt x="2868" y="628"/>
                </a:cubicBezTo>
                <a:cubicBezTo>
                  <a:pt x="2868" y="628"/>
                  <a:pt x="2869" y="628"/>
                  <a:pt x="2869" y="628"/>
                </a:cubicBezTo>
                <a:cubicBezTo>
                  <a:pt x="2869" y="628"/>
                  <a:pt x="2869" y="628"/>
                  <a:pt x="2869" y="629"/>
                </a:cubicBezTo>
                <a:cubicBezTo>
                  <a:pt x="2869" y="629"/>
                  <a:pt x="2869" y="629"/>
                  <a:pt x="2869" y="629"/>
                </a:cubicBezTo>
                <a:cubicBezTo>
                  <a:pt x="2869" y="629"/>
                  <a:pt x="2868" y="629"/>
                  <a:pt x="2868" y="629"/>
                </a:cubicBezTo>
                <a:cubicBezTo>
                  <a:pt x="2868" y="629"/>
                  <a:pt x="2869" y="630"/>
                  <a:pt x="2869" y="630"/>
                </a:cubicBezTo>
                <a:cubicBezTo>
                  <a:pt x="2869" y="630"/>
                  <a:pt x="2869" y="630"/>
                  <a:pt x="2869" y="630"/>
                </a:cubicBezTo>
                <a:cubicBezTo>
                  <a:pt x="2869" y="630"/>
                  <a:pt x="2869" y="630"/>
                  <a:pt x="2869" y="630"/>
                </a:cubicBezTo>
                <a:cubicBezTo>
                  <a:pt x="2869" y="630"/>
                  <a:pt x="2869" y="631"/>
                  <a:pt x="2869" y="631"/>
                </a:cubicBezTo>
                <a:cubicBezTo>
                  <a:pt x="2868" y="631"/>
                  <a:pt x="2867" y="632"/>
                  <a:pt x="2867" y="633"/>
                </a:cubicBezTo>
                <a:cubicBezTo>
                  <a:pt x="2867" y="633"/>
                  <a:pt x="2867" y="633"/>
                  <a:pt x="2867" y="633"/>
                </a:cubicBezTo>
                <a:cubicBezTo>
                  <a:pt x="2866" y="633"/>
                  <a:pt x="2866" y="633"/>
                  <a:pt x="2866" y="633"/>
                </a:cubicBezTo>
                <a:cubicBezTo>
                  <a:pt x="2866" y="634"/>
                  <a:pt x="2867" y="633"/>
                  <a:pt x="2867" y="635"/>
                </a:cubicBezTo>
                <a:cubicBezTo>
                  <a:pt x="2867" y="636"/>
                  <a:pt x="2867" y="636"/>
                  <a:pt x="2868" y="637"/>
                </a:cubicBezTo>
                <a:cubicBezTo>
                  <a:pt x="2867" y="637"/>
                  <a:pt x="2867" y="637"/>
                  <a:pt x="2867" y="637"/>
                </a:cubicBezTo>
                <a:cubicBezTo>
                  <a:pt x="2867" y="637"/>
                  <a:pt x="2867" y="638"/>
                  <a:pt x="2868" y="638"/>
                </a:cubicBezTo>
                <a:cubicBezTo>
                  <a:pt x="2868" y="654"/>
                  <a:pt x="2868" y="654"/>
                  <a:pt x="2868" y="654"/>
                </a:cubicBezTo>
                <a:cubicBezTo>
                  <a:pt x="2863" y="655"/>
                  <a:pt x="2863" y="655"/>
                  <a:pt x="2863" y="655"/>
                </a:cubicBezTo>
                <a:cubicBezTo>
                  <a:pt x="2862" y="653"/>
                  <a:pt x="2862" y="653"/>
                  <a:pt x="2862" y="653"/>
                </a:cubicBezTo>
                <a:cubicBezTo>
                  <a:pt x="2862" y="647"/>
                  <a:pt x="2862" y="647"/>
                  <a:pt x="2862" y="647"/>
                </a:cubicBezTo>
                <a:cubicBezTo>
                  <a:pt x="2862" y="647"/>
                  <a:pt x="2862" y="647"/>
                  <a:pt x="2862" y="647"/>
                </a:cubicBezTo>
                <a:cubicBezTo>
                  <a:pt x="2862" y="647"/>
                  <a:pt x="2862" y="647"/>
                  <a:pt x="2861" y="646"/>
                </a:cubicBezTo>
                <a:cubicBezTo>
                  <a:pt x="2862" y="646"/>
                  <a:pt x="2862" y="646"/>
                  <a:pt x="2862" y="646"/>
                </a:cubicBezTo>
                <a:cubicBezTo>
                  <a:pt x="2862" y="644"/>
                  <a:pt x="2863" y="645"/>
                  <a:pt x="2863" y="644"/>
                </a:cubicBezTo>
                <a:cubicBezTo>
                  <a:pt x="2863" y="644"/>
                  <a:pt x="2863" y="644"/>
                  <a:pt x="2862" y="644"/>
                </a:cubicBezTo>
                <a:cubicBezTo>
                  <a:pt x="2862" y="644"/>
                  <a:pt x="2862" y="644"/>
                  <a:pt x="2862" y="643"/>
                </a:cubicBezTo>
                <a:cubicBezTo>
                  <a:pt x="2862" y="643"/>
                  <a:pt x="2861" y="642"/>
                  <a:pt x="2861" y="642"/>
                </a:cubicBezTo>
                <a:cubicBezTo>
                  <a:pt x="2861" y="642"/>
                  <a:pt x="2861" y="642"/>
                  <a:pt x="2861" y="642"/>
                </a:cubicBezTo>
                <a:cubicBezTo>
                  <a:pt x="2861" y="642"/>
                  <a:pt x="2861" y="642"/>
                  <a:pt x="2861" y="641"/>
                </a:cubicBezTo>
                <a:cubicBezTo>
                  <a:pt x="2861" y="641"/>
                  <a:pt x="2861" y="641"/>
                  <a:pt x="2861" y="641"/>
                </a:cubicBezTo>
                <a:cubicBezTo>
                  <a:pt x="2861" y="641"/>
                  <a:pt x="2861" y="641"/>
                  <a:pt x="2861" y="641"/>
                </a:cubicBezTo>
                <a:cubicBezTo>
                  <a:pt x="2861" y="641"/>
                  <a:pt x="2861" y="641"/>
                  <a:pt x="2861" y="641"/>
                </a:cubicBezTo>
                <a:cubicBezTo>
                  <a:pt x="2861" y="641"/>
                  <a:pt x="2861" y="641"/>
                  <a:pt x="2861" y="640"/>
                </a:cubicBezTo>
                <a:cubicBezTo>
                  <a:pt x="2861" y="640"/>
                  <a:pt x="2861" y="640"/>
                  <a:pt x="2861" y="640"/>
                </a:cubicBezTo>
                <a:cubicBezTo>
                  <a:pt x="2861" y="640"/>
                  <a:pt x="2861" y="640"/>
                  <a:pt x="2861" y="640"/>
                </a:cubicBezTo>
                <a:cubicBezTo>
                  <a:pt x="2861" y="640"/>
                  <a:pt x="2861" y="640"/>
                  <a:pt x="2861" y="640"/>
                </a:cubicBezTo>
                <a:cubicBezTo>
                  <a:pt x="2861" y="640"/>
                  <a:pt x="2861" y="640"/>
                  <a:pt x="2861" y="640"/>
                </a:cubicBezTo>
                <a:cubicBezTo>
                  <a:pt x="2861" y="639"/>
                  <a:pt x="2861" y="639"/>
                  <a:pt x="2861" y="639"/>
                </a:cubicBezTo>
                <a:cubicBezTo>
                  <a:pt x="2861" y="639"/>
                  <a:pt x="2861" y="639"/>
                  <a:pt x="2861" y="639"/>
                </a:cubicBezTo>
                <a:cubicBezTo>
                  <a:pt x="2861" y="639"/>
                  <a:pt x="2860" y="638"/>
                  <a:pt x="2860" y="638"/>
                </a:cubicBezTo>
                <a:cubicBezTo>
                  <a:pt x="2860" y="638"/>
                  <a:pt x="2860" y="639"/>
                  <a:pt x="2860" y="639"/>
                </a:cubicBezTo>
                <a:cubicBezTo>
                  <a:pt x="2860" y="639"/>
                  <a:pt x="2860" y="639"/>
                  <a:pt x="2860" y="639"/>
                </a:cubicBezTo>
                <a:cubicBezTo>
                  <a:pt x="2860" y="639"/>
                  <a:pt x="2860" y="639"/>
                  <a:pt x="2860" y="640"/>
                </a:cubicBezTo>
                <a:cubicBezTo>
                  <a:pt x="2860" y="640"/>
                  <a:pt x="2860" y="640"/>
                  <a:pt x="2860" y="640"/>
                </a:cubicBezTo>
                <a:cubicBezTo>
                  <a:pt x="2860" y="640"/>
                  <a:pt x="2860" y="640"/>
                  <a:pt x="2860" y="640"/>
                </a:cubicBezTo>
                <a:cubicBezTo>
                  <a:pt x="2860" y="640"/>
                  <a:pt x="2860" y="640"/>
                  <a:pt x="2860" y="640"/>
                </a:cubicBezTo>
                <a:cubicBezTo>
                  <a:pt x="2860" y="640"/>
                  <a:pt x="2860" y="640"/>
                  <a:pt x="2860" y="640"/>
                </a:cubicBezTo>
                <a:cubicBezTo>
                  <a:pt x="2860" y="641"/>
                  <a:pt x="2860" y="641"/>
                  <a:pt x="2860" y="641"/>
                </a:cubicBezTo>
                <a:cubicBezTo>
                  <a:pt x="2860" y="641"/>
                  <a:pt x="2860" y="641"/>
                  <a:pt x="2860" y="641"/>
                </a:cubicBezTo>
                <a:cubicBezTo>
                  <a:pt x="2860" y="641"/>
                  <a:pt x="2860" y="641"/>
                  <a:pt x="2860" y="641"/>
                </a:cubicBezTo>
                <a:cubicBezTo>
                  <a:pt x="2860" y="641"/>
                  <a:pt x="2860" y="641"/>
                  <a:pt x="2860" y="641"/>
                </a:cubicBezTo>
                <a:cubicBezTo>
                  <a:pt x="2860" y="642"/>
                  <a:pt x="2860" y="642"/>
                  <a:pt x="2860" y="642"/>
                </a:cubicBezTo>
                <a:cubicBezTo>
                  <a:pt x="2860" y="642"/>
                  <a:pt x="2860" y="642"/>
                  <a:pt x="2860" y="642"/>
                </a:cubicBezTo>
                <a:cubicBezTo>
                  <a:pt x="2859" y="642"/>
                  <a:pt x="2859" y="643"/>
                  <a:pt x="2859" y="644"/>
                </a:cubicBezTo>
                <a:cubicBezTo>
                  <a:pt x="2859" y="644"/>
                  <a:pt x="2859" y="644"/>
                  <a:pt x="2859" y="644"/>
                </a:cubicBezTo>
                <a:cubicBezTo>
                  <a:pt x="2858" y="644"/>
                  <a:pt x="2858" y="644"/>
                  <a:pt x="2858" y="644"/>
                </a:cubicBezTo>
                <a:cubicBezTo>
                  <a:pt x="2858" y="645"/>
                  <a:pt x="2859" y="644"/>
                  <a:pt x="2859" y="646"/>
                </a:cubicBezTo>
                <a:cubicBezTo>
                  <a:pt x="2859" y="646"/>
                  <a:pt x="2859" y="646"/>
                  <a:pt x="2859" y="646"/>
                </a:cubicBezTo>
                <a:cubicBezTo>
                  <a:pt x="2859" y="647"/>
                  <a:pt x="2859" y="647"/>
                  <a:pt x="2859" y="647"/>
                </a:cubicBezTo>
                <a:cubicBezTo>
                  <a:pt x="2859" y="647"/>
                  <a:pt x="2859" y="647"/>
                  <a:pt x="2859" y="647"/>
                </a:cubicBezTo>
                <a:cubicBezTo>
                  <a:pt x="2859" y="650"/>
                  <a:pt x="2859" y="650"/>
                  <a:pt x="2859" y="650"/>
                </a:cubicBezTo>
                <a:cubicBezTo>
                  <a:pt x="2856" y="646"/>
                  <a:pt x="2856" y="646"/>
                  <a:pt x="2856" y="646"/>
                </a:cubicBezTo>
                <a:cubicBezTo>
                  <a:pt x="2854" y="643"/>
                  <a:pt x="2854" y="643"/>
                  <a:pt x="2854" y="643"/>
                </a:cubicBezTo>
                <a:cubicBezTo>
                  <a:pt x="2847" y="644"/>
                  <a:pt x="2847" y="644"/>
                  <a:pt x="2847" y="644"/>
                </a:cubicBezTo>
                <a:cubicBezTo>
                  <a:pt x="2847" y="629"/>
                  <a:pt x="2847" y="629"/>
                  <a:pt x="2847" y="629"/>
                </a:cubicBezTo>
                <a:cubicBezTo>
                  <a:pt x="2848" y="629"/>
                  <a:pt x="2848" y="629"/>
                  <a:pt x="2848" y="629"/>
                </a:cubicBezTo>
                <a:cubicBezTo>
                  <a:pt x="2848" y="629"/>
                  <a:pt x="2847" y="628"/>
                  <a:pt x="2847" y="628"/>
                </a:cubicBezTo>
                <a:cubicBezTo>
                  <a:pt x="2847" y="628"/>
                  <a:pt x="2848" y="628"/>
                  <a:pt x="2848" y="627"/>
                </a:cubicBezTo>
                <a:cubicBezTo>
                  <a:pt x="2848" y="625"/>
                  <a:pt x="2849" y="626"/>
                  <a:pt x="2849" y="625"/>
                </a:cubicBezTo>
                <a:cubicBezTo>
                  <a:pt x="2849" y="625"/>
                  <a:pt x="2849" y="625"/>
                  <a:pt x="2848" y="625"/>
                </a:cubicBezTo>
                <a:cubicBezTo>
                  <a:pt x="2848" y="624"/>
                  <a:pt x="2848" y="624"/>
                  <a:pt x="2848" y="624"/>
                </a:cubicBezTo>
                <a:cubicBezTo>
                  <a:pt x="2848" y="623"/>
                  <a:pt x="2847" y="623"/>
                  <a:pt x="2846" y="622"/>
                </a:cubicBezTo>
                <a:cubicBezTo>
                  <a:pt x="2846" y="622"/>
                  <a:pt x="2846" y="622"/>
                  <a:pt x="2846" y="622"/>
                </a:cubicBezTo>
                <a:cubicBezTo>
                  <a:pt x="2846" y="622"/>
                  <a:pt x="2846" y="622"/>
                  <a:pt x="2846" y="622"/>
                </a:cubicBezTo>
                <a:cubicBezTo>
                  <a:pt x="2846" y="622"/>
                  <a:pt x="2846" y="621"/>
                  <a:pt x="2846" y="621"/>
                </a:cubicBezTo>
                <a:cubicBezTo>
                  <a:pt x="2846" y="621"/>
                  <a:pt x="2846" y="621"/>
                  <a:pt x="2846" y="621"/>
                </a:cubicBezTo>
                <a:cubicBezTo>
                  <a:pt x="2846" y="621"/>
                  <a:pt x="2846" y="621"/>
                  <a:pt x="2846" y="621"/>
                </a:cubicBezTo>
                <a:cubicBezTo>
                  <a:pt x="2846" y="621"/>
                  <a:pt x="2846" y="620"/>
                  <a:pt x="2846" y="620"/>
                </a:cubicBezTo>
                <a:cubicBezTo>
                  <a:pt x="2846" y="620"/>
                  <a:pt x="2846" y="620"/>
                  <a:pt x="2846" y="620"/>
                </a:cubicBezTo>
                <a:cubicBezTo>
                  <a:pt x="2846" y="620"/>
                  <a:pt x="2846" y="620"/>
                  <a:pt x="2846" y="620"/>
                </a:cubicBezTo>
                <a:cubicBezTo>
                  <a:pt x="2846" y="620"/>
                  <a:pt x="2846" y="619"/>
                  <a:pt x="2846" y="619"/>
                </a:cubicBezTo>
                <a:cubicBezTo>
                  <a:pt x="2846" y="619"/>
                  <a:pt x="2846" y="619"/>
                  <a:pt x="2846" y="619"/>
                </a:cubicBezTo>
                <a:cubicBezTo>
                  <a:pt x="2846" y="619"/>
                  <a:pt x="2846" y="619"/>
                  <a:pt x="2846" y="619"/>
                </a:cubicBezTo>
                <a:cubicBezTo>
                  <a:pt x="2846" y="619"/>
                  <a:pt x="2846" y="619"/>
                  <a:pt x="2846" y="619"/>
                </a:cubicBezTo>
                <a:cubicBezTo>
                  <a:pt x="2846" y="618"/>
                  <a:pt x="2846" y="617"/>
                  <a:pt x="2846" y="617"/>
                </a:cubicBezTo>
                <a:cubicBezTo>
                  <a:pt x="2845" y="617"/>
                  <a:pt x="2845" y="618"/>
                  <a:pt x="2845" y="619"/>
                </a:cubicBezTo>
                <a:cubicBezTo>
                  <a:pt x="2845" y="619"/>
                  <a:pt x="2845" y="619"/>
                  <a:pt x="2845" y="619"/>
                </a:cubicBezTo>
                <a:cubicBezTo>
                  <a:pt x="2845" y="619"/>
                  <a:pt x="2845" y="619"/>
                  <a:pt x="2845" y="619"/>
                </a:cubicBezTo>
                <a:cubicBezTo>
                  <a:pt x="2845" y="619"/>
                  <a:pt x="2845" y="619"/>
                  <a:pt x="2846" y="619"/>
                </a:cubicBezTo>
                <a:cubicBezTo>
                  <a:pt x="2845" y="619"/>
                  <a:pt x="2845" y="620"/>
                  <a:pt x="2845" y="620"/>
                </a:cubicBezTo>
                <a:cubicBezTo>
                  <a:pt x="2845" y="620"/>
                  <a:pt x="2845" y="620"/>
                  <a:pt x="2845" y="620"/>
                </a:cubicBezTo>
                <a:cubicBezTo>
                  <a:pt x="2845" y="620"/>
                  <a:pt x="2845" y="620"/>
                  <a:pt x="2845" y="620"/>
                </a:cubicBezTo>
                <a:cubicBezTo>
                  <a:pt x="2845" y="620"/>
                  <a:pt x="2845" y="621"/>
                  <a:pt x="2845" y="621"/>
                </a:cubicBezTo>
                <a:cubicBezTo>
                  <a:pt x="2845" y="621"/>
                  <a:pt x="2845" y="621"/>
                  <a:pt x="2845" y="621"/>
                </a:cubicBezTo>
                <a:cubicBezTo>
                  <a:pt x="2845" y="621"/>
                  <a:pt x="2845" y="621"/>
                  <a:pt x="2845" y="621"/>
                </a:cubicBezTo>
                <a:cubicBezTo>
                  <a:pt x="2845" y="621"/>
                  <a:pt x="2845" y="622"/>
                  <a:pt x="2845" y="622"/>
                </a:cubicBezTo>
                <a:cubicBezTo>
                  <a:pt x="2845" y="622"/>
                  <a:pt x="2845" y="622"/>
                  <a:pt x="2846" y="622"/>
                </a:cubicBezTo>
                <a:cubicBezTo>
                  <a:pt x="2845" y="622"/>
                  <a:pt x="2845" y="622"/>
                  <a:pt x="2845" y="622"/>
                </a:cubicBezTo>
                <a:cubicBezTo>
                  <a:pt x="2844" y="623"/>
                  <a:pt x="2844" y="623"/>
                  <a:pt x="2844" y="624"/>
                </a:cubicBezTo>
                <a:cubicBezTo>
                  <a:pt x="2844" y="624"/>
                  <a:pt x="2844" y="625"/>
                  <a:pt x="2844" y="625"/>
                </a:cubicBezTo>
                <a:cubicBezTo>
                  <a:pt x="2843" y="625"/>
                  <a:pt x="2842" y="625"/>
                  <a:pt x="2842" y="625"/>
                </a:cubicBezTo>
                <a:cubicBezTo>
                  <a:pt x="2842" y="626"/>
                  <a:pt x="2844" y="625"/>
                  <a:pt x="2844" y="627"/>
                </a:cubicBezTo>
                <a:cubicBezTo>
                  <a:pt x="2844" y="628"/>
                  <a:pt x="2844" y="628"/>
                  <a:pt x="2845" y="628"/>
                </a:cubicBezTo>
                <a:cubicBezTo>
                  <a:pt x="2844" y="628"/>
                  <a:pt x="2844" y="629"/>
                  <a:pt x="2844" y="629"/>
                </a:cubicBezTo>
                <a:cubicBezTo>
                  <a:pt x="2844" y="629"/>
                  <a:pt x="2844" y="629"/>
                  <a:pt x="2844" y="629"/>
                </a:cubicBezTo>
                <a:cubicBezTo>
                  <a:pt x="2844" y="659"/>
                  <a:pt x="2844" y="659"/>
                  <a:pt x="2844" y="659"/>
                </a:cubicBezTo>
                <a:cubicBezTo>
                  <a:pt x="2840" y="660"/>
                  <a:pt x="2840" y="660"/>
                  <a:pt x="2840" y="660"/>
                </a:cubicBezTo>
                <a:cubicBezTo>
                  <a:pt x="2839" y="644"/>
                  <a:pt x="2839" y="644"/>
                  <a:pt x="2839" y="644"/>
                </a:cubicBezTo>
                <a:cubicBezTo>
                  <a:pt x="2840" y="644"/>
                  <a:pt x="2840" y="644"/>
                  <a:pt x="2840" y="644"/>
                </a:cubicBezTo>
                <a:cubicBezTo>
                  <a:pt x="2840" y="644"/>
                  <a:pt x="2840" y="643"/>
                  <a:pt x="2839" y="643"/>
                </a:cubicBezTo>
                <a:cubicBezTo>
                  <a:pt x="2840" y="643"/>
                  <a:pt x="2840" y="643"/>
                  <a:pt x="2840" y="642"/>
                </a:cubicBezTo>
                <a:cubicBezTo>
                  <a:pt x="2840" y="640"/>
                  <a:pt x="2841" y="641"/>
                  <a:pt x="2841" y="640"/>
                </a:cubicBezTo>
                <a:cubicBezTo>
                  <a:pt x="2841" y="640"/>
                  <a:pt x="2841" y="640"/>
                  <a:pt x="2840" y="639"/>
                </a:cubicBezTo>
                <a:cubicBezTo>
                  <a:pt x="2840" y="639"/>
                  <a:pt x="2840" y="639"/>
                  <a:pt x="2840" y="639"/>
                </a:cubicBezTo>
                <a:cubicBezTo>
                  <a:pt x="2840" y="638"/>
                  <a:pt x="2839" y="638"/>
                  <a:pt x="2838" y="637"/>
                </a:cubicBezTo>
                <a:cubicBezTo>
                  <a:pt x="2838" y="637"/>
                  <a:pt x="2838" y="637"/>
                  <a:pt x="2838" y="637"/>
                </a:cubicBezTo>
                <a:cubicBezTo>
                  <a:pt x="2838" y="637"/>
                  <a:pt x="2838" y="637"/>
                  <a:pt x="2838" y="637"/>
                </a:cubicBezTo>
                <a:cubicBezTo>
                  <a:pt x="2838" y="636"/>
                  <a:pt x="2838" y="636"/>
                  <a:pt x="2838" y="636"/>
                </a:cubicBezTo>
                <a:cubicBezTo>
                  <a:pt x="2838" y="636"/>
                  <a:pt x="2839" y="636"/>
                  <a:pt x="2839" y="636"/>
                </a:cubicBezTo>
                <a:cubicBezTo>
                  <a:pt x="2839" y="636"/>
                  <a:pt x="2838" y="636"/>
                  <a:pt x="2838" y="636"/>
                </a:cubicBezTo>
                <a:cubicBezTo>
                  <a:pt x="2838" y="635"/>
                  <a:pt x="2838" y="635"/>
                  <a:pt x="2838" y="635"/>
                </a:cubicBezTo>
                <a:cubicBezTo>
                  <a:pt x="2838" y="635"/>
                  <a:pt x="2838" y="635"/>
                  <a:pt x="2838" y="635"/>
                </a:cubicBezTo>
                <a:cubicBezTo>
                  <a:pt x="2838" y="635"/>
                  <a:pt x="2838" y="635"/>
                  <a:pt x="2838" y="635"/>
                </a:cubicBezTo>
                <a:cubicBezTo>
                  <a:pt x="2838" y="634"/>
                  <a:pt x="2838" y="634"/>
                  <a:pt x="2838" y="634"/>
                </a:cubicBezTo>
                <a:cubicBezTo>
                  <a:pt x="2838" y="634"/>
                  <a:pt x="2838" y="634"/>
                  <a:pt x="2838" y="634"/>
                </a:cubicBezTo>
                <a:cubicBezTo>
                  <a:pt x="2838" y="634"/>
                  <a:pt x="2838" y="634"/>
                  <a:pt x="2838" y="634"/>
                </a:cubicBezTo>
                <a:cubicBezTo>
                  <a:pt x="2838" y="634"/>
                  <a:pt x="2838" y="634"/>
                  <a:pt x="2838" y="633"/>
                </a:cubicBezTo>
                <a:cubicBezTo>
                  <a:pt x="2838" y="633"/>
                  <a:pt x="2838" y="632"/>
                  <a:pt x="2838" y="632"/>
                </a:cubicBezTo>
                <a:cubicBezTo>
                  <a:pt x="2838" y="632"/>
                  <a:pt x="2838" y="633"/>
                  <a:pt x="2838" y="633"/>
                </a:cubicBezTo>
                <a:cubicBezTo>
                  <a:pt x="2838" y="634"/>
                  <a:pt x="2838" y="634"/>
                  <a:pt x="2838" y="634"/>
                </a:cubicBezTo>
                <a:cubicBezTo>
                  <a:pt x="2838" y="634"/>
                  <a:pt x="2838" y="634"/>
                  <a:pt x="2838" y="634"/>
                </a:cubicBezTo>
                <a:cubicBezTo>
                  <a:pt x="2838" y="634"/>
                  <a:pt x="2838" y="634"/>
                  <a:pt x="2838" y="634"/>
                </a:cubicBezTo>
                <a:cubicBezTo>
                  <a:pt x="2837" y="634"/>
                  <a:pt x="2837" y="634"/>
                  <a:pt x="2837" y="635"/>
                </a:cubicBezTo>
                <a:cubicBezTo>
                  <a:pt x="2837" y="635"/>
                  <a:pt x="2837" y="635"/>
                  <a:pt x="2838" y="635"/>
                </a:cubicBezTo>
                <a:cubicBezTo>
                  <a:pt x="2838" y="635"/>
                  <a:pt x="2838" y="635"/>
                  <a:pt x="2838" y="635"/>
                </a:cubicBezTo>
                <a:cubicBezTo>
                  <a:pt x="2837" y="635"/>
                  <a:pt x="2838" y="635"/>
                  <a:pt x="2838" y="636"/>
                </a:cubicBezTo>
                <a:cubicBezTo>
                  <a:pt x="2837" y="636"/>
                  <a:pt x="2837" y="636"/>
                  <a:pt x="2837" y="636"/>
                </a:cubicBezTo>
                <a:cubicBezTo>
                  <a:pt x="2837" y="636"/>
                  <a:pt x="2837" y="636"/>
                  <a:pt x="2838" y="636"/>
                </a:cubicBezTo>
                <a:cubicBezTo>
                  <a:pt x="2838" y="636"/>
                  <a:pt x="2838" y="636"/>
                  <a:pt x="2838" y="637"/>
                </a:cubicBezTo>
                <a:cubicBezTo>
                  <a:pt x="2838" y="637"/>
                  <a:pt x="2838" y="637"/>
                  <a:pt x="2838" y="637"/>
                </a:cubicBezTo>
                <a:cubicBezTo>
                  <a:pt x="2838" y="637"/>
                  <a:pt x="2838" y="637"/>
                  <a:pt x="2838" y="637"/>
                </a:cubicBezTo>
                <a:cubicBezTo>
                  <a:pt x="2837" y="638"/>
                  <a:pt x="2836" y="638"/>
                  <a:pt x="2836" y="639"/>
                </a:cubicBezTo>
                <a:cubicBezTo>
                  <a:pt x="2836" y="639"/>
                  <a:pt x="2836" y="639"/>
                  <a:pt x="2836" y="639"/>
                </a:cubicBezTo>
                <a:cubicBezTo>
                  <a:pt x="2835" y="640"/>
                  <a:pt x="2834" y="640"/>
                  <a:pt x="2834" y="640"/>
                </a:cubicBezTo>
                <a:cubicBezTo>
                  <a:pt x="2834" y="641"/>
                  <a:pt x="2836" y="640"/>
                  <a:pt x="2836" y="642"/>
                </a:cubicBezTo>
                <a:cubicBezTo>
                  <a:pt x="2836" y="643"/>
                  <a:pt x="2836" y="643"/>
                  <a:pt x="2837" y="643"/>
                </a:cubicBezTo>
                <a:cubicBezTo>
                  <a:pt x="2836" y="643"/>
                  <a:pt x="2836" y="644"/>
                  <a:pt x="2836" y="644"/>
                </a:cubicBezTo>
                <a:cubicBezTo>
                  <a:pt x="2836" y="644"/>
                  <a:pt x="2836" y="644"/>
                  <a:pt x="2836" y="644"/>
                </a:cubicBezTo>
                <a:cubicBezTo>
                  <a:pt x="2837" y="661"/>
                  <a:pt x="2837" y="661"/>
                  <a:pt x="2837" y="661"/>
                </a:cubicBezTo>
                <a:cubicBezTo>
                  <a:pt x="2837" y="661"/>
                  <a:pt x="2837" y="661"/>
                  <a:pt x="2837" y="661"/>
                </a:cubicBezTo>
                <a:cubicBezTo>
                  <a:pt x="2837" y="768"/>
                  <a:pt x="2837" y="768"/>
                  <a:pt x="2837" y="768"/>
                </a:cubicBezTo>
                <a:cubicBezTo>
                  <a:pt x="2823" y="768"/>
                  <a:pt x="2823" y="768"/>
                  <a:pt x="2823" y="768"/>
                </a:cubicBezTo>
                <a:cubicBezTo>
                  <a:pt x="2822" y="747"/>
                  <a:pt x="2822" y="747"/>
                  <a:pt x="2822" y="747"/>
                </a:cubicBezTo>
                <a:cubicBezTo>
                  <a:pt x="2826" y="745"/>
                  <a:pt x="2826" y="745"/>
                  <a:pt x="2826" y="745"/>
                </a:cubicBezTo>
                <a:cubicBezTo>
                  <a:pt x="2826" y="743"/>
                  <a:pt x="2826" y="743"/>
                  <a:pt x="2826" y="743"/>
                </a:cubicBezTo>
                <a:cubicBezTo>
                  <a:pt x="2826" y="742"/>
                  <a:pt x="2826" y="742"/>
                  <a:pt x="2826" y="742"/>
                </a:cubicBezTo>
                <a:cubicBezTo>
                  <a:pt x="2826" y="742"/>
                  <a:pt x="2826" y="742"/>
                  <a:pt x="2826" y="742"/>
                </a:cubicBezTo>
                <a:cubicBezTo>
                  <a:pt x="2826" y="741"/>
                  <a:pt x="2824" y="740"/>
                  <a:pt x="2822" y="740"/>
                </a:cubicBezTo>
                <a:cubicBezTo>
                  <a:pt x="2821" y="709"/>
                  <a:pt x="2821" y="709"/>
                  <a:pt x="2821" y="709"/>
                </a:cubicBezTo>
                <a:cubicBezTo>
                  <a:pt x="2824" y="706"/>
                  <a:pt x="2824" y="706"/>
                  <a:pt x="2824" y="706"/>
                </a:cubicBezTo>
                <a:cubicBezTo>
                  <a:pt x="2824" y="704"/>
                  <a:pt x="2824" y="704"/>
                  <a:pt x="2824" y="704"/>
                </a:cubicBezTo>
                <a:cubicBezTo>
                  <a:pt x="2824" y="704"/>
                  <a:pt x="2824" y="704"/>
                  <a:pt x="2824" y="704"/>
                </a:cubicBezTo>
                <a:cubicBezTo>
                  <a:pt x="2824" y="703"/>
                  <a:pt x="2823" y="702"/>
                  <a:pt x="2821" y="701"/>
                </a:cubicBezTo>
                <a:cubicBezTo>
                  <a:pt x="2820" y="666"/>
                  <a:pt x="2820" y="666"/>
                  <a:pt x="2820" y="666"/>
                </a:cubicBezTo>
                <a:cubicBezTo>
                  <a:pt x="2823" y="663"/>
                  <a:pt x="2823" y="663"/>
                  <a:pt x="2823" y="663"/>
                </a:cubicBezTo>
                <a:cubicBezTo>
                  <a:pt x="2823" y="661"/>
                  <a:pt x="2823" y="661"/>
                  <a:pt x="2823" y="661"/>
                </a:cubicBezTo>
                <a:cubicBezTo>
                  <a:pt x="2823" y="661"/>
                  <a:pt x="2823" y="661"/>
                  <a:pt x="2823" y="661"/>
                </a:cubicBezTo>
                <a:cubicBezTo>
                  <a:pt x="2823" y="661"/>
                  <a:pt x="2823" y="661"/>
                  <a:pt x="2823" y="661"/>
                </a:cubicBezTo>
                <a:cubicBezTo>
                  <a:pt x="2823" y="660"/>
                  <a:pt x="2822" y="659"/>
                  <a:pt x="2819" y="658"/>
                </a:cubicBezTo>
                <a:cubicBezTo>
                  <a:pt x="2819" y="650"/>
                  <a:pt x="2819" y="650"/>
                  <a:pt x="2819" y="650"/>
                </a:cubicBezTo>
                <a:cubicBezTo>
                  <a:pt x="2821" y="649"/>
                  <a:pt x="2821" y="649"/>
                  <a:pt x="2821" y="649"/>
                </a:cubicBezTo>
                <a:cubicBezTo>
                  <a:pt x="2824" y="647"/>
                  <a:pt x="2824" y="647"/>
                  <a:pt x="2824" y="647"/>
                </a:cubicBezTo>
                <a:cubicBezTo>
                  <a:pt x="2820" y="645"/>
                  <a:pt x="2820" y="645"/>
                  <a:pt x="2820" y="645"/>
                </a:cubicBezTo>
                <a:cubicBezTo>
                  <a:pt x="2820" y="643"/>
                  <a:pt x="2820" y="643"/>
                  <a:pt x="2820" y="643"/>
                </a:cubicBezTo>
                <a:cubicBezTo>
                  <a:pt x="2819" y="643"/>
                  <a:pt x="2819" y="643"/>
                  <a:pt x="2819" y="643"/>
                </a:cubicBezTo>
                <a:cubicBezTo>
                  <a:pt x="2819" y="643"/>
                  <a:pt x="2819" y="643"/>
                  <a:pt x="2819" y="643"/>
                </a:cubicBezTo>
                <a:cubicBezTo>
                  <a:pt x="2819" y="643"/>
                  <a:pt x="2819" y="642"/>
                  <a:pt x="2819" y="641"/>
                </a:cubicBezTo>
                <a:cubicBezTo>
                  <a:pt x="2818" y="640"/>
                  <a:pt x="2818" y="639"/>
                  <a:pt x="2817" y="639"/>
                </a:cubicBezTo>
                <a:cubicBezTo>
                  <a:pt x="2816" y="638"/>
                  <a:pt x="2815" y="638"/>
                  <a:pt x="2815" y="637"/>
                </a:cubicBezTo>
                <a:cubicBezTo>
                  <a:pt x="2814" y="637"/>
                  <a:pt x="2814" y="636"/>
                  <a:pt x="2813" y="636"/>
                </a:cubicBezTo>
                <a:cubicBezTo>
                  <a:pt x="2813" y="636"/>
                  <a:pt x="2813" y="636"/>
                  <a:pt x="2813" y="636"/>
                </a:cubicBezTo>
                <a:cubicBezTo>
                  <a:pt x="2813" y="636"/>
                  <a:pt x="2812" y="635"/>
                  <a:pt x="2812" y="635"/>
                </a:cubicBezTo>
                <a:cubicBezTo>
                  <a:pt x="2812" y="636"/>
                  <a:pt x="2812" y="636"/>
                  <a:pt x="2812" y="636"/>
                </a:cubicBezTo>
                <a:cubicBezTo>
                  <a:pt x="2812" y="636"/>
                  <a:pt x="2811" y="636"/>
                  <a:pt x="2811" y="636"/>
                </a:cubicBezTo>
                <a:cubicBezTo>
                  <a:pt x="2811" y="636"/>
                  <a:pt x="2811" y="636"/>
                  <a:pt x="2811" y="636"/>
                </a:cubicBezTo>
                <a:cubicBezTo>
                  <a:pt x="2810" y="636"/>
                  <a:pt x="2810" y="637"/>
                  <a:pt x="2809" y="637"/>
                </a:cubicBezTo>
                <a:cubicBezTo>
                  <a:pt x="2809" y="637"/>
                  <a:pt x="2809" y="637"/>
                  <a:pt x="2809" y="637"/>
                </a:cubicBezTo>
                <a:cubicBezTo>
                  <a:pt x="2809" y="638"/>
                  <a:pt x="2809" y="638"/>
                  <a:pt x="2809" y="638"/>
                </a:cubicBezTo>
                <a:cubicBezTo>
                  <a:pt x="2807" y="639"/>
                  <a:pt x="2805" y="641"/>
                  <a:pt x="2805" y="643"/>
                </a:cubicBezTo>
                <a:cubicBezTo>
                  <a:pt x="2805" y="644"/>
                  <a:pt x="2805" y="644"/>
                  <a:pt x="2805" y="644"/>
                </a:cubicBezTo>
                <a:cubicBezTo>
                  <a:pt x="2805" y="645"/>
                  <a:pt x="2805" y="645"/>
                  <a:pt x="2805" y="645"/>
                </a:cubicBezTo>
                <a:cubicBezTo>
                  <a:pt x="2801" y="647"/>
                  <a:pt x="2801" y="647"/>
                  <a:pt x="2801" y="647"/>
                </a:cubicBezTo>
                <a:cubicBezTo>
                  <a:pt x="2803" y="649"/>
                  <a:pt x="2803" y="649"/>
                  <a:pt x="2803" y="649"/>
                </a:cubicBezTo>
                <a:cubicBezTo>
                  <a:pt x="2805" y="650"/>
                  <a:pt x="2805" y="650"/>
                  <a:pt x="2805" y="650"/>
                </a:cubicBezTo>
                <a:cubicBezTo>
                  <a:pt x="2805" y="658"/>
                  <a:pt x="2805" y="658"/>
                  <a:pt x="2805" y="658"/>
                </a:cubicBezTo>
                <a:cubicBezTo>
                  <a:pt x="2803" y="659"/>
                  <a:pt x="2801" y="660"/>
                  <a:pt x="2801" y="661"/>
                </a:cubicBezTo>
                <a:cubicBezTo>
                  <a:pt x="2801" y="664"/>
                  <a:pt x="2801" y="664"/>
                  <a:pt x="2801" y="664"/>
                </a:cubicBezTo>
                <a:cubicBezTo>
                  <a:pt x="2805" y="666"/>
                  <a:pt x="2805" y="666"/>
                  <a:pt x="2805" y="666"/>
                </a:cubicBezTo>
                <a:cubicBezTo>
                  <a:pt x="2805" y="668"/>
                  <a:pt x="2805" y="668"/>
                  <a:pt x="2805" y="668"/>
                </a:cubicBezTo>
                <a:cubicBezTo>
                  <a:pt x="2805" y="676"/>
                  <a:pt x="2805" y="676"/>
                  <a:pt x="2805" y="676"/>
                </a:cubicBezTo>
                <a:cubicBezTo>
                  <a:pt x="2804" y="698"/>
                  <a:pt x="2804" y="698"/>
                  <a:pt x="2804" y="698"/>
                </a:cubicBezTo>
                <a:cubicBezTo>
                  <a:pt x="2804" y="702"/>
                  <a:pt x="2804" y="702"/>
                  <a:pt x="2804" y="702"/>
                </a:cubicBezTo>
                <a:cubicBezTo>
                  <a:pt x="2804" y="702"/>
                  <a:pt x="2804" y="702"/>
                  <a:pt x="2804" y="702"/>
                </a:cubicBezTo>
                <a:cubicBezTo>
                  <a:pt x="2803" y="702"/>
                  <a:pt x="2802" y="703"/>
                  <a:pt x="2801" y="703"/>
                </a:cubicBezTo>
                <a:cubicBezTo>
                  <a:pt x="2801" y="704"/>
                  <a:pt x="2801" y="704"/>
                  <a:pt x="2801" y="704"/>
                </a:cubicBezTo>
                <a:cubicBezTo>
                  <a:pt x="2801" y="707"/>
                  <a:pt x="2801" y="707"/>
                  <a:pt x="2801" y="707"/>
                </a:cubicBezTo>
                <a:cubicBezTo>
                  <a:pt x="2801" y="707"/>
                  <a:pt x="2801" y="707"/>
                  <a:pt x="2801" y="707"/>
                </a:cubicBezTo>
                <a:cubicBezTo>
                  <a:pt x="2803" y="708"/>
                  <a:pt x="2803" y="708"/>
                  <a:pt x="2803" y="708"/>
                </a:cubicBezTo>
                <a:cubicBezTo>
                  <a:pt x="2804" y="709"/>
                  <a:pt x="2804" y="709"/>
                  <a:pt x="2804" y="709"/>
                </a:cubicBezTo>
                <a:cubicBezTo>
                  <a:pt x="2803" y="740"/>
                  <a:pt x="2803" y="740"/>
                  <a:pt x="2803" y="740"/>
                </a:cubicBezTo>
                <a:cubicBezTo>
                  <a:pt x="2801" y="741"/>
                  <a:pt x="2800" y="742"/>
                  <a:pt x="2800" y="743"/>
                </a:cubicBezTo>
                <a:cubicBezTo>
                  <a:pt x="2800" y="745"/>
                  <a:pt x="2800" y="745"/>
                  <a:pt x="2800" y="745"/>
                </a:cubicBezTo>
                <a:cubicBezTo>
                  <a:pt x="2803" y="748"/>
                  <a:pt x="2803" y="748"/>
                  <a:pt x="2803" y="748"/>
                </a:cubicBezTo>
                <a:cubicBezTo>
                  <a:pt x="2803" y="748"/>
                  <a:pt x="2803" y="748"/>
                  <a:pt x="2803" y="748"/>
                </a:cubicBezTo>
                <a:cubicBezTo>
                  <a:pt x="2803" y="768"/>
                  <a:pt x="2803" y="768"/>
                  <a:pt x="2803" y="768"/>
                </a:cubicBezTo>
                <a:cubicBezTo>
                  <a:pt x="2801" y="768"/>
                  <a:pt x="2801" y="768"/>
                  <a:pt x="2801" y="768"/>
                </a:cubicBezTo>
                <a:cubicBezTo>
                  <a:pt x="2796" y="768"/>
                  <a:pt x="2796" y="768"/>
                  <a:pt x="2796" y="768"/>
                </a:cubicBezTo>
                <a:cubicBezTo>
                  <a:pt x="2793" y="768"/>
                  <a:pt x="2793" y="768"/>
                  <a:pt x="2793" y="768"/>
                </a:cubicBezTo>
                <a:cubicBezTo>
                  <a:pt x="2792" y="768"/>
                  <a:pt x="2792" y="768"/>
                  <a:pt x="2792" y="768"/>
                </a:cubicBezTo>
                <a:cubicBezTo>
                  <a:pt x="2723" y="769"/>
                  <a:pt x="2723" y="769"/>
                  <a:pt x="2723" y="769"/>
                </a:cubicBezTo>
                <a:cubicBezTo>
                  <a:pt x="2721" y="715"/>
                  <a:pt x="2721" y="715"/>
                  <a:pt x="2721" y="715"/>
                </a:cubicBezTo>
                <a:cubicBezTo>
                  <a:pt x="2727" y="710"/>
                  <a:pt x="2727" y="710"/>
                  <a:pt x="2727" y="710"/>
                </a:cubicBezTo>
                <a:cubicBezTo>
                  <a:pt x="2727" y="707"/>
                  <a:pt x="2727" y="707"/>
                  <a:pt x="2727" y="707"/>
                </a:cubicBezTo>
                <a:cubicBezTo>
                  <a:pt x="2727" y="706"/>
                  <a:pt x="2727" y="706"/>
                  <a:pt x="2727" y="706"/>
                </a:cubicBezTo>
                <a:cubicBezTo>
                  <a:pt x="2727" y="704"/>
                  <a:pt x="2724" y="703"/>
                  <a:pt x="2721" y="702"/>
                </a:cubicBezTo>
                <a:cubicBezTo>
                  <a:pt x="2719" y="652"/>
                  <a:pt x="2719" y="652"/>
                  <a:pt x="2719" y="652"/>
                </a:cubicBezTo>
                <a:cubicBezTo>
                  <a:pt x="2724" y="648"/>
                  <a:pt x="2724" y="648"/>
                  <a:pt x="2724" y="648"/>
                </a:cubicBezTo>
                <a:cubicBezTo>
                  <a:pt x="2724" y="644"/>
                  <a:pt x="2724" y="644"/>
                  <a:pt x="2724" y="644"/>
                </a:cubicBezTo>
                <a:cubicBezTo>
                  <a:pt x="2724" y="644"/>
                  <a:pt x="2724" y="644"/>
                  <a:pt x="2724" y="644"/>
                </a:cubicBezTo>
                <a:cubicBezTo>
                  <a:pt x="2724" y="642"/>
                  <a:pt x="2722" y="641"/>
                  <a:pt x="2719" y="640"/>
                </a:cubicBezTo>
                <a:cubicBezTo>
                  <a:pt x="2717" y="583"/>
                  <a:pt x="2717" y="583"/>
                  <a:pt x="2717" y="583"/>
                </a:cubicBezTo>
                <a:cubicBezTo>
                  <a:pt x="2723" y="578"/>
                  <a:pt x="2723" y="578"/>
                  <a:pt x="2723" y="578"/>
                </a:cubicBezTo>
                <a:cubicBezTo>
                  <a:pt x="2723" y="574"/>
                  <a:pt x="2723" y="574"/>
                  <a:pt x="2723" y="574"/>
                </a:cubicBezTo>
                <a:cubicBezTo>
                  <a:pt x="2723" y="574"/>
                  <a:pt x="2723" y="574"/>
                  <a:pt x="2723" y="574"/>
                </a:cubicBezTo>
                <a:cubicBezTo>
                  <a:pt x="2723" y="574"/>
                  <a:pt x="2723" y="574"/>
                  <a:pt x="2723" y="574"/>
                </a:cubicBezTo>
                <a:cubicBezTo>
                  <a:pt x="2722" y="572"/>
                  <a:pt x="2720" y="571"/>
                  <a:pt x="2717" y="569"/>
                </a:cubicBezTo>
                <a:cubicBezTo>
                  <a:pt x="2716" y="556"/>
                  <a:pt x="2716" y="556"/>
                  <a:pt x="2716" y="556"/>
                </a:cubicBezTo>
                <a:cubicBezTo>
                  <a:pt x="2719" y="555"/>
                  <a:pt x="2719" y="555"/>
                  <a:pt x="2719" y="555"/>
                </a:cubicBezTo>
                <a:cubicBezTo>
                  <a:pt x="2723" y="551"/>
                  <a:pt x="2723" y="551"/>
                  <a:pt x="2723" y="551"/>
                </a:cubicBezTo>
                <a:cubicBezTo>
                  <a:pt x="2717" y="549"/>
                  <a:pt x="2717" y="549"/>
                  <a:pt x="2717" y="549"/>
                </a:cubicBezTo>
                <a:cubicBezTo>
                  <a:pt x="2717" y="546"/>
                  <a:pt x="2717" y="546"/>
                  <a:pt x="2717" y="546"/>
                </a:cubicBezTo>
                <a:cubicBezTo>
                  <a:pt x="2716" y="545"/>
                  <a:pt x="2716" y="545"/>
                  <a:pt x="2716" y="545"/>
                </a:cubicBezTo>
                <a:cubicBezTo>
                  <a:pt x="2716" y="545"/>
                  <a:pt x="2716" y="545"/>
                  <a:pt x="2716" y="545"/>
                </a:cubicBezTo>
                <a:cubicBezTo>
                  <a:pt x="2716" y="544"/>
                  <a:pt x="2716" y="543"/>
                  <a:pt x="2715" y="542"/>
                </a:cubicBezTo>
                <a:cubicBezTo>
                  <a:pt x="2715" y="540"/>
                  <a:pt x="2714" y="539"/>
                  <a:pt x="2712" y="538"/>
                </a:cubicBezTo>
                <a:cubicBezTo>
                  <a:pt x="2711" y="537"/>
                  <a:pt x="2710" y="536"/>
                  <a:pt x="2709" y="536"/>
                </a:cubicBezTo>
                <a:cubicBezTo>
                  <a:pt x="2709" y="535"/>
                  <a:pt x="2707" y="534"/>
                  <a:pt x="2706" y="534"/>
                </a:cubicBezTo>
                <a:cubicBezTo>
                  <a:pt x="2706" y="534"/>
                  <a:pt x="2706" y="534"/>
                  <a:pt x="2706" y="534"/>
                </a:cubicBezTo>
                <a:cubicBezTo>
                  <a:pt x="2706" y="533"/>
                  <a:pt x="2705" y="533"/>
                  <a:pt x="2705" y="533"/>
                </a:cubicBezTo>
                <a:cubicBezTo>
                  <a:pt x="2705" y="533"/>
                  <a:pt x="2705" y="532"/>
                  <a:pt x="2705" y="532"/>
                </a:cubicBezTo>
                <a:cubicBezTo>
                  <a:pt x="2705" y="532"/>
                  <a:pt x="2705" y="532"/>
                  <a:pt x="2705" y="532"/>
                </a:cubicBezTo>
                <a:cubicBezTo>
                  <a:pt x="2705" y="532"/>
                  <a:pt x="2706" y="531"/>
                  <a:pt x="2706" y="531"/>
                </a:cubicBezTo>
                <a:cubicBezTo>
                  <a:pt x="2706" y="530"/>
                  <a:pt x="2706" y="530"/>
                  <a:pt x="2705" y="530"/>
                </a:cubicBezTo>
                <a:cubicBezTo>
                  <a:pt x="2705" y="530"/>
                  <a:pt x="2705" y="530"/>
                  <a:pt x="2705" y="530"/>
                </a:cubicBezTo>
                <a:cubicBezTo>
                  <a:pt x="2704" y="530"/>
                  <a:pt x="2703" y="530"/>
                  <a:pt x="2703" y="531"/>
                </a:cubicBezTo>
                <a:cubicBezTo>
                  <a:pt x="2703" y="531"/>
                  <a:pt x="2704" y="532"/>
                  <a:pt x="2705" y="532"/>
                </a:cubicBezTo>
                <a:cubicBezTo>
                  <a:pt x="2704" y="532"/>
                  <a:pt x="2704" y="532"/>
                  <a:pt x="2704" y="532"/>
                </a:cubicBezTo>
                <a:cubicBezTo>
                  <a:pt x="2704" y="532"/>
                  <a:pt x="2704" y="533"/>
                  <a:pt x="2705" y="533"/>
                </a:cubicBezTo>
                <a:cubicBezTo>
                  <a:pt x="2705" y="533"/>
                  <a:pt x="2705" y="533"/>
                  <a:pt x="2705" y="533"/>
                </a:cubicBezTo>
                <a:cubicBezTo>
                  <a:pt x="2705" y="533"/>
                  <a:pt x="2705" y="533"/>
                  <a:pt x="2705" y="533"/>
                </a:cubicBezTo>
                <a:cubicBezTo>
                  <a:pt x="2704" y="533"/>
                  <a:pt x="2704" y="533"/>
                  <a:pt x="2704" y="534"/>
                </a:cubicBezTo>
                <a:cubicBezTo>
                  <a:pt x="2704" y="534"/>
                  <a:pt x="2704" y="534"/>
                  <a:pt x="2704" y="534"/>
                </a:cubicBezTo>
                <a:cubicBezTo>
                  <a:pt x="2702" y="534"/>
                  <a:pt x="2701" y="535"/>
                  <a:pt x="2700" y="536"/>
                </a:cubicBezTo>
                <a:cubicBezTo>
                  <a:pt x="2700" y="536"/>
                  <a:pt x="2700" y="536"/>
                  <a:pt x="2700" y="536"/>
                </a:cubicBezTo>
                <a:cubicBezTo>
                  <a:pt x="2700" y="536"/>
                  <a:pt x="2699" y="536"/>
                  <a:pt x="2699" y="537"/>
                </a:cubicBezTo>
                <a:cubicBezTo>
                  <a:pt x="2696" y="538"/>
                  <a:pt x="2694" y="542"/>
                  <a:pt x="2694" y="545"/>
                </a:cubicBezTo>
                <a:cubicBezTo>
                  <a:pt x="2692" y="546"/>
                  <a:pt x="2692" y="546"/>
                  <a:pt x="2692" y="546"/>
                </a:cubicBezTo>
                <a:cubicBezTo>
                  <a:pt x="2692" y="549"/>
                  <a:pt x="2692" y="549"/>
                  <a:pt x="2692" y="549"/>
                </a:cubicBezTo>
                <a:cubicBezTo>
                  <a:pt x="2686" y="551"/>
                  <a:pt x="2686" y="551"/>
                  <a:pt x="2686" y="551"/>
                </a:cubicBezTo>
                <a:cubicBezTo>
                  <a:pt x="2691" y="555"/>
                  <a:pt x="2691" y="555"/>
                  <a:pt x="2691" y="555"/>
                </a:cubicBezTo>
                <a:cubicBezTo>
                  <a:pt x="2694" y="556"/>
                  <a:pt x="2694" y="556"/>
                  <a:pt x="2694" y="556"/>
                </a:cubicBezTo>
                <a:cubicBezTo>
                  <a:pt x="2693" y="570"/>
                  <a:pt x="2693" y="570"/>
                  <a:pt x="2693" y="570"/>
                </a:cubicBezTo>
                <a:cubicBezTo>
                  <a:pt x="2689" y="571"/>
                  <a:pt x="2687" y="573"/>
                  <a:pt x="2687" y="575"/>
                </a:cubicBezTo>
                <a:cubicBezTo>
                  <a:pt x="2687" y="578"/>
                  <a:pt x="2687" y="578"/>
                  <a:pt x="2687" y="578"/>
                </a:cubicBezTo>
                <a:cubicBezTo>
                  <a:pt x="2693" y="583"/>
                  <a:pt x="2693" y="583"/>
                  <a:pt x="2693" y="583"/>
                </a:cubicBezTo>
                <a:cubicBezTo>
                  <a:pt x="2693" y="585"/>
                  <a:pt x="2693" y="585"/>
                  <a:pt x="2693" y="585"/>
                </a:cubicBezTo>
                <a:cubicBezTo>
                  <a:pt x="2693" y="599"/>
                  <a:pt x="2693" y="599"/>
                  <a:pt x="2693" y="599"/>
                </a:cubicBezTo>
                <a:cubicBezTo>
                  <a:pt x="2692" y="635"/>
                  <a:pt x="2692" y="635"/>
                  <a:pt x="2692" y="635"/>
                </a:cubicBezTo>
                <a:cubicBezTo>
                  <a:pt x="2692" y="640"/>
                  <a:pt x="2692" y="640"/>
                  <a:pt x="2692" y="640"/>
                </a:cubicBezTo>
                <a:cubicBezTo>
                  <a:pt x="2692" y="640"/>
                  <a:pt x="2691" y="640"/>
                  <a:pt x="2691" y="640"/>
                </a:cubicBezTo>
                <a:cubicBezTo>
                  <a:pt x="2689" y="641"/>
                  <a:pt x="2688" y="642"/>
                  <a:pt x="2687" y="643"/>
                </a:cubicBezTo>
                <a:cubicBezTo>
                  <a:pt x="2687" y="643"/>
                  <a:pt x="2687" y="644"/>
                  <a:pt x="2687" y="645"/>
                </a:cubicBezTo>
                <a:cubicBezTo>
                  <a:pt x="2687" y="648"/>
                  <a:pt x="2687" y="648"/>
                  <a:pt x="2687" y="648"/>
                </a:cubicBezTo>
                <a:cubicBezTo>
                  <a:pt x="2687" y="648"/>
                  <a:pt x="2687" y="648"/>
                  <a:pt x="2687" y="648"/>
                </a:cubicBezTo>
                <a:cubicBezTo>
                  <a:pt x="2690" y="651"/>
                  <a:pt x="2690" y="651"/>
                  <a:pt x="2690" y="651"/>
                </a:cubicBezTo>
                <a:cubicBezTo>
                  <a:pt x="2692" y="652"/>
                  <a:pt x="2692" y="652"/>
                  <a:pt x="2692" y="652"/>
                </a:cubicBezTo>
                <a:cubicBezTo>
                  <a:pt x="2691" y="702"/>
                  <a:pt x="2691" y="702"/>
                  <a:pt x="2691" y="702"/>
                </a:cubicBezTo>
                <a:cubicBezTo>
                  <a:pt x="2687" y="704"/>
                  <a:pt x="2684" y="705"/>
                  <a:pt x="2684" y="707"/>
                </a:cubicBezTo>
                <a:cubicBezTo>
                  <a:pt x="2685" y="711"/>
                  <a:pt x="2685" y="711"/>
                  <a:pt x="2685" y="711"/>
                </a:cubicBezTo>
                <a:cubicBezTo>
                  <a:pt x="2690" y="715"/>
                  <a:pt x="2690" y="715"/>
                  <a:pt x="2690" y="715"/>
                </a:cubicBezTo>
                <a:cubicBezTo>
                  <a:pt x="2690" y="715"/>
                  <a:pt x="2690" y="715"/>
                  <a:pt x="2690" y="715"/>
                </a:cubicBezTo>
                <a:cubicBezTo>
                  <a:pt x="2690" y="749"/>
                  <a:pt x="2690" y="749"/>
                  <a:pt x="2690" y="749"/>
                </a:cubicBezTo>
                <a:cubicBezTo>
                  <a:pt x="2689" y="764"/>
                  <a:pt x="2689" y="764"/>
                  <a:pt x="2689" y="764"/>
                </a:cubicBezTo>
                <a:cubicBezTo>
                  <a:pt x="2689" y="769"/>
                  <a:pt x="2689" y="769"/>
                  <a:pt x="2689" y="769"/>
                </a:cubicBezTo>
                <a:cubicBezTo>
                  <a:pt x="2689" y="769"/>
                  <a:pt x="2689" y="769"/>
                  <a:pt x="2689" y="769"/>
                </a:cubicBezTo>
                <a:cubicBezTo>
                  <a:pt x="2687" y="769"/>
                  <a:pt x="2687" y="769"/>
                  <a:pt x="2687" y="769"/>
                </a:cubicBezTo>
                <a:cubicBezTo>
                  <a:pt x="2684" y="769"/>
                  <a:pt x="2684" y="769"/>
                  <a:pt x="2684" y="769"/>
                </a:cubicBezTo>
                <a:cubicBezTo>
                  <a:pt x="2684" y="793"/>
                  <a:pt x="2684" y="793"/>
                  <a:pt x="2684" y="793"/>
                </a:cubicBezTo>
                <a:cubicBezTo>
                  <a:pt x="2684" y="805"/>
                  <a:pt x="2684" y="805"/>
                  <a:pt x="2684" y="805"/>
                </a:cubicBezTo>
                <a:cubicBezTo>
                  <a:pt x="2685" y="867"/>
                  <a:pt x="2685" y="867"/>
                  <a:pt x="2685" y="867"/>
                </a:cubicBezTo>
                <a:cubicBezTo>
                  <a:pt x="2685" y="867"/>
                  <a:pt x="2685" y="867"/>
                  <a:pt x="2685" y="867"/>
                </a:cubicBezTo>
                <a:cubicBezTo>
                  <a:pt x="2685" y="861"/>
                  <a:pt x="2685" y="861"/>
                  <a:pt x="2685" y="861"/>
                </a:cubicBezTo>
                <a:cubicBezTo>
                  <a:pt x="2665" y="861"/>
                  <a:pt x="2665" y="861"/>
                  <a:pt x="2665" y="861"/>
                </a:cubicBezTo>
                <a:cubicBezTo>
                  <a:pt x="2673" y="905"/>
                  <a:pt x="2677" y="950"/>
                  <a:pt x="2665" y="996"/>
                </a:cubicBezTo>
                <a:cubicBezTo>
                  <a:pt x="2657" y="996"/>
                  <a:pt x="2657" y="996"/>
                  <a:pt x="2657" y="996"/>
                </a:cubicBezTo>
                <a:cubicBezTo>
                  <a:pt x="2657" y="940"/>
                  <a:pt x="2657" y="940"/>
                  <a:pt x="2657" y="940"/>
                </a:cubicBezTo>
                <a:cubicBezTo>
                  <a:pt x="2640" y="940"/>
                  <a:pt x="2640" y="940"/>
                  <a:pt x="2640" y="940"/>
                </a:cubicBezTo>
                <a:cubicBezTo>
                  <a:pt x="2640" y="921"/>
                  <a:pt x="2640" y="921"/>
                  <a:pt x="2640" y="921"/>
                </a:cubicBezTo>
                <a:cubicBezTo>
                  <a:pt x="2600" y="921"/>
                  <a:pt x="2600" y="921"/>
                  <a:pt x="2600" y="921"/>
                </a:cubicBezTo>
                <a:cubicBezTo>
                  <a:pt x="2600" y="942"/>
                  <a:pt x="2600" y="942"/>
                  <a:pt x="2600" y="942"/>
                </a:cubicBezTo>
                <a:cubicBezTo>
                  <a:pt x="2583" y="942"/>
                  <a:pt x="2583" y="942"/>
                  <a:pt x="2583" y="942"/>
                </a:cubicBezTo>
                <a:cubicBezTo>
                  <a:pt x="2583" y="925"/>
                  <a:pt x="2583" y="925"/>
                  <a:pt x="2583" y="925"/>
                </a:cubicBezTo>
                <a:cubicBezTo>
                  <a:pt x="2568" y="925"/>
                  <a:pt x="2568" y="925"/>
                  <a:pt x="2568" y="925"/>
                </a:cubicBezTo>
                <a:cubicBezTo>
                  <a:pt x="2568" y="946"/>
                  <a:pt x="2568" y="946"/>
                  <a:pt x="2568" y="946"/>
                </a:cubicBezTo>
                <a:cubicBezTo>
                  <a:pt x="2556" y="946"/>
                  <a:pt x="2556" y="946"/>
                  <a:pt x="2556" y="946"/>
                </a:cubicBezTo>
                <a:cubicBezTo>
                  <a:pt x="2550" y="607"/>
                  <a:pt x="2550" y="607"/>
                  <a:pt x="2550" y="607"/>
                </a:cubicBezTo>
                <a:cubicBezTo>
                  <a:pt x="2550" y="607"/>
                  <a:pt x="2548" y="605"/>
                  <a:pt x="2542" y="600"/>
                </a:cubicBezTo>
                <a:cubicBezTo>
                  <a:pt x="2538" y="596"/>
                  <a:pt x="2531" y="591"/>
                  <a:pt x="2521" y="585"/>
                </a:cubicBezTo>
                <a:cubicBezTo>
                  <a:pt x="2514" y="580"/>
                  <a:pt x="2505" y="575"/>
                  <a:pt x="2495" y="569"/>
                </a:cubicBezTo>
                <a:cubicBezTo>
                  <a:pt x="2492" y="567"/>
                  <a:pt x="2492" y="567"/>
                  <a:pt x="2492" y="567"/>
                </a:cubicBezTo>
                <a:cubicBezTo>
                  <a:pt x="2484" y="563"/>
                  <a:pt x="2475" y="559"/>
                  <a:pt x="2465" y="557"/>
                </a:cubicBezTo>
                <a:cubicBezTo>
                  <a:pt x="2454" y="554"/>
                  <a:pt x="2443" y="552"/>
                  <a:pt x="2431" y="550"/>
                </a:cubicBezTo>
                <a:cubicBezTo>
                  <a:pt x="2418" y="549"/>
                  <a:pt x="2404" y="548"/>
                  <a:pt x="2392" y="548"/>
                </a:cubicBezTo>
                <a:cubicBezTo>
                  <a:pt x="2373" y="548"/>
                  <a:pt x="2357" y="549"/>
                  <a:pt x="2349" y="549"/>
                </a:cubicBezTo>
                <a:cubicBezTo>
                  <a:pt x="2346" y="550"/>
                  <a:pt x="2344" y="550"/>
                  <a:pt x="2344" y="550"/>
                </a:cubicBezTo>
                <a:cubicBezTo>
                  <a:pt x="2339" y="567"/>
                  <a:pt x="2339" y="567"/>
                  <a:pt x="2339" y="567"/>
                </a:cubicBezTo>
                <a:cubicBezTo>
                  <a:pt x="2302" y="568"/>
                  <a:pt x="2302" y="568"/>
                  <a:pt x="2302" y="568"/>
                </a:cubicBezTo>
                <a:cubicBezTo>
                  <a:pt x="2287" y="568"/>
                  <a:pt x="2287" y="568"/>
                  <a:pt x="2287" y="568"/>
                </a:cubicBezTo>
                <a:cubicBezTo>
                  <a:pt x="2274" y="545"/>
                  <a:pt x="2274" y="545"/>
                  <a:pt x="2274" y="545"/>
                </a:cubicBezTo>
                <a:cubicBezTo>
                  <a:pt x="2237" y="545"/>
                  <a:pt x="2237" y="545"/>
                  <a:pt x="2237" y="545"/>
                </a:cubicBezTo>
                <a:cubicBezTo>
                  <a:pt x="2205" y="480"/>
                  <a:pt x="2205" y="480"/>
                  <a:pt x="2205" y="480"/>
                </a:cubicBezTo>
                <a:cubicBezTo>
                  <a:pt x="2168" y="405"/>
                  <a:pt x="2168" y="405"/>
                  <a:pt x="2168" y="405"/>
                </a:cubicBezTo>
                <a:cubicBezTo>
                  <a:pt x="2168" y="405"/>
                  <a:pt x="2166" y="405"/>
                  <a:pt x="2162" y="406"/>
                </a:cubicBezTo>
                <a:cubicBezTo>
                  <a:pt x="2156" y="408"/>
                  <a:pt x="2144" y="412"/>
                  <a:pt x="2124" y="419"/>
                </a:cubicBezTo>
                <a:cubicBezTo>
                  <a:pt x="2117" y="422"/>
                  <a:pt x="2109" y="425"/>
                  <a:pt x="2101" y="428"/>
                </a:cubicBezTo>
                <a:cubicBezTo>
                  <a:pt x="2097" y="430"/>
                  <a:pt x="2093" y="432"/>
                  <a:pt x="2089" y="434"/>
                </a:cubicBezTo>
                <a:cubicBezTo>
                  <a:pt x="2079" y="439"/>
                  <a:pt x="2069" y="446"/>
                  <a:pt x="2059" y="453"/>
                </a:cubicBezTo>
                <a:cubicBezTo>
                  <a:pt x="2050" y="460"/>
                  <a:pt x="2041" y="467"/>
                  <a:pt x="2034" y="474"/>
                </a:cubicBezTo>
                <a:cubicBezTo>
                  <a:pt x="2025" y="482"/>
                  <a:pt x="2018" y="489"/>
                  <a:pt x="2012" y="495"/>
                </a:cubicBezTo>
                <a:cubicBezTo>
                  <a:pt x="2005" y="502"/>
                  <a:pt x="2001" y="507"/>
                  <a:pt x="2001" y="507"/>
                </a:cubicBezTo>
                <a:cubicBezTo>
                  <a:pt x="1995" y="883"/>
                  <a:pt x="1995" y="883"/>
                  <a:pt x="1995" y="883"/>
                </a:cubicBezTo>
                <a:cubicBezTo>
                  <a:pt x="1978" y="883"/>
                  <a:pt x="1978" y="883"/>
                  <a:pt x="1978" y="883"/>
                </a:cubicBezTo>
                <a:cubicBezTo>
                  <a:pt x="1978" y="857"/>
                  <a:pt x="1978" y="857"/>
                  <a:pt x="1978" y="857"/>
                </a:cubicBezTo>
                <a:cubicBezTo>
                  <a:pt x="1871" y="857"/>
                  <a:pt x="1871" y="857"/>
                  <a:pt x="1871" y="857"/>
                </a:cubicBezTo>
                <a:cubicBezTo>
                  <a:pt x="1871" y="923"/>
                  <a:pt x="1871" y="923"/>
                  <a:pt x="1871" y="923"/>
                </a:cubicBezTo>
                <a:cubicBezTo>
                  <a:pt x="1848" y="923"/>
                  <a:pt x="1848" y="923"/>
                  <a:pt x="1848" y="923"/>
                </a:cubicBezTo>
                <a:cubicBezTo>
                  <a:pt x="1848" y="857"/>
                  <a:pt x="1848" y="857"/>
                  <a:pt x="1848" y="857"/>
                </a:cubicBezTo>
                <a:cubicBezTo>
                  <a:pt x="1780" y="857"/>
                  <a:pt x="1780" y="857"/>
                  <a:pt x="1780" y="857"/>
                </a:cubicBezTo>
                <a:cubicBezTo>
                  <a:pt x="1780" y="856"/>
                  <a:pt x="1780" y="856"/>
                  <a:pt x="1780" y="856"/>
                </a:cubicBezTo>
                <a:cubicBezTo>
                  <a:pt x="1802" y="856"/>
                  <a:pt x="1802" y="856"/>
                  <a:pt x="1802" y="856"/>
                </a:cubicBezTo>
                <a:cubicBezTo>
                  <a:pt x="1802" y="843"/>
                  <a:pt x="1801" y="831"/>
                  <a:pt x="1800" y="818"/>
                </a:cubicBezTo>
                <a:cubicBezTo>
                  <a:pt x="1725" y="818"/>
                  <a:pt x="1725" y="818"/>
                  <a:pt x="1725" y="818"/>
                </a:cubicBezTo>
                <a:cubicBezTo>
                  <a:pt x="1725" y="786"/>
                  <a:pt x="1725" y="786"/>
                  <a:pt x="1725" y="786"/>
                </a:cubicBezTo>
                <a:cubicBezTo>
                  <a:pt x="1800" y="786"/>
                  <a:pt x="1800" y="786"/>
                  <a:pt x="1800" y="786"/>
                </a:cubicBezTo>
                <a:cubicBezTo>
                  <a:pt x="1799" y="773"/>
                  <a:pt x="1799" y="773"/>
                  <a:pt x="1799" y="773"/>
                </a:cubicBezTo>
                <a:cubicBezTo>
                  <a:pt x="1775" y="772"/>
                  <a:pt x="1751" y="772"/>
                  <a:pt x="1725" y="771"/>
                </a:cubicBezTo>
                <a:cubicBezTo>
                  <a:pt x="1725" y="766"/>
                  <a:pt x="1725" y="761"/>
                  <a:pt x="1725" y="756"/>
                </a:cubicBezTo>
                <a:cubicBezTo>
                  <a:pt x="1750" y="756"/>
                  <a:pt x="1774" y="757"/>
                  <a:pt x="1798" y="757"/>
                </a:cubicBezTo>
                <a:cubicBezTo>
                  <a:pt x="1798" y="744"/>
                  <a:pt x="1798" y="744"/>
                  <a:pt x="1798" y="744"/>
                </a:cubicBezTo>
                <a:cubicBezTo>
                  <a:pt x="1775" y="743"/>
                  <a:pt x="1752" y="742"/>
                  <a:pt x="1725" y="741"/>
                </a:cubicBezTo>
                <a:cubicBezTo>
                  <a:pt x="1725" y="736"/>
                  <a:pt x="1725" y="731"/>
                  <a:pt x="1725" y="726"/>
                </a:cubicBezTo>
                <a:cubicBezTo>
                  <a:pt x="1750" y="726"/>
                  <a:pt x="1774" y="728"/>
                  <a:pt x="1797" y="729"/>
                </a:cubicBezTo>
                <a:cubicBezTo>
                  <a:pt x="1797" y="716"/>
                  <a:pt x="1797" y="716"/>
                  <a:pt x="1797" y="716"/>
                </a:cubicBezTo>
                <a:cubicBezTo>
                  <a:pt x="1775" y="715"/>
                  <a:pt x="1752" y="712"/>
                  <a:pt x="1725" y="711"/>
                </a:cubicBezTo>
                <a:cubicBezTo>
                  <a:pt x="1725" y="706"/>
                  <a:pt x="1725" y="701"/>
                  <a:pt x="1725" y="696"/>
                </a:cubicBezTo>
                <a:cubicBezTo>
                  <a:pt x="1751" y="697"/>
                  <a:pt x="1774" y="699"/>
                  <a:pt x="1796" y="701"/>
                </a:cubicBezTo>
                <a:cubicBezTo>
                  <a:pt x="1795" y="689"/>
                  <a:pt x="1795" y="689"/>
                  <a:pt x="1795" y="689"/>
                </a:cubicBezTo>
                <a:cubicBezTo>
                  <a:pt x="1775" y="687"/>
                  <a:pt x="1753" y="683"/>
                  <a:pt x="1725" y="682"/>
                </a:cubicBezTo>
                <a:cubicBezTo>
                  <a:pt x="1725" y="677"/>
                  <a:pt x="1725" y="672"/>
                  <a:pt x="1725" y="668"/>
                </a:cubicBezTo>
                <a:cubicBezTo>
                  <a:pt x="1751" y="669"/>
                  <a:pt x="1773" y="672"/>
                  <a:pt x="1795" y="674"/>
                </a:cubicBezTo>
                <a:cubicBezTo>
                  <a:pt x="1795" y="670"/>
                  <a:pt x="1794" y="666"/>
                  <a:pt x="1794" y="662"/>
                </a:cubicBezTo>
                <a:cubicBezTo>
                  <a:pt x="1775" y="660"/>
                  <a:pt x="1754" y="655"/>
                  <a:pt x="1725" y="653"/>
                </a:cubicBezTo>
                <a:cubicBezTo>
                  <a:pt x="1725" y="649"/>
                  <a:pt x="1725" y="644"/>
                  <a:pt x="1725" y="639"/>
                </a:cubicBezTo>
                <a:cubicBezTo>
                  <a:pt x="1751" y="641"/>
                  <a:pt x="1773" y="645"/>
                  <a:pt x="1793" y="648"/>
                </a:cubicBezTo>
                <a:cubicBezTo>
                  <a:pt x="1793" y="644"/>
                  <a:pt x="1793" y="640"/>
                  <a:pt x="1793" y="636"/>
                </a:cubicBezTo>
                <a:cubicBezTo>
                  <a:pt x="1775" y="633"/>
                  <a:pt x="1754" y="628"/>
                  <a:pt x="1725" y="625"/>
                </a:cubicBezTo>
                <a:cubicBezTo>
                  <a:pt x="1725" y="621"/>
                  <a:pt x="1725" y="616"/>
                  <a:pt x="1725" y="612"/>
                </a:cubicBezTo>
                <a:cubicBezTo>
                  <a:pt x="1751" y="613"/>
                  <a:pt x="1773" y="618"/>
                  <a:pt x="1792" y="622"/>
                </a:cubicBezTo>
                <a:cubicBezTo>
                  <a:pt x="1792" y="618"/>
                  <a:pt x="1792" y="614"/>
                  <a:pt x="1791" y="610"/>
                </a:cubicBezTo>
                <a:cubicBezTo>
                  <a:pt x="1775" y="607"/>
                  <a:pt x="1755" y="601"/>
                  <a:pt x="1725" y="598"/>
                </a:cubicBezTo>
                <a:cubicBezTo>
                  <a:pt x="1725" y="594"/>
                  <a:pt x="1725" y="589"/>
                  <a:pt x="1725" y="585"/>
                </a:cubicBezTo>
                <a:cubicBezTo>
                  <a:pt x="1751" y="587"/>
                  <a:pt x="1772" y="592"/>
                  <a:pt x="1791" y="596"/>
                </a:cubicBezTo>
                <a:cubicBezTo>
                  <a:pt x="1790" y="592"/>
                  <a:pt x="1790" y="588"/>
                  <a:pt x="1790" y="584"/>
                </a:cubicBezTo>
                <a:cubicBezTo>
                  <a:pt x="1774" y="581"/>
                  <a:pt x="1755" y="574"/>
                  <a:pt x="1725" y="571"/>
                </a:cubicBezTo>
                <a:cubicBezTo>
                  <a:pt x="1725" y="567"/>
                  <a:pt x="1725" y="563"/>
                  <a:pt x="1725" y="558"/>
                </a:cubicBezTo>
                <a:cubicBezTo>
                  <a:pt x="1751" y="560"/>
                  <a:pt x="1771" y="566"/>
                  <a:pt x="1789" y="571"/>
                </a:cubicBezTo>
                <a:cubicBezTo>
                  <a:pt x="1789" y="567"/>
                  <a:pt x="1788" y="563"/>
                  <a:pt x="1788" y="559"/>
                </a:cubicBezTo>
                <a:cubicBezTo>
                  <a:pt x="1774" y="555"/>
                  <a:pt x="1755" y="548"/>
                  <a:pt x="1725" y="545"/>
                </a:cubicBezTo>
                <a:cubicBezTo>
                  <a:pt x="1725" y="540"/>
                  <a:pt x="1725" y="536"/>
                  <a:pt x="1725" y="532"/>
                </a:cubicBezTo>
                <a:cubicBezTo>
                  <a:pt x="1751" y="534"/>
                  <a:pt x="1770" y="541"/>
                  <a:pt x="1787" y="547"/>
                </a:cubicBezTo>
                <a:cubicBezTo>
                  <a:pt x="1787" y="543"/>
                  <a:pt x="1786" y="539"/>
                  <a:pt x="1786" y="535"/>
                </a:cubicBezTo>
                <a:cubicBezTo>
                  <a:pt x="1773" y="530"/>
                  <a:pt x="1755" y="522"/>
                  <a:pt x="1725" y="519"/>
                </a:cubicBezTo>
                <a:cubicBezTo>
                  <a:pt x="1725" y="515"/>
                  <a:pt x="1725" y="511"/>
                  <a:pt x="1725" y="507"/>
                </a:cubicBezTo>
                <a:cubicBezTo>
                  <a:pt x="1751" y="509"/>
                  <a:pt x="1769" y="516"/>
                  <a:pt x="1785" y="522"/>
                </a:cubicBezTo>
                <a:cubicBezTo>
                  <a:pt x="1784" y="518"/>
                  <a:pt x="1784" y="514"/>
                  <a:pt x="1784" y="510"/>
                </a:cubicBezTo>
                <a:cubicBezTo>
                  <a:pt x="1772" y="504"/>
                  <a:pt x="1754" y="497"/>
                  <a:pt x="1725" y="493"/>
                </a:cubicBezTo>
                <a:cubicBezTo>
                  <a:pt x="1725" y="489"/>
                  <a:pt x="1725" y="485"/>
                  <a:pt x="1725" y="482"/>
                </a:cubicBezTo>
                <a:cubicBezTo>
                  <a:pt x="1750" y="484"/>
                  <a:pt x="1768" y="491"/>
                  <a:pt x="1782" y="498"/>
                </a:cubicBezTo>
                <a:cubicBezTo>
                  <a:pt x="1782" y="494"/>
                  <a:pt x="1782" y="489"/>
                  <a:pt x="1781" y="485"/>
                </a:cubicBezTo>
                <a:cubicBezTo>
                  <a:pt x="1770" y="479"/>
                  <a:pt x="1753" y="472"/>
                  <a:pt x="1725" y="468"/>
                </a:cubicBezTo>
                <a:cubicBezTo>
                  <a:pt x="1725" y="464"/>
                  <a:pt x="1725" y="461"/>
                  <a:pt x="1725" y="457"/>
                </a:cubicBezTo>
                <a:cubicBezTo>
                  <a:pt x="1749" y="460"/>
                  <a:pt x="1766" y="467"/>
                  <a:pt x="1780" y="474"/>
                </a:cubicBezTo>
                <a:cubicBezTo>
                  <a:pt x="1779" y="469"/>
                  <a:pt x="1779" y="465"/>
                  <a:pt x="1778" y="460"/>
                </a:cubicBezTo>
                <a:cubicBezTo>
                  <a:pt x="1768" y="454"/>
                  <a:pt x="1752" y="447"/>
                  <a:pt x="1725" y="443"/>
                </a:cubicBezTo>
                <a:cubicBezTo>
                  <a:pt x="1725" y="433"/>
                  <a:pt x="1725" y="433"/>
                  <a:pt x="1725" y="433"/>
                </a:cubicBezTo>
                <a:cubicBezTo>
                  <a:pt x="1748" y="435"/>
                  <a:pt x="1764" y="442"/>
                  <a:pt x="1777" y="450"/>
                </a:cubicBezTo>
                <a:cubicBezTo>
                  <a:pt x="1775" y="438"/>
                  <a:pt x="1774" y="426"/>
                  <a:pt x="1772" y="414"/>
                </a:cubicBezTo>
                <a:cubicBezTo>
                  <a:pt x="1738" y="390"/>
                  <a:pt x="1733" y="388"/>
                  <a:pt x="1690" y="388"/>
                </a:cubicBezTo>
                <a:cubicBezTo>
                  <a:pt x="1690" y="464"/>
                  <a:pt x="1690" y="464"/>
                  <a:pt x="1690" y="464"/>
                </a:cubicBezTo>
                <a:cubicBezTo>
                  <a:pt x="1689" y="464"/>
                  <a:pt x="1689" y="464"/>
                  <a:pt x="1689" y="464"/>
                </a:cubicBezTo>
                <a:cubicBezTo>
                  <a:pt x="1666" y="464"/>
                  <a:pt x="1666" y="464"/>
                  <a:pt x="1666" y="464"/>
                </a:cubicBezTo>
                <a:cubicBezTo>
                  <a:pt x="1661" y="464"/>
                  <a:pt x="1661" y="464"/>
                  <a:pt x="1661" y="464"/>
                </a:cubicBezTo>
                <a:cubicBezTo>
                  <a:pt x="1658" y="303"/>
                  <a:pt x="1658" y="303"/>
                  <a:pt x="1658" y="303"/>
                </a:cubicBezTo>
                <a:cubicBezTo>
                  <a:pt x="1661" y="303"/>
                  <a:pt x="1661" y="303"/>
                  <a:pt x="1661" y="303"/>
                </a:cubicBezTo>
                <a:cubicBezTo>
                  <a:pt x="1680" y="303"/>
                  <a:pt x="1680" y="303"/>
                  <a:pt x="1680" y="303"/>
                </a:cubicBezTo>
                <a:cubicBezTo>
                  <a:pt x="1680" y="257"/>
                  <a:pt x="1680" y="257"/>
                  <a:pt x="1680" y="257"/>
                </a:cubicBezTo>
                <a:cubicBezTo>
                  <a:pt x="1659" y="257"/>
                  <a:pt x="1659" y="257"/>
                  <a:pt x="1659" y="257"/>
                </a:cubicBezTo>
                <a:cubicBezTo>
                  <a:pt x="1657" y="257"/>
                  <a:pt x="1657" y="257"/>
                  <a:pt x="1657" y="257"/>
                </a:cubicBezTo>
                <a:cubicBezTo>
                  <a:pt x="1654" y="200"/>
                  <a:pt x="1654" y="200"/>
                  <a:pt x="1654" y="200"/>
                </a:cubicBezTo>
                <a:cubicBezTo>
                  <a:pt x="1662" y="197"/>
                  <a:pt x="1668" y="190"/>
                  <a:pt x="1668" y="181"/>
                </a:cubicBezTo>
                <a:cubicBezTo>
                  <a:pt x="1668" y="172"/>
                  <a:pt x="1662" y="164"/>
                  <a:pt x="1654" y="162"/>
                </a:cubicBezTo>
                <a:cubicBezTo>
                  <a:pt x="1651" y="89"/>
                  <a:pt x="1651" y="89"/>
                  <a:pt x="1651" y="89"/>
                </a:cubicBezTo>
                <a:cubicBezTo>
                  <a:pt x="1648" y="0"/>
                  <a:pt x="1648" y="0"/>
                  <a:pt x="1648" y="0"/>
                </a:cubicBezTo>
                <a:cubicBezTo>
                  <a:pt x="1646" y="26"/>
                  <a:pt x="1646" y="26"/>
                  <a:pt x="1646" y="26"/>
                </a:cubicBezTo>
                <a:cubicBezTo>
                  <a:pt x="1644" y="89"/>
                  <a:pt x="1644" y="89"/>
                  <a:pt x="1644" y="89"/>
                </a:cubicBezTo>
                <a:cubicBezTo>
                  <a:pt x="1641" y="162"/>
                  <a:pt x="1641" y="162"/>
                  <a:pt x="1641" y="162"/>
                </a:cubicBezTo>
                <a:cubicBezTo>
                  <a:pt x="1633" y="164"/>
                  <a:pt x="1627" y="172"/>
                  <a:pt x="1627" y="181"/>
                </a:cubicBezTo>
                <a:cubicBezTo>
                  <a:pt x="1627" y="190"/>
                  <a:pt x="1633" y="197"/>
                  <a:pt x="1641" y="200"/>
                </a:cubicBezTo>
                <a:cubicBezTo>
                  <a:pt x="1639" y="257"/>
                  <a:pt x="1639" y="257"/>
                  <a:pt x="1639" y="257"/>
                </a:cubicBezTo>
                <a:cubicBezTo>
                  <a:pt x="1636" y="257"/>
                  <a:pt x="1636" y="257"/>
                  <a:pt x="1636" y="257"/>
                </a:cubicBezTo>
                <a:cubicBezTo>
                  <a:pt x="1606" y="257"/>
                  <a:pt x="1606" y="257"/>
                  <a:pt x="1606" y="257"/>
                </a:cubicBezTo>
                <a:cubicBezTo>
                  <a:pt x="1605" y="257"/>
                  <a:pt x="1605" y="257"/>
                  <a:pt x="1605" y="257"/>
                </a:cubicBezTo>
                <a:cubicBezTo>
                  <a:pt x="1605" y="143"/>
                  <a:pt x="1605" y="143"/>
                  <a:pt x="1605" y="143"/>
                </a:cubicBezTo>
                <a:cubicBezTo>
                  <a:pt x="1550" y="143"/>
                  <a:pt x="1536" y="140"/>
                  <a:pt x="1489" y="187"/>
                </a:cubicBezTo>
                <a:cubicBezTo>
                  <a:pt x="1487" y="202"/>
                  <a:pt x="1486" y="218"/>
                  <a:pt x="1484" y="233"/>
                </a:cubicBezTo>
                <a:cubicBezTo>
                  <a:pt x="1507" y="218"/>
                  <a:pt x="1541" y="201"/>
                  <a:pt x="1582" y="201"/>
                </a:cubicBezTo>
                <a:cubicBezTo>
                  <a:pt x="1582" y="206"/>
                  <a:pt x="1581" y="208"/>
                  <a:pt x="1581" y="213"/>
                </a:cubicBezTo>
                <a:cubicBezTo>
                  <a:pt x="1541" y="212"/>
                  <a:pt x="1506" y="228"/>
                  <a:pt x="1484" y="242"/>
                </a:cubicBezTo>
                <a:cubicBezTo>
                  <a:pt x="1483" y="248"/>
                  <a:pt x="1482" y="254"/>
                  <a:pt x="1482" y="260"/>
                </a:cubicBezTo>
                <a:cubicBezTo>
                  <a:pt x="1504" y="245"/>
                  <a:pt x="1539" y="227"/>
                  <a:pt x="1582" y="227"/>
                </a:cubicBezTo>
                <a:cubicBezTo>
                  <a:pt x="1582" y="232"/>
                  <a:pt x="1580" y="234"/>
                  <a:pt x="1580" y="239"/>
                </a:cubicBezTo>
                <a:cubicBezTo>
                  <a:pt x="1540" y="238"/>
                  <a:pt x="1503" y="255"/>
                  <a:pt x="1481" y="269"/>
                </a:cubicBezTo>
                <a:cubicBezTo>
                  <a:pt x="1481" y="275"/>
                  <a:pt x="1480" y="281"/>
                  <a:pt x="1480" y="287"/>
                </a:cubicBezTo>
                <a:cubicBezTo>
                  <a:pt x="1501" y="272"/>
                  <a:pt x="1537" y="254"/>
                  <a:pt x="1581" y="254"/>
                </a:cubicBezTo>
                <a:cubicBezTo>
                  <a:pt x="1581" y="259"/>
                  <a:pt x="1580" y="261"/>
                  <a:pt x="1580" y="266"/>
                </a:cubicBezTo>
                <a:cubicBezTo>
                  <a:pt x="1538" y="265"/>
                  <a:pt x="1501" y="282"/>
                  <a:pt x="1479" y="295"/>
                </a:cubicBezTo>
                <a:cubicBezTo>
                  <a:pt x="1479" y="301"/>
                  <a:pt x="1478" y="308"/>
                  <a:pt x="1478" y="314"/>
                </a:cubicBezTo>
                <a:cubicBezTo>
                  <a:pt x="1499" y="299"/>
                  <a:pt x="1536" y="280"/>
                  <a:pt x="1580" y="280"/>
                </a:cubicBezTo>
                <a:cubicBezTo>
                  <a:pt x="1580" y="285"/>
                  <a:pt x="1579" y="287"/>
                  <a:pt x="1579" y="292"/>
                </a:cubicBezTo>
                <a:cubicBezTo>
                  <a:pt x="1537" y="291"/>
                  <a:pt x="1499" y="309"/>
                  <a:pt x="1477" y="322"/>
                </a:cubicBezTo>
                <a:cubicBezTo>
                  <a:pt x="1477" y="328"/>
                  <a:pt x="1476" y="334"/>
                  <a:pt x="1476" y="340"/>
                </a:cubicBezTo>
                <a:cubicBezTo>
                  <a:pt x="1497" y="327"/>
                  <a:pt x="1534" y="307"/>
                  <a:pt x="1580" y="307"/>
                </a:cubicBezTo>
                <a:cubicBezTo>
                  <a:pt x="1580" y="312"/>
                  <a:pt x="1579" y="314"/>
                  <a:pt x="1579" y="319"/>
                </a:cubicBezTo>
                <a:cubicBezTo>
                  <a:pt x="1535" y="318"/>
                  <a:pt x="1497" y="336"/>
                  <a:pt x="1475" y="349"/>
                </a:cubicBezTo>
                <a:cubicBezTo>
                  <a:pt x="1475" y="355"/>
                  <a:pt x="1474" y="361"/>
                  <a:pt x="1474" y="367"/>
                </a:cubicBezTo>
                <a:cubicBezTo>
                  <a:pt x="1495" y="354"/>
                  <a:pt x="1533" y="333"/>
                  <a:pt x="1579" y="333"/>
                </a:cubicBezTo>
                <a:cubicBezTo>
                  <a:pt x="1579" y="338"/>
                  <a:pt x="1578" y="341"/>
                  <a:pt x="1578" y="346"/>
                </a:cubicBezTo>
                <a:cubicBezTo>
                  <a:pt x="1534" y="345"/>
                  <a:pt x="1495" y="364"/>
                  <a:pt x="1474" y="375"/>
                </a:cubicBezTo>
                <a:cubicBezTo>
                  <a:pt x="1473" y="381"/>
                  <a:pt x="1473" y="387"/>
                  <a:pt x="1472" y="393"/>
                </a:cubicBezTo>
                <a:cubicBezTo>
                  <a:pt x="1493" y="382"/>
                  <a:pt x="1531" y="360"/>
                  <a:pt x="1579" y="360"/>
                </a:cubicBezTo>
                <a:cubicBezTo>
                  <a:pt x="1579" y="365"/>
                  <a:pt x="1578" y="368"/>
                  <a:pt x="1578" y="373"/>
                </a:cubicBezTo>
                <a:cubicBezTo>
                  <a:pt x="1533" y="372"/>
                  <a:pt x="1494" y="391"/>
                  <a:pt x="1472" y="402"/>
                </a:cubicBezTo>
                <a:cubicBezTo>
                  <a:pt x="1472" y="408"/>
                  <a:pt x="1471" y="414"/>
                  <a:pt x="1471" y="420"/>
                </a:cubicBezTo>
                <a:cubicBezTo>
                  <a:pt x="1491" y="409"/>
                  <a:pt x="1530" y="387"/>
                  <a:pt x="1578" y="387"/>
                </a:cubicBezTo>
                <a:cubicBezTo>
                  <a:pt x="1578" y="392"/>
                  <a:pt x="1577" y="395"/>
                  <a:pt x="1577" y="400"/>
                </a:cubicBezTo>
                <a:cubicBezTo>
                  <a:pt x="1532" y="400"/>
                  <a:pt x="1492" y="418"/>
                  <a:pt x="1470" y="428"/>
                </a:cubicBezTo>
                <a:cubicBezTo>
                  <a:pt x="1470" y="434"/>
                  <a:pt x="1470" y="440"/>
                  <a:pt x="1470" y="446"/>
                </a:cubicBezTo>
                <a:cubicBezTo>
                  <a:pt x="1489" y="437"/>
                  <a:pt x="1529" y="415"/>
                  <a:pt x="1578" y="415"/>
                </a:cubicBezTo>
                <a:cubicBezTo>
                  <a:pt x="1578" y="420"/>
                  <a:pt x="1577" y="423"/>
                  <a:pt x="1577" y="428"/>
                </a:cubicBezTo>
                <a:cubicBezTo>
                  <a:pt x="1532" y="427"/>
                  <a:pt x="1491" y="445"/>
                  <a:pt x="1469" y="454"/>
                </a:cubicBezTo>
                <a:cubicBezTo>
                  <a:pt x="1469" y="460"/>
                  <a:pt x="1469" y="466"/>
                  <a:pt x="1468" y="471"/>
                </a:cubicBezTo>
                <a:cubicBezTo>
                  <a:pt x="1488" y="464"/>
                  <a:pt x="1528" y="442"/>
                  <a:pt x="1577" y="442"/>
                </a:cubicBezTo>
                <a:cubicBezTo>
                  <a:pt x="1577" y="447"/>
                  <a:pt x="1576" y="450"/>
                  <a:pt x="1576" y="455"/>
                </a:cubicBezTo>
                <a:cubicBezTo>
                  <a:pt x="1531" y="455"/>
                  <a:pt x="1490" y="472"/>
                  <a:pt x="1468" y="480"/>
                </a:cubicBezTo>
                <a:cubicBezTo>
                  <a:pt x="1468" y="486"/>
                  <a:pt x="1467" y="492"/>
                  <a:pt x="1467" y="497"/>
                </a:cubicBezTo>
                <a:cubicBezTo>
                  <a:pt x="1487" y="491"/>
                  <a:pt x="1527" y="469"/>
                  <a:pt x="1577" y="469"/>
                </a:cubicBezTo>
                <a:cubicBezTo>
                  <a:pt x="1577" y="474"/>
                  <a:pt x="1576" y="478"/>
                  <a:pt x="1576" y="483"/>
                </a:cubicBezTo>
                <a:cubicBezTo>
                  <a:pt x="1531" y="482"/>
                  <a:pt x="1490" y="499"/>
                  <a:pt x="1467" y="507"/>
                </a:cubicBezTo>
                <a:cubicBezTo>
                  <a:pt x="1466" y="512"/>
                  <a:pt x="1466" y="517"/>
                  <a:pt x="1466" y="523"/>
                </a:cubicBezTo>
                <a:cubicBezTo>
                  <a:pt x="1486" y="518"/>
                  <a:pt x="1527" y="497"/>
                  <a:pt x="1576" y="497"/>
                </a:cubicBezTo>
                <a:cubicBezTo>
                  <a:pt x="1576" y="502"/>
                  <a:pt x="1575" y="506"/>
                  <a:pt x="1575" y="511"/>
                </a:cubicBezTo>
                <a:cubicBezTo>
                  <a:pt x="1530" y="510"/>
                  <a:pt x="1489" y="527"/>
                  <a:pt x="1466" y="533"/>
                </a:cubicBezTo>
                <a:cubicBezTo>
                  <a:pt x="1465" y="538"/>
                  <a:pt x="1465" y="543"/>
                  <a:pt x="1465" y="548"/>
                </a:cubicBezTo>
                <a:cubicBezTo>
                  <a:pt x="1486" y="545"/>
                  <a:pt x="1527" y="525"/>
                  <a:pt x="1576" y="525"/>
                </a:cubicBezTo>
                <a:cubicBezTo>
                  <a:pt x="1576" y="530"/>
                  <a:pt x="1575" y="534"/>
                  <a:pt x="1575" y="539"/>
                </a:cubicBezTo>
                <a:cubicBezTo>
                  <a:pt x="1530" y="538"/>
                  <a:pt x="1489" y="554"/>
                  <a:pt x="1465" y="559"/>
                </a:cubicBezTo>
                <a:cubicBezTo>
                  <a:pt x="1464" y="564"/>
                  <a:pt x="1464" y="569"/>
                  <a:pt x="1464" y="574"/>
                </a:cubicBezTo>
                <a:cubicBezTo>
                  <a:pt x="1486" y="572"/>
                  <a:pt x="1527" y="553"/>
                  <a:pt x="1575" y="553"/>
                </a:cubicBezTo>
                <a:cubicBezTo>
                  <a:pt x="1575" y="558"/>
                  <a:pt x="1574" y="562"/>
                  <a:pt x="1574" y="567"/>
                </a:cubicBezTo>
                <a:cubicBezTo>
                  <a:pt x="1530" y="567"/>
                  <a:pt x="1489" y="581"/>
                  <a:pt x="1464" y="585"/>
                </a:cubicBezTo>
                <a:cubicBezTo>
                  <a:pt x="1463" y="600"/>
                  <a:pt x="1463" y="600"/>
                  <a:pt x="1463" y="600"/>
                </a:cubicBezTo>
                <a:cubicBezTo>
                  <a:pt x="1487" y="598"/>
                  <a:pt x="1527" y="581"/>
                  <a:pt x="1574" y="581"/>
                </a:cubicBezTo>
                <a:cubicBezTo>
                  <a:pt x="1574" y="586"/>
                  <a:pt x="1574" y="591"/>
                  <a:pt x="1574" y="596"/>
                </a:cubicBezTo>
                <a:cubicBezTo>
                  <a:pt x="1530" y="595"/>
                  <a:pt x="1490" y="608"/>
                  <a:pt x="1463" y="612"/>
                </a:cubicBezTo>
                <a:cubicBezTo>
                  <a:pt x="1462" y="625"/>
                  <a:pt x="1462" y="625"/>
                  <a:pt x="1462" y="625"/>
                </a:cubicBezTo>
                <a:cubicBezTo>
                  <a:pt x="1487" y="624"/>
                  <a:pt x="1527" y="610"/>
                  <a:pt x="1574" y="609"/>
                </a:cubicBezTo>
                <a:cubicBezTo>
                  <a:pt x="1574" y="615"/>
                  <a:pt x="1573" y="619"/>
                  <a:pt x="1573" y="624"/>
                </a:cubicBezTo>
                <a:cubicBezTo>
                  <a:pt x="1530" y="624"/>
                  <a:pt x="1490" y="635"/>
                  <a:pt x="1462" y="638"/>
                </a:cubicBezTo>
                <a:cubicBezTo>
                  <a:pt x="1462" y="651"/>
                  <a:pt x="1462" y="651"/>
                  <a:pt x="1462" y="651"/>
                </a:cubicBezTo>
                <a:cubicBezTo>
                  <a:pt x="1488" y="651"/>
                  <a:pt x="1528" y="638"/>
                  <a:pt x="1573" y="638"/>
                </a:cubicBezTo>
                <a:cubicBezTo>
                  <a:pt x="1573" y="643"/>
                  <a:pt x="1573" y="648"/>
                  <a:pt x="1573" y="653"/>
                </a:cubicBezTo>
                <a:cubicBezTo>
                  <a:pt x="1531" y="653"/>
                  <a:pt x="1491" y="662"/>
                  <a:pt x="1461" y="665"/>
                </a:cubicBezTo>
                <a:cubicBezTo>
                  <a:pt x="1461" y="677"/>
                  <a:pt x="1461" y="677"/>
                  <a:pt x="1461" y="677"/>
                </a:cubicBezTo>
                <a:cubicBezTo>
                  <a:pt x="1489" y="677"/>
                  <a:pt x="1529" y="667"/>
                  <a:pt x="1573" y="667"/>
                </a:cubicBezTo>
                <a:cubicBezTo>
                  <a:pt x="1573" y="672"/>
                  <a:pt x="1572" y="677"/>
                  <a:pt x="1572" y="682"/>
                </a:cubicBezTo>
                <a:cubicBezTo>
                  <a:pt x="1531" y="682"/>
                  <a:pt x="1491" y="689"/>
                  <a:pt x="1460" y="691"/>
                </a:cubicBezTo>
                <a:cubicBezTo>
                  <a:pt x="1460" y="704"/>
                  <a:pt x="1460" y="704"/>
                  <a:pt x="1460" y="704"/>
                </a:cubicBezTo>
                <a:cubicBezTo>
                  <a:pt x="1491" y="704"/>
                  <a:pt x="1530" y="696"/>
                  <a:pt x="1572" y="696"/>
                </a:cubicBezTo>
                <a:cubicBezTo>
                  <a:pt x="1572" y="701"/>
                  <a:pt x="1572" y="706"/>
                  <a:pt x="1572" y="711"/>
                </a:cubicBezTo>
                <a:cubicBezTo>
                  <a:pt x="1531" y="711"/>
                  <a:pt x="1492" y="717"/>
                  <a:pt x="1460" y="718"/>
                </a:cubicBezTo>
                <a:cubicBezTo>
                  <a:pt x="1459" y="730"/>
                  <a:pt x="1459" y="730"/>
                  <a:pt x="1459" y="730"/>
                </a:cubicBezTo>
                <a:cubicBezTo>
                  <a:pt x="1492" y="730"/>
                  <a:pt x="1531" y="725"/>
                  <a:pt x="1572" y="725"/>
                </a:cubicBezTo>
                <a:cubicBezTo>
                  <a:pt x="1572" y="730"/>
                  <a:pt x="1571" y="735"/>
                  <a:pt x="1571" y="740"/>
                </a:cubicBezTo>
                <a:cubicBezTo>
                  <a:pt x="1532" y="740"/>
                  <a:pt x="1493" y="744"/>
                  <a:pt x="1459" y="745"/>
                </a:cubicBezTo>
                <a:cubicBezTo>
                  <a:pt x="1459" y="757"/>
                  <a:pt x="1459" y="757"/>
                  <a:pt x="1459" y="757"/>
                </a:cubicBezTo>
                <a:cubicBezTo>
                  <a:pt x="1494" y="757"/>
                  <a:pt x="1532" y="754"/>
                  <a:pt x="1571" y="754"/>
                </a:cubicBezTo>
                <a:cubicBezTo>
                  <a:pt x="1571" y="759"/>
                  <a:pt x="1571" y="764"/>
                  <a:pt x="1571" y="770"/>
                </a:cubicBezTo>
                <a:cubicBezTo>
                  <a:pt x="1532" y="770"/>
                  <a:pt x="1494" y="772"/>
                  <a:pt x="1458" y="772"/>
                </a:cubicBezTo>
                <a:cubicBezTo>
                  <a:pt x="1458" y="783"/>
                  <a:pt x="1458" y="783"/>
                  <a:pt x="1458" y="783"/>
                </a:cubicBezTo>
                <a:cubicBezTo>
                  <a:pt x="1570" y="783"/>
                  <a:pt x="1570" y="783"/>
                  <a:pt x="1570" y="783"/>
                </a:cubicBezTo>
                <a:cubicBezTo>
                  <a:pt x="1570" y="798"/>
                  <a:pt x="1570" y="798"/>
                  <a:pt x="1570" y="798"/>
                </a:cubicBezTo>
                <a:cubicBezTo>
                  <a:pt x="1570" y="799"/>
                  <a:pt x="1570" y="799"/>
                  <a:pt x="1570" y="799"/>
                </a:cubicBezTo>
                <a:cubicBezTo>
                  <a:pt x="1458" y="799"/>
                  <a:pt x="1458" y="799"/>
                  <a:pt x="1458" y="799"/>
                </a:cubicBezTo>
                <a:cubicBezTo>
                  <a:pt x="1457" y="840"/>
                  <a:pt x="1457" y="840"/>
                  <a:pt x="1457" y="840"/>
                </a:cubicBezTo>
                <a:cubicBezTo>
                  <a:pt x="1480" y="840"/>
                  <a:pt x="1480" y="840"/>
                  <a:pt x="1480" y="840"/>
                </a:cubicBezTo>
                <a:cubicBezTo>
                  <a:pt x="1480" y="865"/>
                  <a:pt x="1480" y="865"/>
                  <a:pt x="1480" y="865"/>
                </a:cubicBezTo>
                <a:cubicBezTo>
                  <a:pt x="1480" y="867"/>
                  <a:pt x="1480" y="867"/>
                  <a:pt x="1480" y="867"/>
                </a:cubicBezTo>
                <a:cubicBezTo>
                  <a:pt x="1432" y="867"/>
                  <a:pt x="1432" y="867"/>
                  <a:pt x="1432" y="867"/>
                </a:cubicBezTo>
                <a:cubicBezTo>
                  <a:pt x="1432" y="954"/>
                  <a:pt x="1432" y="954"/>
                  <a:pt x="1432" y="954"/>
                </a:cubicBezTo>
                <a:cubicBezTo>
                  <a:pt x="1422" y="954"/>
                  <a:pt x="1422" y="954"/>
                  <a:pt x="1422" y="954"/>
                </a:cubicBezTo>
                <a:cubicBezTo>
                  <a:pt x="1422" y="989"/>
                  <a:pt x="1422" y="989"/>
                  <a:pt x="1422" y="989"/>
                </a:cubicBezTo>
                <a:cubicBezTo>
                  <a:pt x="1396" y="989"/>
                  <a:pt x="1396" y="989"/>
                  <a:pt x="1396" y="989"/>
                </a:cubicBezTo>
                <a:cubicBezTo>
                  <a:pt x="1396" y="840"/>
                  <a:pt x="1396" y="840"/>
                  <a:pt x="1396" y="840"/>
                </a:cubicBezTo>
                <a:cubicBezTo>
                  <a:pt x="1381" y="840"/>
                  <a:pt x="1381" y="840"/>
                  <a:pt x="1381" y="840"/>
                </a:cubicBezTo>
                <a:cubicBezTo>
                  <a:pt x="1381" y="737"/>
                  <a:pt x="1381" y="737"/>
                  <a:pt x="1381" y="737"/>
                </a:cubicBezTo>
                <a:cubicBezTo>
                  <a:pt x="1367" y="737"/>
                  <a:pt x="1367" y="737"/>
                  <a:pt x="1367" y="737"/>
                </a:cubicBezTo>
                <a:cubicBezTo>
                  <a:pt x="1367" y="657"/>
                  <a:pt x="1367" y="657"/>
                  <a:pt x="1367" y="657"/>
                </a:cubicBezTo>
                <a:cubicBezTo>
                  <a:pt x="1357" y="657"/>
                  <a:pt x="1357" y="657"/>
                  <a:pt x="1357" y="657"/>
                </a:cubicBezTo>
                <a:cubicBezTo>
                  <a:pt x="1357" y="616"/>
                  <a:pt x="1357" y="616"/>
                  <a:pt x="1357" y="616"/>
                </a:cubicBezTo>
                <a:cubicBezTo>
                  <a:pt x="1344" y="616"/>
                  <a:pt x="1344" y="616"/>
                  <a:pt x="1344" y="616"/>
                </a:cubicBezTo>
                <a:cubicBezTo>
                  <a:pt x="1344" y="564"/>
                  <a:pt x="1344" y="564"/>
                  <a:pt x="1344" y="564"/>
                </a:cubicBezTo>
                <a:cubicBezTo>
                  <a:pt x="1329" y="564"/>
                  <a:pt x="1329" y="564"/>
                  <a:pt x="1329" y="564"/>
                </a:cubicBezTo>
                <a:cubicBezTo>
                  <a:pt x="1329" y="618"/>
                  <a:pt x="1329" y="618"/>
                  <a:pt x="1329" y="618"/>
                </a:cubicBezTo>
                <a:cubicBezTo>
                  <a:pt x="1319" y="618"/>
                  <a:pt x="1319" y="618"/>
                  <a:pt x="1319" y="618"/>
                </a:cubicBezTo>
                <a:cubicBezTo>
                  <a:pt x="1319" y="668"/>
                  <a:pt x="1319" y="668"/>
                  <a:pt x="1319" y="668"/>
                </a:cubicBezTo>
                <a:cubicBezTo>
                  <a:pt x="1308" y="668"/>
                  <a:pt x="1308" y="668"/>
                  <a:pt x="1308" y="668"/>
                </a:cubicBezTo>
                <a:cubicBezTo>
                  <a:pt x="1308" y="733"/>
                  <a:pt x="1308" y="733"/>
                  <a:pt x="1308" y="733"/>
                </a:cubicBezTo>
                <a:cubicBezTo>
                  <a:pt x="1294" y="733"/>
                  <a:pt x="1294" y="733"/>
                  <a:pt x="1294" y="733"/>
                </a:cubicBezTo>
                <a:cubicBezTo>
                  <a:pt x="1294" y="835"/>
                  <a:pt x="1294" y="835"/>
                  <a:pt x="1294" y="835"/>
                </a:cubicBezTo>
                <a:cubicBezTo>
                  <a:pt x="1274" y="835"/>
                  <a:pt x="1274" y="835"/>
                  <a:pt x="1274" y="835"/>
                </a:cubicBezTo>
                <a:cubicBezTo>
                  <a:pt x="1274" y="967"/>
                  <a:pt x="1274" y="967"/>
                  <a:pt x="1274" y="967"/>
                </a:cubicBezTo>
                <a:cubicBezTo>
                  <a:pt x="1243" y="967"/>
                  <a:pt x="1243" y="967"/>
                  <a:pt x="1243" y="967"/>
                </a:cubicBezTo>
                <a:cubicBezTo>
                  <a:pt x="1243" y="894"/>
                  <a:pt x="1243" y="894"/>
                  <a:pt x="1243" y="894"/>
                </a:cubicBezTo>
                <a:cubicBezTo>
                  <a:pt x="1229" y="894"/>
                  <a:pt x="1229" y="894"/>
                  <a:pt x="1229" y="894"/>
                </a:cubicBezTo>
                <a:cubicBezTo>
                  <a:pt x="1229" y="808"/>
                  <a:pt x="1229" y="808"/>
                  <a:pt x="1229" y="808"/>
                </a:cubicBezTo>
                <a:cubicBezTo>
                  <a:pt x="1213" y="808"/>
                  <a:pt x="1213" y="808"/>
                  <a:pt x="1213" y="808"/>
                </a:cubicBezTo>
                <a:cubicBezTo>
                  <a:pt x="1213" y="785"/>
                  <a:pt x="1213" y="785"/>
                  <a:pt x="1213" y="785"/>
                </a:cubicBezTo>
                <a:cubicBezTo>
                  <a:pt x="1175" y="785"/>
                  <a:pt x="1175" y="785"/>
                  <a:pt x="1175" y="785"/>
                </a:cubicBezTo>
                <a:cubicBezTo>
                  <a:pt x="1175" y="808"/>
                  <a:pt x="1175" y="808"/>
                  <a:pt x="1175" y="808"/>
                </a:cubicBezTo>
                <a:cubicBezTo>
                  <a:pt x="1160" y="808"/>
                  <a:pt x="1160" y="808"/>
                  <a:pt x="1160" y="808"/>
                </a:cubicBezTo>
                <a:cubicBezTo>
                  <a:pt x="1160" y="906"/>
                  <a:pt x="1160" y="906"/>
                  <a:pt x="1160" y="906"/>
                </a:cubicBezTo>
                <a:cubicBezTo>
                  <a:pt x="1125" y="906"/>
                  <a:pt x="1125" y="906"/>
                  <a:pt x="1125" y="906"/>
                </a:cubicBezTo>
                <a:cubicBezTo>
                  <a:pt x="1125" y="951"/>
                  <a:pt x="1125" y="951"/>
                  <a:pt x="1125" y="951"/>
                </a:cubicBezTo>
                <a:cubicBezTo>
                  <a:pt x="1093" y="951"/>
                  <a:pt x="1093" y="951"/>
                  <a:pt x="1093" y="951"/>
                </a:cubicBezTo>
                <a:cubicBezTo>
                  <a:pt x="1093" y="906"/>
                  <a:pt x="1093" y="906"/>
                  <a:pt x="1093" y="906"/>
                </a:cubicBezTo>
                <a:cubicBezTo>
                  <a:pt x="1034" y="906"/>
                  <a:pt x="1034" y="906"/>
                  <a:pt x="1034" y="906"/>
                </a:cubicBezTo>
                <a:cubicBezTo>
                  <a:pt x="1034" y="946"/>
                  <a:pt x="1034" y="946"/>
                  <a:pt x="1034" y="946"/>
                </a:cubicBezTo>
                <a:cubicBezTo>
                  <a:pt x="939" y="946"/>
                  <a:pt x="939" y="946"/>
                  <a:pt x="939" y="946"/>
                </a:cubicBezTo>
                <a:cubicBezTo>
                  <a:pt x="939" y="992"/>
                  <a:pt x="939" y="992"/>
                  <a:pt x="939" y="992"/>
                </a:cubicBezTo>
                <a:cubicBezTo>
                  <a:pt x="0" y="1168"/>
                  <a:pt x="0" y="1168"/>
                  <a:pt x="0" y="1168"/>
                </a:cubicBezTo>
                <a:cubicBezTo>
                  <a:pt x="0" y="1412"/>
                  <a:pt x="0" y="1412"/>
                  <a:pt x="0" y="1412"/>
                </a:cubicBezTo>
                <a:cubicBezTo>
                  <a:pt x="5380" y="1412"/>
                  <a:pt x="5380" y="1412"/>
                  <a:pt x="5380" y="1412"/>
                </a:cubicBezTo>
                <a:cubicBezTo>
                  <a:pt x="5380" y="1248"/>
                  <a:pt x="5380" y="1248"/>
                  <a:pt x="5380" y="1248"/>
                </a:cubicBezTo>
                <a:lnTo>
                  <a:pt x="4116" y="1071"/>
                </a:lnTo>
                <a:close/>
                <a:moveTo>
                  <a:pt x="2017" y="853"/>
                </a:moveTo>
                <a:cubicBezTo>
                  <a:pt x="2012" y="853"/>
                  <a:pt x="2012" y="853"/>
                  <a:pt x="2012" y="853"/>
                </a:cubicBezTo>
                <a:cubicBezTo>
                  <a:pt x="2007" y="853"/>
                  <a:pt x="2007" y="853"/>
                  <a:pt x="2007" y="853"/>
                </a:cubicBezTo>
                <a:cubicBezTo>
                  <a:pt x="2007" y="801"/>
                  <a:pt x="2007" y="801"/>
                  <a:pt x="2007" y="801"/>
                </a:cubicBezTo>
                <a:cubicBezTo>
                  <a:pt x="2007" y="798"/>
                  <a:pt x="2010" y="795"/>
                  <a:pt x="2012" y="795"/>
                </a:cubicBezTo>
                <a:cubicBezTo>
                  <a:pt x="2015" y="795"/>
                  <a:pt x="2017" y="797"/>
                  <a:pt x="2017" y="801"/>
                </a:cubicBezTo>
                <a:lnTo>
                  <a:pt x="2017" y="853"/>
                </a:lnTo>
                <a:close/>
                <a:moveTo>
                  <a:pt x="2017" y="772"/>
                </a:moveTo>
                <a:cubicBezTo>
                  <a:pt x="2012" y="773"/>
                  <a:pt x="2012" y="773"/>
                  <a:pt x="2012" y="773"/>
                </a:cubicBezTo>
                <a:cubicBezTo>
                  <a:pt x="2007" y="774"/>
                  <a:pt x="2007" y="774"/>
                  <a:pt x="2007" y="774"/>
                </a:cubicBezTo>
                <a:cubicBezTo>
                  <a:pt x="2007" y="717"/>
                  <a:pt x="2007" y="717"/>
                  <a:pt x="2007" y="717"/>
                </a:cubicBezTo>
                <a:cubicBezTo>
                  <a:pt x="2007" y="713"/>
                  <a:pt x="2010" y="710"/>
                  <a:pt x="2012" y="710"/>
                </a:cubicBezTo>
                <a:cubicBezTo>
                  <a:pt x="2015" y="709"/>
                  <a:pt x="2017" y="711"/>
                  <a:pt x="2017" y="715"/>
                </a:cubicBezTo>
                <a:lnTo>
                  <a:pt x="2017" y="772"/>
                </a:lnTo>
                <a:close/>
                <a:moveTo>
                  <a:pt x="2017" y="696"/>
                </a:moveTo>
                <a:cubicBezTo>
                  <a:pt x="2012" y="698"/>
                  <a:pt x="2012" y="698"/>
                  <a:pt x="2012" y="698"/>
                </a:cubicBezTo>
                <a:cubicBezTo>
                  <a:pt x="2007" y="699"/>
                  <a:pt x="2007" y="699"/>
                  <a:pt x="2007" y="699"/>
                </a:cubicBezTo>
                <a:cubicBezTo>
                  <a:pt x="2007" y="655"/>
                  <a:pt x="2007" y="655"/>
                  <a:pt x="2007" y="655"/>
                </a:cubicBezTo>
                <a:cubicBezTo>
                  <a:pt x="2007" y="652"/>
                  <a:pt x="2010" y="649"/>
                  <a:pt x="2012" y="648"/>
                </a:cubicBezTo>
                <a:cubicBezTo>
                  <a:pt x="2015" y="647"/>
                  <a:pt x="2017" y="648"/>
                  <a:pt x="2017" y="651"/>
                </a:cubicBezTo>
                <a:lnTo>
                  <a:pt x="2017" y="696"/>
                </a:lnTo>
                <a:close/>
                <a:moveTo>
                  <a:pt x="2040" y="853"/>
                </a:moveTo>
                <a:cubicBezTo>
                  <a:pt x="2027" y="853"/>
                  <a:pt x="2027" y="853"/>
                  <a:pt x="2027" y="853"/>
                </a:cubicBezTo>
                <a:cubicBezTo>
                  <a:pt x="2027" y="801"/>
                  <a:pt x="2027" y="801"/>
                  <a:pt x="2027" y="801"/>
                </a:cubicBezTo>
                <a:cubicBezTo>
                  <a:pt x="2027" y="795"/>
                  <a:pt x="2030" y="792"/>
                  <a:pt x="2034" y="792"/>
                </a:cubicBezTo>
                <a:cubicBezTo>
                  <a:pt x="2037" y="792"/>
                  <a:pt x="2040" y="794"/>
                  <a:pt x="2040" y="800"/>
                </a:cubicBezTo>
                <a:lnTo>
                  <a:pt x="2040" y="853"/>
                </a:lnTo>
                <a:close/>
                <a:moveTo>
                  <a:pt x="2040" y="767"/>
                </a:moveTo>
                <a:cubicBezTo>
                  <a:pt x="2034" y="768"/>
                  <a:pt x="2034" y="768"/>
                  <a:pt x="2034" y="768"/>
                </a:cubicBezTo>
                <a:cubicBezTo>
                  <a:pt x="2027" y="770"/>
                  <a:pt x="2027" y="770"/>
                  <a:pt x="2027" y="770"/>
                </a:cubicBezTo>
                <a:cubicBezTo>
                  <a:pt x="2027" y="714"/>
                  <a:pt x="2027" y="714"/>
                  <a:pt x="2027" y="714"/>
                </a:cubicBezTo>
                <a:cubicBezTo>
                  <a:pt x="2027" y="708"/>
                  <a:pt x="2030" y="704"/>
                  <a:pt x="2034" y="704"/>
                </a:cubicBezTo>
                <a:cubicBezTo>
                  <a:pt x="2037" y="703"/>
                  <a:pt x="2040" y="705"/>
                  <a:pt x="2040" y="711"/>
                </a:cubicBezTo>
                <a:lnTo>
                  <a:pt x="2040" y="767"/>
                </a:lnTo>
                <a:close/>
                <a:moveTo>
                  <a:pt x="2040" y="687"/>
                </a:moveTo>
                <a:cubicBezTo>
                  <a:pt x="2034" y="689"/>
                  <a:pt x="2034" y="689"/>
                  <a:pt x="2034" y="689"/>
                </a:cubicBezTo>
                <a:cubicBezTo>
                  <a:pt x="2027" y="692"/>
                  <a:pt x="2027" y="692"/>
                  <a:pt x="2027" y="692"/>
                </a:cubicBezTo>
                <a:cubicBezTo>
                  <a:pt x="2027" y="648"/>
                  <a:pt x="2027" y="648"/>
                  <a:pt x="2027" y="648"/>
                </a:cubicBezTo>
                <a:cubicBezTo>
                  <a:pt x="2027" y="643"/>
                  <a:pt x="2030" y="639"/>
                  <a:pt x="2034" y="638"/>
                </a:cubicBezTo>
                <a:cubicBezTo>
                  <a:pt x="2037" y="636"/>
                  <a:pt x="2040" y="637"/>
                  <a:pt x="2040" y="642"/>
                </a:cubicBezTo>
                <a:lnTo>
                  <a:pt x="2040" y="687"/>
                </a:lnTo>
                <a:close/>
                <a:moveTo>
                  <a:pt x="2068" y="853"/>
                </a:moveTo>
                <a:cubicBezTo>
                  <a:pt x="2050" y="853"/>
                  <a:pt x="2050" y="853"/>
                  <a:pt x="2050" y="853"/>
                </a:cubicBezTo>
                <a:cubicBezTo>
                  <a:pt x="2050" y="800"/>
                  <a:pt x="2050" y="800"/>
                  <a:pt x="2050" y="800"/>
                </a:cubicBezTo>
                <a:cubicBezTo>
                  <a:pt x="2050" y="793"/>
                  <a:pt x="2055" y="789"/>
                  <a:pt x="2059" y="788"/>
                </a:cubicBezTo>
                <a:cubicBezTo>
                  <a:pt x="2064" y="788"/>
                  <a:pt x="2068" y="792"/>
                  <a:pt x="2068" y="799"/>
                </a:cubicBezTo>
                <a:lnTo>
                  <a:pt x="2068" y="853"/>
                </a:lnTo>
                <a:close/>
                <a:moveTo>
                  <a:pt x="2068" y="762"/>
                </a:moveTo>
                <a:cubicBezTo>
                  <a:pt x="2059" y="763"/>
                  <a:pt x="2059" y="763"/>
                  <a:pt x="2059" y="763"/>
                </a:cubicBezTo>
                <a:cubicBezTo>
                  <a:pt x="2050" y="765"/>
                  <a:pt x="2050" y="765"/>
                  <a:pt x="2050" y="765"/>
                </a:cubicBezTo>
                <a:cubicBezTo>
                  <a:pt x="2050" y="711"/>
                  <a:pt x="2050" y="711"/>
                  <a:pt x="2050" y="711"/>
                </a:cubicBezTo>
                <a:cubicBezTo>
                  <a:pt x="2050" y="703"/>
                  <a:pt x="2055" y="698"/>
                  <a:pt x="2059" y="697"/>
                </a:cubicBezTo>
                <a:cubicBezTo>
                  <a:pt x="2064" y="697"/>
                  <a:pt x="2068" y="700"/>
                  <a:pt x="2068" y="707"/>
                </a:cubicBezTo>
                <a:lnTo>
                  <a:pt x="2068" y="762"/>
                </a:lnTo>
                <a:close/>
                <a:moveTo>
                  <a:pt x="2068" y="677"/>
                </a:moveTo>
                <a:cubicBezTo>
                  <a:pt x="2059" y="680"/>
                  <a:pt x="2059" y="680"/>
                  <a:pt x="2059" y="680"/>
                </a:cubicBezTo>
                <a:cubicBezTo>
                  <a:pt x="2050" y="683"/>
                  <a:pt x="2050" y="683"/>
                  <a:pt x="2050" y="683"/>
                </a:cubicBezTo>
                <a:cubicBezTo>
                  <a:pt x="2050" y="639"/>
                  <a:pt x="2050" y="639"/>
                  <a:pt x="2050" y="639"/>
                </a:cubicBezTo>
                <a:cubicBezTo>
                  <a:pt x="2050" y="633"/>
                  <a:pt x="2055" y="628"/>
                  <a:pt x="2059" y="626"/>
                </a:cubicBezTo>
                <a:cubicBezTo>
                  <a:pt x="2064" y="625"/>
                  <a:pt x="2068" y="626"/>
                  <a:pt x="2068" y="632"/>
                </a:cubicBezTo>
                <a:lnTo>
                  <a:pt x="2068" y="677"/>
                </a:lnTo>
                <a:close/>
                <a:moveTo>
                  <a:pt x="2100" y="854"/>
                </a:moveTo>
                <a:cubicBezTo>
                  <a:pt x="2078" y="854"/>
                  <a:pt x="2078" y="854"/>
                  <a:pt x="2078" y="854"/>
                </a:cubicBezTo>
                <a:cubicBezTo>
                  <a:pt x="2078" y="800"/>
                  <a:pt x="2078" y="800"/>
                  <a:pt x="2078" y="800"/>
                </a:cubicBezTo>
                <a:cubicBezTo>
                  <a:pt x="2078" y="790"/>
                  <a:pt x="2084" y="785"/>
                  <a:pt x="2089" y="785"/>
                </a:cubicBezTo>
                <a:cubicBezTo>
                  <a:pt x="2095" y="784"/>
                  <a:pt x="2100" y="789"/>
                  <a:pt x="2100" y="799"/>
                </a:cubicBezTo>
                <a:lnTo>
                  <a:pt x="2100" y="854"/>
                </a:lnTo>
                <a:close/>
                <a:moveTo>
                  <a:pt x="2100" y="757"/>
                </a:moveTo>
                <a:cubicBezTo>
                  <a:pt x="2089" y="758"/>
                  <a:pt x="2089" y="758"/>
                  <a:pt x="2089" y="758"/>
                </a:cubicBezTo>
                <a:cubicBezTo>
                  <a:pt x="2078" y="760"/>
                  <a:pt x="2078" y="760"/>
                  <a:pt x="2078" y="760"/>
                </a:cubicBezTo>
                <a:cubicBezTo>
                  <a:pt x="2078" y="707"/>
                  <a:pt x="2078" y="707"/>
                  <a:pt x="2078" y="707"/>
                </a:cubicBezTo>
                <a:cubicBezTo>
                  <a:pt x="2078" y="697"/>
                  <a:pt x="2084" y="692"/>
                  <a:pt x="2089" y="691"/>
                </a:cubicBezTo>
                <a:cubicBezTo>
                  <a:pt x="2095" y="690"/>
                  <a:pt x="2100" y="694"/>
                  <a:pt x="2100" y="703"/>
                </a:cubicBezTo>
                <a:lnTo>
                  <a:pt x="2100" y="757"/>
                </a:lnTo>
                <a:close/>
                <a:moveTo>
                  <a:pt x="2100" y="668"/>
                </a:moveTo>
                <a:cubicBezTo>
                  <a:pt x="2089" y="671"/>
                  <a:pt x="2089" y="671"/>
                  <a:pt x="2089" y="671"/>
                </a:cubicBezTo>
                <a:cubicBezTo>
                  <a:pt x="2078" y="674"/>
                  <a:pt x="2078" y="674"/>
                  <a:pt x="2078" y="674"/>
                </a:cubicBezTo>
                <a:cubicBezTo>
                  <a:pt x="2078" y="630"/>
                  <a:pt x="2078" y="630"/>
                  <a:pt x="2078" y="630"/>
                </a:cubicBezTo>
                <a:cubicBezTo>
                  <a:pt x="2078" y="622"/>
                  <a:pt x="2084" y="616"/>
                  <a:pt x="2089" y="614"/>
                </a:cubicBezTo>
                <a:cubicBezTo>
                  <a:pt x="2095" y="613"/>
                  <a:pt x="2100" y="615"/>
                  <a:pt x="2100" y="623"/>
                </a:cubicBezTo>
                <a:lnTo>
                  <a:pt x="2100" y="668"/>
                </a:lnTo>
                <a:close/>
                <a:moveTo>
                  <a:pt x="2137" y="854"/>
                </a:moveTo>
                <a:cubicBezTo>
                  <a:pt x="2110" y="854"/>
                  <a:pt x="2110" y="854"/>
                  <a:pt x="2110" y="854"/>
                </a:cubicBezTo>
                <a:cubicBezTo>
                  <a:pt x="2110" y="799"/>
                  <a:pt x="2110" y="799"/>
                  <a:pt x="2110" y="799"/>
                </a:cubicBezTo>
                <a:cubicBezTo>
                  <a:pt x="2110" y="787"/>
                  <a:pt x="2117" y="781"/>
                  <a:pt x="2124" y="781"/>
                </a:cubicBezTo>
                <a:cubicBezTo>
                  <a:pt x="2130" y="781"/>
                  <a:pt x="2137" y="786"/>
                  <a:pt x="2137" y="798"/>
                </a:cubicBezTo>
                <a:lnTo>
                  <a:pt x="2137" y="854"/>
                </a:lnTo>
                <a:close/>
                <a:moveTo>
                  <a:pt x="2137" y="751"/>
                </a:moveTo>
                <a:cubicBezTo>
                  <a:pt x="2124" y="753"/>
                  <a:pt x="2124" y="753"/>
                  <a:pt x="2124" y="753"/>
                </a:cubicBezTo>
                <a:cubicBezTo>
                  <a:pt x="2110" y="755"/>
                  <a:pt x="2110" y="755"/>
                  <a:pt x="2110" y="755"/>
                </a:cubicBezTo>
                <a:cubicBezTo>
                  <a:pt x="2110" y="703"/>
                  <a:pt x="2110" y="703"/>
                  <a:pt x="2110" y="703"/>
                </a:cubicBezTo>
                <a:cubicBezTo>
                  <a:pt x="2110" y="691"/>
                  <a:pt x="2117" y="685"/>
                  <a:pt x="2124" y="684"/>
                </a:cubicBezTo>
                <a:cubicBezTo>
                  <a:pt x="2130" y="683"/>
                  <a:pt x="2137" y="688"/>
                  <a:pt x="2137" y="699"/>
                </a:cubicBezTo>
                <a:lnTo>
                  <a:pt x="2137" y="751"/>
                </a:lnTo>
                <a:close/>
                <a:moveTo>
                  <a:pt x="2137" y="659"/>
                </a:moveTo>
                <a:cubicBezTo>
                  <a:pt x="2124" y="662"/>
                  <a:pt x="2124" y="662"/>
                  <a:pt x="2124" y="662"/>
                </a:cubicBezTo>
                <a:cubicBezTo>
                  <a:pt x="2110" y="665"/>
                  <a:pt x="2110" y="665"/>
                  <a:pt x="2110" y="665"/>
                </a:cubicBezTo>
                <a:cubicBezTo>
                  <a:pt x="2110" y="620"/>
                  <a:pt x="2110" y="620"/>
                  <a:pt x="2110" y="620"/>
                </a:cubicBezTo>
                <a:cubicBezTo>
                  <a:pt x="2110" y="611"/>
                  <a:pt x="2117" y="604"/>
                  <a:pt x="2124" y="602"/>
                </a:cubicBezTo>
                <a:cubicBezTo>
                  <a:pt x="2130" y="601"/>
                  <a:pt x="2137" y="604"/>
                  <a:pt x="2137" y="613"/>
                </a:cubicBezTo>
                <a:lnTo>
                  <a:pt x="2137" y="659"/>
                </a:lnTo>
                <a:close/>
                <a:moveTo>
                  <a:pt x="2178" y="854"/>
                </a:moveTo>
                <a:cubicBezTo>
                  <a:pt x="2147" y="854"/>
                  <a:pt x="2147" y="854"/>
                  <a:pt x="2147" y="854"/>
                </a:cubicBezTo>
                <a:cubicBezTo>
                  <a:pt x="2147" y="800"/>
                  <a:pt x="2147" y="800"/>
                  <a:pt x="2147" y="800"/>
                </a:cubicBezTo>
                <a:cubicBezTo>
                  <a:pt x="2147" y="786"/>
                  <a:pt x="2154" y="779"/>
                  <a:pt x="2162" y="779"/>
                </a:cubicBezTo>
                <a:cubicBezTo>
                  <a:pt x="2170" y="778"/>
                  <a:pt x="2178" y="785"/>
                  <a:pt x="2178" y="799"/>
                </a:cubicBezTo>
                <a:lnTo>
                  <a:pt x="2178" y="854"/>
                </a:lnTo>
                <a:close/>
                <a:moveTo>
                  <a:pt x="2178" y="747"/>
                </a:moveTo>
                <a:cubicBezTo>
                  <a:pt x="2173" y="748"/>
                  <a:pt x="2167" y="748"/>
                  <a:pt x="2162" y="749"/>
                </a:cubicBezTo>
                <a:cubicBezTo>
                  <a:pt x="2157" y="749"/>
                  <a:pt x="2152" y="750"/>
                  <a:pt x="2147" y="750"/>
                </a:cubicBezTo>
                <a:cubicBezTo>
                  <a:pt x="2147" y="700"/>
                  <a:pt x="2147" y="700"/>
                  <a:pt x="2147" y="700"/>
                </a:cubicBezTo>
                <a:cubicBezTo>
                  <a:pt x="2147" y="688"/>
                  <a:pt x="2154" y="681"/>
                  <a:pt x="2162" y="680"/>
                </a:cubicBezTo>
                <a:cubicBezTo>
                  <a:pt x="2170" y="679"/>
                  <a:pt x="2178" y="685"/>
                  <a:pt x="2178" y="697"/>
                </a:cubicBezTo>
                <a:lnTo>
                  <a:pt x="2178" y="747"/>
                </a:lnTo>
                <a:close/>
                <a:moveTo>
                  <a:pt x="2178" y="651"/>
                </a:moveTo>
                <a:cubicBezTo>
                  <a:pt x="2173" y="652"/>
                  <a:pt x="2167" y="653"/>
                  <a:pt x="2162" y="654"/>
                </a:cubicBezTo>
                <a:cubicBezTo>
                  <a:pt x="2157" y="655"/>
                  <a:pt x="2152" y="656"/>
                  <a:pt x="2147" y="656"/>
                </a:cubicBezTo>
                <a:cubicBezTo>
                  <a:pt x="2147" y="613"/>
                  <a:pt x="2147" y="613"/>
                  <a:pt x="2147" y="613"/>
                </a:cubicBezTo>
                <a:cubicBezTo>
                  <a:pt x="2147" y="602"/>
                  <a:pt x="2154" y="595"/>
                  <a:pt x="2162" y="593"/>
                </a:cubicBezTo>
                <a:cubicBezTo>
                  <a:pt x="2170" y="591"/>
                  <a:pt x="2178" y="595"/>
                  <a:pt x="2178" y="607"/>
                </a:cubicBezTo>
                <a:lnTo>
                  <a:pt x="2178" y="651"/>
                </a:lnTo>
                <a:close/>
                <a:moveTo>
                  <a:pt x="2223" y="853"/>
                </a:moveTo>
                <a:cubicBezTo>
                  <a:pt x="2188" y="853"/>
                  <a:pt x="2188" y="853"/>
                  <a:pt x="2188" y="853"/>
                </a:cubicBezTo>
                <a:cubicBezTo>
                  <a:pt x="2188" y="801"/>
                  <a:pt x="2188" y="801"/>
                  <a:pt x="2188" y="801"/>
                </a:cubicBezTo>
                <a:cubicBezTo>
                  <a:pt x="2188" y="786"/>
                  <a:pt x="2196" y="778"/>
                  <a:pt x="2205" y="778"/>
                </a:cubicBezTo>
                <a:cubicBezTo>
                  <a:pt x="2214" y="778"/>
                  <a:pt x="2223" y="785"/>
                  <a:pt x="2223" y="801"/>
                </a:cubicBezTo>
                <a:lnTo>
                  <a:pt x="2223" y="853"/>
                </a:lnTo>
                <a:close/>
                <a:moveTo>
                  <a:pt x="2223" y="744"/>
                </a:moveTo>
                <a:cubicBezTo>
                  <a:pt x="2217" y="744"/>
                  <a:pt x="2211" y="745"/>
                  <a:pt x="2205" y="745"/>
                </a:cubicBezTo>
                <a:cubicBezTo>
                  <a:pt x="2199" y="745"/>
                  <a:pt x="2193" y="746"/>
                  <a:pt x="2188" y="746"/>
                </a:cubicBezTo>
                <a:cubicBezTo>
                  <a:pt x="2188" y="699"/>
                  <a:pt x="2188" y="699"/>
                  <a:pt x="2188" y="699"/>
                </a:cubicBezTo>
                <a:cubicBezTo>
                  <a:pt x="2188" y="685"/>
                  <a:pt x="2196" y="678"/>
                  <a:pt x="2205" y="677"/>
                </a:cubicBezTo>
                <a:cubicBezTo>
                  <a:pt x="2214" y="677"/>
                  <a:pt x="2223" y="683"/>
                  <a:pt x="2223" y="697"/>
                </a:cubicBezTo>
                <a:lnTo>
                  <a:pt x="2223" y="744"/>
                </a:lnTo>
                <a:close/>
                <a:moveTo>
                  <a:pt x="2223" y="645"/>
                </a:moveTo>
                <a:cubicBezTo>
                  <a:pt x="2217" y="646"/>
                  <a:pt x="2211" y="647"/>
                  <a:pt x="2205" y="647"/>
                </a:cubicBezTo>
                <a:cubicBezTo>
                  <a:pt x="2199" y="648"/>
                  <a:pt x="2193" y="649"/>
                  <a:pt x="2188" y="649"/>
                </a:cubicBezTo>
                <a:cubicBezTo>
                  <a:pt x="2188" y="607"/>
                  <a:pt x="2188" y="607"/>
                  <a:pt x="2188" y="607"/>
                </a:cubicBezTo>
                <a:cubicBezTo>
                  <a:pt x="2188" y="595"/>
                  <a:pt x="2196" y="588"/>
                  <a:pt x="2205" y="586"/>
                </a:cubicBezTo>
                <a:cubicBezTo>
                  <a:pt x="2214" y="585"/>
                  <a:pt x="2223" y="590"/>
                  <a:pt x="2223" y="603"/>
                </a:cubicBezTo>
                <a:lnTo>
                  <a:pt x="2223" y="645"/>
                </a:lnTo>
                <a:close/>
                <a:moveTo>
                  <a:pt x="2272" y="853"/>
                </a:moveTo>
                <a:cubicBezTo>
                  <a:pt x="2233" y="853"/>
                  <a:pt x="2233" y="853"/>
                  <a:pt x="2233" y="853"/>
                </a:cubicBezTo>
                <a:cubicBezTo>
                  <a:pt x="2233" y="803"/>
                  <a:pt x="2233" y="803"/>
                  <a:pt x="2233" y="803"/>
                </a:cubicBezTo>
                <a:cubicBezTo>
                  <a:pt x="2233" y="787"/>
                  <a:pt x="2243" y="778"/>
                  <a:pt x="2252" y="778"/>
                </a:cubicBezTo>
                <a:cubicBezTo>
                  <a:pt x="2262" y="778"/>
                  <a:pt x="2272" y="786"/>
                  <a:pt x="2272" y="803"/>
                </a:cubicBezTo>
                <a:lnTo>
                  <a:pt x="2272" y="853"/>
                </a:lnTo>
                <a:close/>
                <a:moveTo>
                  <a:pt x="2272" y="742"/>
                </a:moveTo>
                <a:cubicBezTo>
                  <a:pt x="2266" y="742"/>
                  <a:pt x="2259" y="743"/>
                  <a:pt x="2252" y="743"/>
                </a:cubicBezTo>
                <a:cubicBezTo>
                  <a:pt x="2246" y="743"/>
                  <a:pt x="2239" y="743"/>
                  <a:pt x="2233" y="743"/>
                </a:cubicBezTo>
                <a:cubicBezTo>
                  <a:pt x="2233" y="699"/>
                  <a:pt x="2233" y="699"/>
                  <a:pt x="2233" y="699"/>
                </a:cubicBezTo>
                <a:cubicBezTo>
                  <a:pt x="2233" y="684"/>
                  <a:pt x="2243" y="676"/>
                  <a:pt x="2252" y="676"/>
                </a:cubicBezTo>
                <a:cubicBezTo>
                  <a:pt x="2262" y="676"/>
                  <a:pt x="2272" y="683"/>
                  <a:pt x="2272" y="698"/>
                </a:cubicBezTo>
                <a:lnTo>
                  <a:pt x="2272" y="742"/>
                </a:lnTo>
                <a:close/>
                <a:moveTo>
                  <a:pt x="2272" y="643"/>
                </a:moveTo>
                <a:cubicBezTo>
                  <a:pt x="2266" y="643"/>
                  <a:pt x="2259" y="643"/>
                  <a:pt x="2252" y="643"/>
                </a:cubicBezTo>
                <a:cubicBezTo>
                  <a:pt x="2246" y="644"/>
                  <a:pt x="2239" y="644"/>
                  <a:pt x="2233" y="644"/>
                </a:cubicBezTo>
                <a:cubicBezTo>
                  <a:pt x="2233" y="604"/>
                  <a:pt x="2233" y="604"/>
                  <a:pt x="2233" y="604"/>
                </a:cubicBezTo>
                <a:cubicBezTo>
                  <a:pt x="2233" y="590"/>
                  <a:pt x="2243" y="583"/>
                  <a:pt x="2252" y="582"/>
                </a:cubicBezTo>
                <a:cubicBezTo>
                  <a:pt x="2262" y="582"/>
                  <a:pt x="2272" y="588"/>
                  <a:pt x="2272" y="602"/>
                </a:cubicBezTo>
                <a:lnTo>
                  <a:pt x="2272" y="643"/>
                </a:lnTo>
                <a:close/>
                <a:moveTo>
                  <a:pt x="2322" y="853"/>
                </a:moveTo>
                <a:cubicBezTo>
                  <a:pt x="2282" y="853"/>
                  <a:pt x="2282" y="853"/>
                  <a:pt x="2282" y="853"/>
                </a:cubicBezTo>
                <a:cubicBezTo>
                  <a:pt x="2282" y="803"/>
                  <a:pt x="2282" y="803"/>
                  <a:pt x="2282" y="803"/>
                </a:cubicBezTo>
                <a:cubicBezTo>
                  <a:pt x="2282" y="786"/>
                  <a:pt x="2292" y="778"/>
                  <a:pt x="2302" y="778"/>
                </a:cubicBezTo>
                <a:cubicBezTo>
                  <a:pt x="2312" y="778"/>
                  <a:pt x="2322" y="787"/>
                  <a:pt x="2322" y="803"/>
                </a:cubicBezTo>
                <a:lnTo>
                  <a:pt x="2322" y="853"/>
                </a:lnTo>
                <a:close/>
                <a:moveTo>
                  <a:pt x="2322" y="743"/>
                </a:moveTo>
                <a:cubicBezTo>
                  <a:pt x="2315" y="743"/>
                  <a:pt x="2309" y="743"/>
                  <a:pt x="2302" y="743"/>
                </a:cubicBezTo>
                <a:cubicBezTo>
                  <a:pt x="2295" y="743"/>
                  <a:pt x="2289" y="742"/>
                  <a:pt x="2282" y="742"/>
                </a:cubicBezTo>
                <a:cubicBezTo>
                  <a:pt x="2282" y="698"/>
                  <a:pt x="2282" y="698"/>
                  <a:pt x="2282" y="698"/>
                </a:cubicBezTo>
                <a:cubicBezTo>
                  <a:pt x="2282" y="683"/>
                  <a:pt x="2292" y="676"/>
                  <a:pt x="2302" y="676"/>
                </a:cubicBezTo>
                <a:cubicBezTo>
                  <a:pt x="2312" y="676"/>
                  <a:pt x="2322" y="684"/>
                  <a:pt x="2322" y="699"/>
                </a:cubicBezTo>
                <a:lnTo>
                  <a:pt x="2322" y="743"/>
                </a:lnTo>
                <a:close/>
                <a:moveTo>
                  <a:pt x="2322" y="645"/>
                </a:moveTo>
                <a:cubicBezTo>
                  <a:pt x="2315" y="644"/>
                  <a:pt x="2309" y="644"/>
                  <a:pt x="2302" y="643"/>
                </a:cubicBezTo>
                <a:cubicBezTo>
                  <a:pt x="2295" y="643"/>
                  <a:pt x="2289" y="643"/>
                  <a:pt x="2282" y="643"/>
                </a:cubicBezTo>
                <a:cubicBezTo>
                  <a:pt x="2282" y="602"/>
                  <a:pt x="2282" y="602"/>
                  <a:pt x="2282" y="602"/>
                </a:cubicBezTo>
                <a:cubicBezTo>
                  <a:pt x="2282" y="588"/>
                  <a:pt x="2292" y="581"/>
                  <a:pt x="2302" y="581"/>
                </a:cubicBezTo>
                <a:cubicBezTo>
                  <a:pt x="2312" y="582"/>
                  <a:pt x="2322" y="589"/>
                  <a:pt x="2322" y="603"/>
                </a:cubicBezTo>
                <a:lnTo>
                  <a:pt x="2322" y="645"/>
                </a:lnTo>
                <a:close/>
                <a:moveTo>
                  <a:pt x="2367" y="853"/>
                </a:moveTo>
                <a:cubicBezTo>
                  <a:pt x="2331" y="853"/>
                  <a:pt x="2331" y="853"/>
                  <a:pt x="2331" y="853"/>
                </a:cubicBezTo>
                <a:cubicBezTo>
                  <a:pt x="2331" y="801"/>
                  <a:pt x="2331" y="801"/>
                  <a:pt x="2331" y="801"/>
                </a:cubicBezTo>
                <a:cubicBezTo>
                  <a:pt x="2331" y="786"/>
                  <a:pt x="2340" y="778"/>
                  <a:pt x="2349" y="778"/>
                </a:cubicBezTo>
                <a:cubicBezTo>
                  <a:pt x="2358" y="779"/>
                  <a:pt x="2367" y="786"/>
                  <a:pt x="2367" y="801"/>
                </a:cubicBezTo>
                <a:lnTo>
                  <a:pt x="2367" y="853"/>
                </a:lnTo>
                <a:close/>
                <a:moveTo>
                  <a:pt x="2367" y="746"/>
                </a:moveTo>
                <a:cubicBezTo>
                  <a:pt x="2361" y="746"/>
                  <a:pt x="2355" y="745"/>
                  <a:pt x="2349" y="745"/>
                </a:cubicBezTo>
                <a:cubicBezTo>
                  <a:pt x="2343" y="745"/>
                  <a:pt x="2337" y="744"/>
                  <a:pt x="2331" y="744"/>
                </a:cubicBezTo>
                <a:cubicBezTo>
                  <a:pt x="2331" y="697"/>
                  <a:pt x="2331" y="697"/>
                  <a:pt x="2331" y="697"/>
                </a:cubicBezTo>
                <a:cubicBezTo>
                  <a:pt x="2331" y="683"/>
                  <a:pt x="2340" y="677"/>
                  <a:pt x="2349" y="677"/>
                </a:cubicBezTo>
                <a:cubicBezTo>
                  <a:pt x="2358" y="677"/>
                  <a:pt x="2367" y="685"/>
                  <a:pt x="2367" y="699"/>
                </a:cubicBezTo>
                <a:lnTo>
                  <a:pt x="2367" y="746"/>
                </a:lnTo>
                <a:close/>
                <a:moveTo>
                  <a:pt x="2367" y="650"/>
                </a:moveTo>
                <a:cubicBezTo>
                  <a:pt x="2361" y="649"/>
                  <a:pt x="2355" y="648"/>
                  <a:pt x="2349" y="647"/>
                </a:cubicBezTo>
                <a:cubicBezTo>
                  <a:pt x="2343" y="647"/>
                  <a:pt x="2337" y="646"/>
                  <a:pt x="2331" y="646"/>
                </a:cubicBezTo>
                <a:cubicBezTo>
                  <a:pt x="2331" y="601"/>
                  <a:pt x="2331" y="601"/>
                  <a:pt x="2331" y="601"/>
                </a:cubicBezTo>
                <a:cubicBezTo>
                  <a:pt x="2331" y="589"/>
                  <a:pt x="2340" y="583"/>
                  <a:pt x="2349" y="584"/>
                </a:cubicBezTo>
                <a:cubicBezTo>
                  <a:pt x="2358" y="585"/>
                  <a:pt x="2367" y="592"/>
                  <a:pt x="2367" y="605"/>
                </a:cubicBezTo>
                <a:lnTo>
                  <a:pt x="2367" y="650"/>
                </a:lnTo>
                <a:close/>
                <a:moveTo>
                  <a:pt x="2408" y="854"/>
                </a:moveTo>
                <a:cubicBezTo>
                  <a:pt x="2377" y="854"/>
                  <a:pt x="2377" y="854"/>
                  <a:pt x="2377" y="854"/>
                </a:cubicBezTo>
                <a:cubicBezTo>
                  <a:pt x="2377" y="799"/>
                  <a:pt x="2377" y="799"/>
                  <a:pt x="2377" y="799"/>
                </a:cubicBezTo>
                <a:cubicBezTo>
                  <a:pt x="2377" y="785"/>
                  <a:pt x="2384" y="779"/>
                  <a:pt x="2392" y="779"/>
                </a:cubicBezTo>
                <a:cubicBezTo>
                  <a:pt x="2400" y="779"/>
                  <a:pt x="2408" y="786"/>
                  <a:pt x="2408" y="800"/>
                </a:cubicBezTo>
                <a:lnTo>
                  <a:pt x="2408" y="854"/>
                </a:lnTo>
                <a:close/>
                <a:moveTo>
                  <a:pt x="2408" y="750"/>
                </a:moveTo>
                <a:cubicBezTo>
                  <a:pt x="2392" y="749"/>
                  <a:pt x="2392" y="749"/>
                  <a:pt x="2392" y="749"/>
                </a:cubicBezTo>
                <a:cubicBezTo>
                  <a:pt x="2377" y="747"/>
                  <a:pt x="2377" y="747"/>
                  <a:pt x="2377" y="747"/>
                </a:cubicBezTo>
                <a:cubicBezTo>
                  <a:pt x="2377" y="697"/>
                  <a:pt x="2377" y="697"/>
                  <a:pt x="2377" y="697"/>
                </a:cubicBezTo>
                <a:cubicBezTo>
                  <a:pt x="2377" y="684"/>
                  <a:pt x="2384" y="679"/>
                  <a:pt x="2392" y="679"/>
                </a:cubicBezTo>
                <a:cubicBezTo>
                  <a:pt x="2400" y="680"/>
                  <a:pt x="2408" y="687"/>
                  <a:pt x="2408" y="700"/>
                </a:cubicBezTo>
                <a:lnTo>
                  <a:pt x="2408" y="750"/>
                </a:lnTo>
                <a:close/>
                <a:moveTo>
                  <a:pt x="2408" y="657"/>
                </a:moveTo>
                <a:cubicBezTo>
                  <a:pt x="2392" y="654"/>
                  <a:pt x="2392" y="654"/>
                  <a:pt x="2392" y="654"/>
                </a:cubicBezTo>
                <a:cubicBezTo>
                  <a:pt x="2377" y="651"/>
                  <a:pt x="2377" y="651"/>
                  <a:pt x="2377" y="651"/>
                </a:cubicBezTo>
                <a:cubicBezTo>
                  <a:pt x="2377" y="604"/>
                  <a:pt x="2377" y="604"/>
                  <a:pt x="2377" y="604"/>
                </a:cubicBezTo>
                <a:cubicBezTo>
                  <a:pt x="2377" y="592"/>
                  <a:pt x="2384" y="588"/>
                  <a:pt x="2392" y="589"/>
                </a:cubicBezTo>
                <a:cubicBezTo>
                  <a:pt x="2400" y="591"/>
                  <a:pt x="2408" y="598"/>
                  <a:pt x="2408" y="610"/>
                </a:cubicBezTo>
                <a:lnTo>
                  <a:pt x="2408" y="657"/>
                </a:lnTo>
                <a:close/>
                <a:moveTo>
                  <a:pt x="2444" y="854"/>
                </a:moveTo>
                <a:cubicBezTo>
                  <a:pt x="2417" y="854"/>
                  <a:pt x="2417" y="854"/>
                  <a:pt x="2417" y="854"/>
                </a:cubicBezTo>
                <a:cubicBezTo>
                  <a:pt x="2417" y="798"/>
                  <a:pt x="2417" y="798"/>
                  <a:pt x="2417" y="798"/>
                </a:cubicBezTo>
                <a:cubicBezTo>
                  <a:pt x="2417" y="786"/>
                  <a:pt x="2424" y="781"/>
                  <a:pt x="2431" y="781"/>
                </a:cubicBezTo>
                <a:cubicBezTo>
                  <a:pt x="2437" y="781"/>
                  <a:pt x="2444" y="788"/>
                  <a:pt x="2444" y="799"/>
                </a:cubicBezTo>
                <a:lnTo>
                  <a:pt x="2444" y="854"/>
                </a:lnTo>
                <a:close/>
                <a:moveTo>
                  <a:pt x="2444" y="755"/>
                </a:moveTo>
                <a:cubicBezTo>
                  <a:pt x="2431" y="753"/>
                  <a:pt x="2431" y="753"/>
                  <a:pt x="2431" y="753"/>
                </a:cubicBezTo>
                <a:cubicBezTo>
                  <a:pt x="2417" y="751"/>
                  <a:pt x="2417" y="751"/>
                  <a:pt x="2417" y="751"/>
                </a:cubicBezTo>
                <a:cubicBezTo>
                  <a:pt x="2417" y="699"/>
                  <a:pt x="2417" y="699"/>
                  <a:pt x="2417" y="699"/>
                </a:cubicBezTo>
                <a:cubicBezTo>
                  <a:pt x="2417" y="688"/>
                  <a:pt x="2424" y="683"/>
                  <a:pt x="2431" y="684"/>
                </a:cubicBezTo>
                <a:cubicBezTo>
                  <a:pt x="2437" y="685"/>
                  <a:pt x="2444" y="691"/>
                  <a:pt x="2444" y="702"/>
                </a:cubicBezTo>
                <a:lnTo>
                  <a:pt x="2444" y="755"/>
                </a:lnTo>
                <a:close/>
                <a:moveTo>
                  <a:pt x="2444" y="665"/>
                </a:moveTo>
                <a:cubicBezTo>
                  <a:pt x="2440" y="664"/>
                  <a:pt x="2435" y="663"/>
                  <a:pt x="2431" y="662"/>
                </a:cubicBezTo>
                <a:cubicBezTo>
                  <a:pt x="2426" y="661"/>
                  <a:pt x="2422" y="660"/>
                  <a:pt x="2417" y="659"/>
                </a:cubicBezTo>
                <a:cubicBezTo>
                  <a:pt x="2417" y="610"/>
                  <a:pt x="2417" y="610"/>
                  <a:pt x="2417" y="610"/>
                </a:cubicBezTo>
                <a:cubicBezTo>
                  <a:pt x="2417" y="600"/>
                  <a:pt x="2424" y="596"/>
                  <a:pt x="2431" y="598"/>
                </a:cubicBezTo>
                <a:cubicBezTo>
                  <a:pt x="2437" y="600"/>
                  <a:pt x="2444" y="607"/>
                  <a:pt x="2444" y="617"/>
                </a:cubicBezTo>
                <a:lnTo>
                  <a:pt x="2444" y="665"/>
                </a:lnTo>
                <a:close/>
                <a:moveTo>
                  <a:pt x="2476" y="854"/>
                </a:moveTo>
                <a:cubicBezTo>
                  <a:pt x="2454" y="854"/>
                  <a:pt x="2454" y="854"/>
                  <a:pt x="2454" y="854"/>
                </a:cubicBezTo>
                <a:cubicBezTo>
                  <a:pt x="2454" y="799"/>
                  <a:pt x="2454" y="799"/>
                  <a:pt x="2454" y="799"/>
                </a:cubicBezTo>
                <a:cubicBezTo>
                  <a:pt x="2454" y="789"/>
                  <a:pt x="2459" y="785"/>
                  <a:pt x="2465" y="785"/>
                </a:cubicBezTo>
                <a:cubicBezTo>
                  <a:pt x="2471" y="785"/>
                  <a:pt x="2476" y="790"/>
                  <a:pt x="2476" y="800"/>
                </a:cubicBezTo>
                <a:lnTo>
                  <a:pt x="2476" y="854"/>
                </a:lnTo>
                <a:close/>
                <a:moveTo>
                  <a:pt x="2476" y="760"/>
                </a:moveTo>
                <a:cubicBezTo>
                  <a:pt x="2465" y="758"/>
                  <a:pt x="2465" y="758"/>
                  <a:pt x="2465" y="758"/>
                </a:cubicBezTo>
                <a:cubicBezTo>
                  <a:pt x="2454" y="756"/>
                  <a:pt x="2454" y="756"/>
                  <a:pt x="2454" y="756"/>
                </a:cubicBezTo>
                <a:cubicBezTo>
                  <a:pt x="2454" y="703"/>
                  <a:pt x="2454" y="703"/>
                  <a:pt x="2454" y="703"/>
                </a:cubicBezTo>
                <a:cubicBezTo>
                  <a:pt x="2454" y="693"/>
                  <a:pt x="2459" y="690"/>
                  <a:pt x="2465" y="690"/>
                </a:cubicBezTo>
                <a:cubicBezTo>
                  <a:pt x="2471" y="691"/>
                  <a:pt x="2476" y="697"/>
                  <a:pt x="2476" y="706"/>
                </a:cubicBezTo>
                <a:lnTo>
                  <a:pt x="2476" y="760"/>
                </a:lnTo>
                <a:close/>
                <a:moveTo>
                  <a:pt x="2476" y="674"/>
                </a:moveTo>
                <a:cubicBezTo>
                  <a:pt x="2465" y="671"/>
                  <a:pt x="2465" y="671"/>
                  <a:pt x="2465" y="671"/>
                </a:cubicBezTo>
                <a:cubicBezTo>
                  <a:pt x="2454" y="668"/>
                  <a:pt x="2454" y="668"/>
                  <a:pt x="2454" y="668"/>
                </a:cubicBezTo>
                <a:cubicBezTo>
                  <a:pt x="2454" y="619"/>
                  <a:pt x="2454" y="619"/>
                  <a:pt x="2454" y="619"/>
                </a:cubicBezTo>
                <a:cubicBezTo>
                  <a:pt x="2454" y="610"/>
                  <a:pt x="2459" y="608"/>
                  <a:pt x="2465" y="610"/>
                </a:cubicBezTo>
                <a:cubicBezTo>
                  <a:pt x="2471" y="611"/>
                  <a:pt x="2476" y="617"/>
                  <a:pt x="2476" y="626"/>
                </a:cubicBezTo>
                <a:lnTo>
                  <a:pt x="2476" y="674"/>
                </a:lnTo>
                <a:close/>
                <a:moveTo>
                  <a:pt x="2504" y="853"/>
                </a:moveTo>
                <a:cubicBezTo>
                  <a:pt x="2486" y="853"/>
                  <a:pt x="2486" y="853"/>
                  <a:pt x="2486" y="853"/>
                </a:cubicBezTo>
                <a:cubicBezTo>
                  <a:pt x="2486" y="800"/>
                  <a:pt x="2486" y="800"/>
                  <a:pt x="2486" y="800"/>
                </a:cubicBezTo>
                <a:cubicBezTo>
                  <a:pt x="2486" y="792"/>
                  <a:pt x="2491" y="788"/>
                  <a:pt x="2495" y="789"/>
                </a:cubicBezTo>
                <a:cubicBezTo>
                  <a:pt x="2500" y="789"/>
                  <a:pt x="2504" y="793"/>
                  <a:pt x="2504" y="801"/>
                </a:cubicBezTo>
                <a:lnTo>
                  <a:pt x="2504" y="853"/>
                </a:lnTo>
                <a:close/>
                <a:moveTo>
                  <a:pt x="2504" y="765"/>
                </a:moveTo>
                <a:cubicBezTo>
                  <a:pt x="2495" y="763"/>
                  <a:pt x="2495" y="763"/>
                  <a:pt x="2495" y="763"/>
                </a:cubicBezTo>
                <a:cubicBezTo>
                  <a:pt x="2486" y="762"/>
                  <a:pt x="2486" y="762"/>
                  <a:pt x="2486" y="762"/>
                </a:cubicBezTo>
                <a:cubicBezTo>
                  <a:pt x="2486" y="707"/>
                  <a:pt x="2486" y="707"/>
                  <a:pt x="2486" y="707"/>
                </a:cubicBezTo>
                <a:cubicBezTo>
                  <a:pt x="2486" y="699"/>
                  <a:pt x="2491" y="696"/>
                  <a:pt x="2495" y="697"/>
                </a:cubicBezTo>
                <a:cubicBezTo>
                  <a:pt x="2500" y="698"/>
                  <a:pt x="2504" y="702"/>
                  <a:pt x="2504" y="710"/>
                </a:cubicBezTo>
                <a:lnTo>
                  <a:pt x="2504" y="765"/>
                </a:lnTo>
                <a:close/>
                <a:moveTo>
                  <a:pt x="2504" y="684"/>
                </a:moveTo>
                <a:cubicBezTo>
                  <a:pt x="2495" y="681"/>
                  <a:pt x="2495" y="681"/>
                  <a:pt x="2495" y="681"/>
                </a:cubicBezTo>
                <a:cubicBezTo>
                  <a:pt x="2486" y="677"/>
                  <a:pt x="2486" y="677"/>
                  <a:pt x="2486" y="677"/>
                </a:cubicBezTo>
                <a:cubicBezTo>
                  <a:pt x="2486" y="629"/>
                  <a:pt x="2486" y="629"/>
                  <a:pt x="2486" y="629"/>
                </a:cubicBezTo>
                <a:cubicBezTo>
                  <a:pt x="2486" y="622"/>
                  <a:pt x="2491" y="620"/>
                  <a:pt x="2495" y="621"/>
                </a:cubicBezTo>
                <a:cubicBezTo>
                  <a:pt x="2500" y="623"/>
                  <a:pt x="2504" y="628"/>
                  <a:pt x="2504" y="635"/>
                </a:cubicBezTo>
                <a:lnTo>
                  <a:pt x="2504" y="684"/>
                </a:lnTo>
                <a:close/>
                <a:moveTo>
                  <a:pt x="2528" y="853"/>
                </a:moveTo>
                <a:cubicBezTo>
                  <a:pt x="2521" y="853"/>
                  <a:pt x="2521" y="853"/>
                  <a:pt x="2521" y="853"/>
                </a:cubicBezTo>
                <a:cubicBezTo>
                  <a:pt x="2514" y="853"/>
                  <a:pt x="2514" y="853"/>
                  <a:pt x="2514" y="853"/>
                </a:cubicBezTo>
                <a:cubicBezTo>
                  <a:pt x="2514" y="800"/>
                  <a:pt x="2514" y="800"/>
                  <a:pt x="2514" y="800"/>
                </a:cubicBezTo>
                <a:cubicBezTo>
                  <a:pt x="2514" y="794"/>
                  <a:pt x="2517" y="792"/>
                  <a:pt x="2521" y="792"/>
                </a:cubicBezTo>
                <a:cubicBezTo>
                  <a:pt x="2524" y="792"/>
                  <a:pt x="2528" y="795"/>
                  <a:pt x="2528" y="801"/>
                </a:cubicBezTo>
                <a:lnTo>
                  <a:pt x="2528" y="853"/>
                </a:lnTo>
                <a:close/>
                <a:moveTo>
                  <a:pt x="2528" y="770"/>
                </a:moveTo>
                <a:cubicBezTo>
                  <a:pt x="2521" y="768"/>
                  <a:pt x="2521" y="768"/>
                  <a:pt x="2521" y="768"/>
                </a:cubicBezTo>
                <a:cubicBezTo>
                  <a:pt x="2514" y="767"/>
                  <a:pt x="2514" y="767"/>
                  <a:pt x="2514" y="767"/>
                </a:cubicBezTo>
                <a:cubicBezTo>
                  <a:pt x="2514" y="711"/>
                  <a:pt x="2514" y="711"/>
                  <a:pt x="2514" y="711"/>
                </a:cubicBezTo>
                <a:cubicBezTo>
                  <a:pt x="2514" y="705"/>
                  <a:pt x="2517" y="703"/>
                  <a:pt x="2521" y="704"/>
                </a:cubicBezTo>
                <a:cubicBezTo>
                  <a:pt x="2524" y="704"/>
                  <a:pt x="2528" y="708"/>
                  <a:pt x="2528" y="714"/>
                </a:cubicBezTo>
                <a:lnTo>
                  <a:pt x="2528" y="770"/>
                </a:lnTo>
                <a:close/>
                <a:moveTo>
                  <a:pt x="2528" y="692"/>
                </a:moveTo>
                <a:cubicBezTo>
                  <a:pt x="2521" y="689"/>
                  <a:pt x="2521" y="689"/>
                  <a:pt x="2521" y="689"/>
                </a:cubicBezTo>
                <a:cubicBezTo>
                  <a:pt x="2514" y="687"/>
                  <a:pt x="2514" y="687"/>
                  <a:pt x="2514" y="687"/>
                </a:cubicBezTo>
                <a:cubicBezTo>
                  <a:pt x="2514" y="638"/>
                  <a:pt x="2514" y="638"/>
                  <a:pt x="2514" y="638"/>
                </a:cubicBezTo>
                <a:cubicBezTo>
                  <a:pt x="2514" y="633"/>
                  <a:pt x="2517" y="632"/>
                  <a:pt x="2521" y="633"/>
                </a:cubicBezTo>
                <a:cubicBezTo>
                  <a:pt x="2524" y="634"/>
                  <a:pt x="2528" y="638"/>
                  <a:pt x="2528" y="644"/>
                </a:cubicBezTo>
                <a:lnTo>
                  <a:pt x="2528" y="692"/>
                </a:lnTo>
                <a:close/>
                <a:moveTo>
                  <a:pt x="2547" y="853"/>
                </a:moveTo>
                <a:cubicBezTo>
                  <a:pt x="2542" y="853"/>
                  <a:pt x="2542" y="853"/>
                  <a:pt x="2542" y="853"/>
                </a:cubicBezTo>
                <a:cubicBezTo>
                  <a:pt x="2537" y="853"/>
                  <a:pt x="2537" y="853"/>
                  <a:pt x="2537" y="853"/>
                </a:cubicBezTo>
                <a:cubicBezTo>
                  <a:pt x="2537" y="801"/>
                  <a:pt x="2537" y="801"/>
                  <a:pt x="2537" y="801"/>
                </a:cubicBezTo>
                <a:cubicBezTo>
                  <a:pt x="2537" y="797"/>
                  <a:pt x="2540" y="795"/>
                  <a:pt x="2542" y="795"/>
                </a:cubicBezTo>
                <a:cubicBezTo>
                  <a:pt x="2545" y="795"/>
                  <a:pt x="2547" y="798"/>
                  <a:pt x="2547" y="801"/>
                </a:cubicBezTo>
                <a:lnTo>
                  <a:pt x="2547" y="853"/>
                </a:lnTo>
                <a:close/>
                <a:moveTo>
                  <a:pt x="2547" y="774"/>
                </a:moveTo>
                <a:cubicBezTo>
                  <a:pt x="2542" y="773"/>
                  <a:pt x="2542" y="773"/>
                  <a:pt x="2542" y="773"/>
                </a:cubicBezTo>
                <a:cubicBezTo>
                  <a:pt x="2537" y="772"/>
                  <a:pt x="2537" y="772"/>
                  <a:pt x="2537" y="772"/>
                </a:cubicBezTo>
                <a:cubicBezTo>
                  <a:pt x="2537" y="715"/>
                  <a:pt x="2537" y="715"/>
                  <a:pt x="2537" y="715"/>
                </a:cubicBezTo>
                <a:cubicBezTo>
                  <a:pt x="2537" y="711"/>
                  <a:pt x="2540" y="709"/>
                  <a:pt x="2542" y="710"/>
                </a:cubicBezTo>
                <a:cubicBezTo>
                  <a:pt x="2545" y="710"/>
                  <a:pt x="2547" y="713"/>
                  <a:pt x="2547" y="717"/>
                </a:cubicBezTo>
                <a:lnTo>
                  <a:pt x="2547" y="774"/>
                </a:lnTo>
                <a:close/>
                <a:moveTo>
                  <a:pt x="2547" y="699"/>
                </a:moveTo>
                <a:cubicBezTo>
                  <a:pt x="2542" y="698"/>
                  <a:pt x="2542" y="698"/>
                  <a:pt x="2542" y="698"/>
                </a:cubicBezTo>
                <a:cubicBezTo>
                  <a:pt x="2537" y="696"/>
                  <a:pt x="2537" y="696"/>
                  <a:pt x="2537" y="696"/>
                </a:cubicBezTo>
                <a:cubicBezTo>
                  <a:pt x="2537" y="647"/>
                  <a:pt x="2537" y="647"/>
                  <a:pt x="2537" y="647"/>
                </a:cubicBezTo>
                <a:cubicBezTo>
                  <a:pt x="2537" y="643"/>
                  <a:pt x="2540" y="643"/>
                  <a:pt x="2542" y="644"/>
                </a:cubicBezTo>
                <a:cubicBezTo>
                  <a:pt x="2545" y="645"/>
                  <a:pt x="2547" y="647"/>
                  <a:pt x="2547" y="651"/>
                </a:cubicBezTo>
                <a:lnTo>
                  <a:pt x="2547" y="699"/>
                </a:lnTo>
                <a:close/>
                <a:moveTo>
                  <a:pt x="3507" y="468"/>
                </a:moveTo>
                <a:cubicBezTo>
                  <a:pt x="3506" y="465"/>
                  <a:pt x="3505" y="463"/>
                  <a:pt x="3503" y="463"/>
                </a:cubicBezTo>
                <a:cubicBezTo>
                  <a:pt x="3502" y="463"/>
                  <a:pt x="3499" y="461"/>
                  <a:pt x="3499" y="457"/>
                </a:cubicBezTo>
                <a:cubicBezTo>
                  <a:pt x="3515" y="458"/>
                  <a:pt x="3515" y="458"/>
                  <a:pt x="3515" y="458"/>
                </a:cubicBezTo>
                <a:cubicBezTo>
                  <a:pt x="3524" y="458"/>
                  <a:pt x="3524" y="458"/>
                  <a:pt x="3524" y="458"/>
                </a:cubicBezTo>
                <a:cubicBezTo>
                  <a:pt x="3524" y="459"/>
                  <a:pt x="3524" y="459"/>
                  <a:pt x="3524" y="459"/>
                </a:cubicBezTo>
                <a:cubicBezTo>
                  <a:pt x="3525" y="462"/>
                  <a:pt x="3527" y="464"/>
                  <a:pt x="3527" y="464"/>
                </a:cubicBezTo>
                <a:cubicBezTo>
                  <a:pt x="3527" y="465"/>
                  <a:pt x="3527" y="465"/>
                  <a:pt x="3527" y="465"/>
                </a:cubicBezTo>
                <a:cubicBezTo>
                  <a:pt x="3518" y="467"/>
                  <a:pt x="3518" y="467"/>
                  <a:pt x="3518" y="467"/>
                </a:cubicBezTo>
                <a:cubicBezTo>
                  <a:pt x="3509" y="470"/>
                  <a:pt x="3509" y="470"/>
                  <a:pt x="3509" y="470"/>
                </a:cubicBezTo>
                <a:cubicBezTo>
                  <a:pt x="3508" y="470"/>
                  <a:pt x="3508" y="469"/>
                  <a:pt x="3507" y="468"/>
                </a:cubicBezTo>
                <a:close/>
                <a:moveTo>
                  <a:pt x="3532" y="495"/>
                </a:moveTo>
                <a:cubicBezTo>
                  <a:pt x="3530" y="497"/>
                  <a:pt x="3529" y="501"/>
                  <a:pt x="3529" y="501"/>
                </a:cubicBezTo>
                <a:cubicBezTo>
                  <a:pt x="3529" y="501"/>
                  <a:pt x="3522" y="498"/>
                  <a:pt x="3519" y="495"/>
                </a:cubicBezTo>
                <a:cubicBezTo>
                  <a:pt x="3517" y="493"/>
                  <a:pt x="3516" y="493"/>
                  <a:pt x="3516" y="491"/>
                </a:cubicBezTo>
                <a:cubicBezTo>
                  <a:pt x="3515" y="491"/>
                  <a:pt x="3515" y="490"/>
                  <a:pt x="3515" y="490"/>
                </a:cubicBezTo>
                <a:cubicBezTo>
                  <a:pt x="3514" y="486"/>
                  <a:pt x="3515" y="484"/>
                  <a:pt x="3513" y="482"/>
                </a:cubicBezTo>
                <a:cubicBezTo>
                  <a:pt x="3512" y="480"/>
                  <a:pt x="3512" y="479"/>
                  <a:pt x="3511" y="477"/>
                </a:cubicBezTo>
                <a:cubicBezTo>
                  <a:pt x="3511" y="475"/>
                  <a:pt x="3511" y="473"/>
                  <a:pt x="3509" y="471"/>
                </a:cubicBezTo>
                <a:cubicBezTo>
                  <a:pt x="3516" y="471"/>
                  <a:pt x="3516" y="471"/>
                  <a:pt x="3516" y="471"/>
                </a:cubicBezTo>
                <a:cubicBezTo>
                  <a:pt x="3527" y="470"/>
                  <a:pt x="3527" y="470"/>
                  <a:pt x="3527" y="470"/>
                </a:cubicBezTo>
                <a:cubicBezTo>
                  <a:pt x="3527" y="472"/>
                  <a:pt x="3527" y="473"/>
                  <a:pt x="3527" y="475"/>
                </a:cubicBezTo>
                <a:cubicBezTo>
                  <a:pt x="3528" y="477"/>
                  <a:pt x="3528" y="478"/>
                  <a:pt x="3528" y="479"/>
                </a:cubicBezTo>
                <a:cubicBezTo>
                  <a:pt x="3529" y="484"/>
                  <a:pt x="3529" y="486"/>
                  <a:pt x="3531" y="486"/>
                </a:cubicBezTo>
                <a:cubicBezTo>
                  <a:pt x="3533" y="486"/>
                  <a:pt x="3534" y="485"/>
                  <a:pt x="3534" y="485"/>
                </a:cubicBezTo>
                <a:cubicBezTo>
                  <a:pt x="3535" y="488"/>
                  <a:pt x="3535" y="488"/>
                  <a:pt x="3535" y="488"/>
                </a:cubicBezTo>
                <a:cubicBezTo>
                  <a:pt x="3535" y="488"/>
                  <a:pt x="3533" y="492"/>
                  <a:pt x="3532" y="495"/>
                </a:cubicBezTo>
                <a:close/>
                <a:moveTo>
                  <a:pt x="3983" y="1003"/>
                </a:moveTo>
                <a:cubicBezTo>
                  <a:pt x="3951" y="1003"/>
                  <a:pt x="3951" y="1003"/>
                  <a:pt x="3951" y="1003"/>
                </a:cubicBezTo>
                <a:cubicBezTo>
                  <a:pt x="3932" y="1003"/>
                  <a:pt x="3932" y="1003"/>
                  <a:pt x="3932" y="1003"/>
                </a:cubicBezTo>
                <a:cubicBezTo>
                  <a:pt x="3936" y="961"/>
                  <a:pt x="3936" y="961"/>
                  <a:pt x="3936" y="961"/>
                </a:cubicBezTo>
                <a:cubicBezTo>
                  <a:pt x="3941" y="909"/>
                  <a:pt x="3941" y="909"/>
                  <a:pt x="3941" y="909"/>
                </a:cubicBezTo>
                <a:cubicBezTo>
                  <a:pt x="3942" y="898"/>
                  <a:pt x="3942" y="898"/>
                  <a:pt x="3942" y="898"/>
                </a:cubicBezTo>
                <a:cubicBezTo>
                  <a:pt x="3943" y="888"/>
                  <a:pt x="3943" y="888"/>
                  <a:pt x="3943" y="888"/>
                </a:cubicBezTo>
                <a:cubicBezTo>
                  <a:pt x="3943" y="885"/>
                  <a:pt x="3943" y="885"/>
                  <a:pt x="3943" y="885"/>
                </a:cubicBezTo>
                <a:cubicBezTo>
                  <a:pt x="3945" y="864"/>
                  <a:pt x="3961" y="857"/>
                  <a:pt x="3974" y="861"/>
                </a:cubicBezTo>
                <a:cubicBezTo>
                  <a:pt x="3977" y="862"/>
                  <a:pt x="3980" y="863"/>
                  <a:pt x="3982" y="864"/>
                </a:cubicBezTo>
                <a:cubicBezTo>
                  <a:pt x="3984" y="866"/>
                  <a:pt x="3986" y="867"/>
                  <a:pt x="3987" y="869"/>
                </a:cubicBezTo>
                <a:cubicBezTo>
                  <a:pt x="3992" y="874"/>
                  <a:pt x="3994" y="881"/>
                  <a:pt x="3993" y="890"/>
                </a:cubicBezTo>
                <a:cubicBezTo>
                  <a:pt x="3991" y="914"/>
                  <a:pt x="3991" y="914"/>
                  <a:pt x="3991" y="914"/>
                </a:cubicBezTo>
                <a:cubicBezTo>
                  <a:pt x="3986" y="973"/>
                  <a:pt x="3986" y="973"/>
                  <a:pt x="3986" y="973"/>
                </a:cubicBezTo>
                <a:lnTo>
                  <a:pt x="3983" y="1003"/>
                </a:lnTo>
                <a:close/>
                <a:moveTo>
                  <a:pt x="4029" y="658"/>
                </a:moveTo>
                <a:cubicBezTo>
                  <a:pt x="4029" y="660"/>
                  <a:pt x="4030" y="661"/>
                  <a:pt x="4029" y="663"/>
                </a:cubicBezTo>
                <a:cubicBezTo>
                  <a:pt x="4029" y="673"/>
                  <a:pt x="4029" y="673"/>
                  <a:pt x="4029" y="673"/>
                </a:cubicBezTo>
                <a:cubicBezTo>
                  <a:pt x="4028" y="682"/>
                  <a:pt x="4028" y="682"/>
                  <a:pt x="4028" y="682"/>
                </a:cubicBezTo>
                <a:cubicBezTo>
                  <a:pt x="4027" y="693"/>
                  <a:pt x="4027" y="693"/>
                  <a:pt x="4027" y="693"/>
                </a:cubicBezTo>
                <a:cubicBezTo>
                  <a:pt x="4027" y="696"/>
                  <a:pt x="4027" y="696"/>
                  <a:pt x="4027" y="696"/>
                </a:cubicBezTo>
                <a:cubicBezTo>
                  <a:pt x="4027" y="703"/>
                  <a:pt x="4026" y="710"/>
                  <a:pt x="4026" y="718"/>
                </a:cubicBezTo>
                <a:cubicBezTo>
                  <a:pt x="4025" y="729"/>
                  <a:pt x="4025" y="729"/>
                  <a:pt x="4025" y="729"/>
                </a:cubicBezTo>
                <a:cubicBezTo>
                  <a:pt x="4021" y="728"/>
                  <a:pt x="4018" y="727"/>
                  <a:pt x="4015" y="727"/>
                </a:cubicBezTo>
                <a:cubicBezTo>
                  <a:pt x="4012" y="726"/>
                  <a:pt x="4008" y="726"/>
                  <a:pt x="4005" y="725"/>
                </a:cubicBezTo>
                <a:cubicBezTo>
                  <a:pt x="4006" y="710"/>
                  <a:pt x="4006" y="710"/>
                  <a:pt x="4006" y="710"/>
                </a:cubicBezTo>
                <a:cubicBezTo>
                  <a:pt x="4007" y="700"/>
                  <a:pt x="4007" y="700"/>
                  <a:pt x="4007" y="700"/>
                </a:cubicBezTo>
                <a:cubicBezTo>
                  <a:pt x="4008" y="692"/>
                  <a:pt x="4008" y="692"/>
                  <a:pt x="4008" y="692"/>
                </a:cubicBezTo>
                <a:cubicBezTo>
                  <a:pt x="4008" y="691"/>
                  <a:pt x="4008" y="691"/>
                  <a:pt x="4008" y="691"/>
                </a:cubicBezTo>
                <a:cubicBezTo>
                  <a:pt x="4009" y="675"/>
                  <a:pt x="4009" y="675"/>
                  <a:pt x="4009" y="675"/>
                </a:cubicBezTo>
                <a:cubicBezTo>
                  <a:pt x="4010" y="670"/>
                  <a:pt x="4010" y="665"/>
                  <a:pt x="4011" y="660"/>
                </a:cubicBezTo>
                <a:cubicBezTo>
                  <a:pt x="4012" y="646"/>
                  <a:pt x="4027" y="647"/>
                  <a:pt x="4029" y="658"/>
                </a:cubicBezTo>
                <a:close/>
                <a:moveTo>
                  <a:pt x="4013" y="631"/>
                </a:moveTo>
                <a:cubicBezTo>
                  <a:pt x="4013" y="629"/>
                  <a:pt x="4013" y="629"/>
                  <a:pt x="4013" y="629"/>
                </a:cubicBezTo>
                <a:cubicBezTo>
                  <a:pt x="4014" y="618"/>
                  <a:pt x="4014" y="618"/>
                  <a:pt x="4014" y="618"/>
                </a:cubicBezTo>
                <a:cubicBezTo>
                  <a:pt x="4014" y="613"/>
                  <a:pt x="4014" y="613"/>
                  <a:pt x="4014" y="613"/>
                </a:cubicBezTo>
                <a:cubicBezTo>
                  <a:pt x="4015" y="599"/>
                  <a:pt x="4015" y="599"/>
                  <a:pt x="4015" y="599"/>
                </a:cubicBezTo>
                <a:cubicBezTo>
                  <a:pt x="4017" y="584"/>
                  <a:pt x="4017" y="584"/>
                  <a:pt x="4017" y="584"/>
                </a:cubicBezTo>
                <a:cubicBezTo>
                  <a:pt x="4017" y="574"/>
                  <a:pt x="4017" y="574"/>
                  <a:pt x="4017" y="574"/>
                </a:cubicBezTo>
                <a:cubicBezTo>
                  <a:pt x="4018" y="566"/>
                  <a:pt x="4018" y="566"/>
                  <a:pt x="4018" y="566"/>
                </a:cubicBezTo>
                <a:cubicBezTo>
                  <a:pt x="4018" y="565"/>
                  <a:pt x="4018" y="564"/>
                  <a:pt x="4019" y="563"/>
                </a:cubicBezTo>
                <a:cubicBezTo>
                  <a:pt x="4020" y="559"/>
                  <a:pt x="4023" y="557"/>
                  <a:pt x="4026" y="557"/>
                </a:cubicBezTo>
                <a:cubicBezTo>
                  <a:pt x="4029" y="556"/>
                  <a:pt x="4031" y="558"/>
                  <a:pt x="4033" y="560"/>
                </a:cubicBezTo>
                <a:cubicBezTo>
                  <a:pt x="4035" y="562"/>
                  <a:pt x="4036" y="565"/>
                  <a:pt x="4036" y="568"/>
                </a:cubicBezTo>
                <a:cubicBezTo>
                  <a:pt x="4036" y="569"/>
                  <a:pt x="4036" y="569"/>
                  <a:pt x="4036" y="570"/>
                </a:cubicBezTo>
                <a:cubicBezTo>
                  <a:pt x="4035" y="579"/>
                  <a:pt x="4035" y="588"/>
                  <a:pt x="4034" y="597"/>
                </a:cubicBezTo>
                <a:cubicBezTo>
                  <a:pt x="4034" y="601"/>
                  <a:pt x="4034" y="601"/>
                  <a:pt x="4034" y="601"/>
                </a:cubicBezTo>
                <a:cubicBezTo>
                  <a:pt x="4034" y="603"/>
                  <a:pt x="4034" y="603"/>
                  <a:pt x="4034" y="603"/>
                </a:cubicBezTo>
                <a:cubicBezTo>
                  <a:pt x="4033" y="612"/>
                  <a:pt x="4033" y="612"/>
                  <a:pt x="4033" y="612"/>
                </a:cubicBezTo>
                <a:cubicBezTo>
                  <a:pt x="4032" y="621"/>
                  <a:pt x="4032" y="621"/>
                  <a:pt x="4032" y="621"/>
                </a:cubicBezTo>
                <a:cubicBezTo>
                  <a:pt x="4032" y="628"/>
                  <a:pt x="4032" y="628"/>
                  <a:pt x="4032" y="628"/>
                </a:cubicBezTo>
                <a:cubicBezTo>
                  <a:pt x="4031" y="635"/>
                  <a:pt x="4031" y="635"/>
                  <a:pt x="4031" y="635"/>
                </a:cubicBezTo>
                <a:cubicBezTo>
                  <a:pt x="4029" y="635"/>
                  <a:pt x="4027" y="634"/>
                  <a:pt x="4025" y="634"/>
                </a:cubicBezTo>
                <a:cubicBezTo>
                  <a:pt x="4023" y="633"/>
                  <a:pt x="4021" y="633"/>
                  <a:pt x="4019" y="632"/>
                </a:cubicBezTo>
                <a:cubicBezTo>
                  <a:pt x="4017" y="632"/>
                  <a:pt x="4015" y="632"/>
                  <a:pt x="4013" y="631"/>
                </a:cubicBezTo>
                <a:close/>
                <a:moveTo>
                  <a:pt x="4023" y="759"/>
                </a:moveTo>
                <a:cubicBezTo>
                  <a:pt x="4022" y="764"/>
                  <a:pt x="4022" y="764"/>
                  <a:pt x="4022" y="764"/>
                </a:cubicBezTo>
                <a:cubicBezTo>
                  <a:pt x="4022" y="776"/>
                  <a:pt x="4021" y="787"/>
                  <a:pt x="4020" y="798"/>
                </a:cubicBezTo>
                <a:cubicBezTo>
                  <a:pt x="4020" y="798"/>
                  <a:pt x="4020" y="798"/>
                  <a:pt x="4020" y="798"/>
                </a:cubicBezTo>
                <a:cubicBezTo>
                  <a:pt x="4018" y="824"/>
                  <a:pt x="4018" y="824"/>
                  <a:pt x="4018" y="824"/>
                </a:cubicBezTo>
                <a:cubicBezTo>
                  <a:pt x="4017" y="834"/>
                  <a:pt x="4017" y="834"/>
                  <a:pt x="4017" y="834"/>
                </a:cubicBezTo>
                <a:cubicBezTo>
                  <a:pt x="4017" y="838"/>
                  <a:pt x="4017" y="838"/>
                  <a:pt x="4017" y="838"/>
                </a:cubicBezTo>
                <a:cubicBezTo>
                  <a:pt x="4013" y="837"/>
                  <a:pt x="4013" y="837"/>
                  <a:pt x="4013" y="837"/>
                </a:cubicBezTo>
                <a:cubicBezTo>
                  <a:pt x="4010" y="837"/>
                  <a:pt x="4007" y="837"/>
                  <a:pt x="4003" y="837"/>
                </a:cubicBezTo>
                <a:cubicBezTo>
                  <a:pt x="3996" y="836"/>
                  <a:pt x="3996" y="836"/>
                  <a:pt x="3996" y="836"/>
                </a:cubicBezTo>
                <a:cubicBezTo>
                  <a:pt x="3998" y="817"/>
                  <a:pt x="3998" y="817"/>
                  <a:pt x="3998" y="817"/>
                </a:cubicBezTo>
                <a:cubicBezTo>
                  <a:pt x="4000" y="796"/>
                  <a:pt x="4000" y="796"/>
                  <a:pt x="4000" y="796"/>
                </a:cubicBezTo>
                <a:cubicBezTo>
                  <a:pt x="4001" y="783"/>
                  <a:pt x="4001" y="783"/>
                  <a:pt x="4001" y="783"/>
                </a:cubicBezTo>
                <a:cubicBezTo>
                  <a:pt x="4002" y="768"/>
                  <a:pt x="4002" y="768"/>
                  <a:pt x="4002" y="768"/>
                </a:cubicBezTo>
                <a:cubicBezTo>
                  <a:pt x="4003" y="756"/>
                  <a:pt x="4003" y="756"/>
                  <a:pt x="4003" y="756"/>
                </a:cubicBezTo>
                <a:cubicBezTo>
                  <a:pt x="4003" y="755"/>
                  <a:pt x="4003" y="754"/>
                  <a:pt x="4003" y="754"/>
                </a:cubicBezTo>
                <a:cubicBezTo>
                  <a:pt x="4004" y="745"/>
                  <a:pt x="4010" y="742"/>
                  <a:pt x="4015" y="743"/>
                </a:cubicBezTo>
                <a:cubicBezTo>
                  <a:pt x="4018" y="744"/>
                  <a:pt x="4021" y="747"/>
                  <a:pt x="4022" y="751"/>
                </a:cubicBezTo>
                <a:cubicBezTo>
                  <a:pt x="4023" y="753"/>
                  <a:pt x="4023" y="756"/>
                  <a:pt x="4023" y="759"/>
                </a:cubicBezTo>
                <a:close/>
                <a:moveTo>
                  <a:pt x="4008" y="566"/>
                </a:moveTo>
                <a:cubicBezTo>
                  <a:pt x="4007" y="572"/>
                  <a:pt x="4007" y="572"/>
                  <a:pt x="4007" y="572"/>
                </a:cubicBezTo>
                <a:cubicBezTo>
                  <a:pt x="4006" y="583"/>
                  <a:pt x="4006" y="583"/>
                  <a:pt x="4006" y="583"/>
                </a:cubicBezTo>
                <a:cubicBezTo>
                  <a:pt x="4005" y="594"/>
                  <a:pt x="4005" y="594"/>
                  <a:pt x="4005" y="594"/>
                </a:cubicBezTo>
                <a:cubicBezTo>
                  <a:pt x="4005" y="598"/>
                  <a:pt x="4005" y="598"/>
                  <a:pt x="4005" y="598"/>
                </a:cubicBezTo>
                <a:cubicBezTo>
                  <a:pt x="4004" y="606"/>
                  <a:pt x="4003" y="614"/>
                  <a:pt x="4003" y="623"/>
                </a:cubicBezTo>
                <a:cubicBezTo>
                  <a:pt x="4002" y="628"/>
                  <a:pt x="4002" y="628"/>
                  <a:pt x="4002" y="628"/>
                </a:cubicBezTo>
                <a:cubicBezTo>
                  <a:pt x="4002" y="630"/>
                  <a:pt x="4002" y="630"/>
                  <a:pt x="4002" y="630"/>
                </a:cubicBezTo>
                <a:cubicBezTo>
                  <a:pt x="4000" y="629"/>
                  <a:pt x="4000" y="629"/>
                  <a:pt x="4000" y="629"/>
                </a:cubicBezTo>
                <a:cubicBezTo>
                  <a:pt x="3999" y="629"/>
                  <a:pt x="3997" y="629"/>
                  <a:pt x="3996" y="629"/>
                </a:cubicBezTo>
                <a:cubicBezTo>
                  <a:pt x="3991" y="628"/>
                  <a:pt x="3986" y="628"/>
                  <a:pt x="3981" y="627"/>
                </a:cubicBezTo>
                <a:cubicBezTo>
                  <a:pt x="3981" y="623"/>
                  <a:pt x="3981" y="618"/>
                  <a:pt x="3982" y="613"/>
                </a:cubicBezTo>
                <a:cubicBezTo>
                  <a:pt x="3983" y="603"/>
                  <a:pt x="3983" y="603"/>
                  <a:pt x="3983" y="603"/>
                </a:cubicBezTo>
                <a:cubicBezTo>
                  <a:pt x="3984" y="596"/>
                  <a:pt x="3984" y="596"/>
                  <a:pt x="3984" y="596"/>
                </a:cubicBezTo>
                <a:cubicBezTo>
                  <a:pt x="3984" y="592"/>
                  <a:pt x="3984" y="592"/>
                  <a:pt x="3984" y="592"/>
                </a:cubicBezTo>
                <a:cubicBezTo>
                  <a:pt x="3986" y="576"/>
                  <a:pt x="3986" y="576"/>
                  <a:pt x="3986" y="576"/>
                </a:cubicBezTo>
                <a:cubicBezTo>
                  <a:pt x="3987" y="564"/>
                  <a:pt x="3987" y="564"/>
                  <a:pt x="3987" y="564"/>
                </a:cubicBezTo>
                <a:cubicBezTo>
                  <a:pt x="3987" y="563"/>
                  <a:pt x="3987" y="562"/>
                  <a:pt x="3987" y="561"/>
                </a:cubicBezTo>
                <a:cubicBezTo>
                  <a:pt x="3987" y="561"/>
                  <a:pt x="3988" y="560"/>
                  <a:pt x="3988" y="560"/>
                </a:cubicBezTo>
                <a:cubicBezTo>
                  <a:pt x="3989" y="556"/>
                  <a:pt x="3993" y="553"/>
                  <a:pt x="3996" y="553"/>
                </a:cubicBezTo>
                <a:cubicBezTo>
                  <a:pt x="3997" y="553"/>
                  <a:pt x="3997" y="553"/>
                  <a:pt x="3997" y="553"/>
                </a:cubicBezTo>
                <a:cubicBezTo>
                  <a:pt x="4001" y="553"/>
                  <a:pt x="4005" y="555"/>
                  <a:pt x="4007" y="558"/>
                </a:cubicBezTo>
                <a:cubicBezTo>
                  <a:pt x="4007" y="560"/>
                  <a:pt x="4008" y="563"/>
                  <a:pt x="4008" y="566"/>
                </a:cubicBezTo>
                <a:close/>
                <a:moveTo>
                  <a:pt x="3985" y="482"/>
                </a:moveTo>
                <a:cubicBezTo>
                  <a:pt x="3985" y="483"/>
                  <a:pt x="3985" y="483"/>
                  <a:pt x="3985" y="483"/>
                </a:cubicBezTo>
                <a:cubicBezTo>
                  <a:pt x="3984" y="489"/>
                  <a:pt x="3984" y="489"/>
                  <a:pt x="3984" y="489"/>
                </a:cubicBezTo>
                <a:cubicBezTo>
                  <a:pt x="3984" y="491"/>
                  <a:pt x="3984" y="491"/>
                  <a:pt x="3984" y="491"/>
                </a:cubicBezTo>
                <a:cubicBezTo>
                  <a:pt x="3983" y="503"/>
                  <a:pt x="3983" y="503"/>
                  <a:pt x="3983" y="503"/>
                </a:cubicBezTo>
                <a:cubicBezTo>
                  <a:pt x="3982" y="512"/>
                  <a:pt x="3982" y="512"/>
                  <a:pt x="3982" y="512"/>
                </a:cubicBezTo>
                <a:cubicBezTo>
                  <a:pt x="3981" y="519"/>
                  <a:pt x="3981" y="519"/>
                  <a:pt x="3981" y="519"/>
                </a:cubicBezTo>
                <a:cubicBezTo>
                  <a:pt x="3980" y="528"/>
                  <a:pt x="3980" y="528"/>
                  <a:pt x="3980" y="528"/>
                </a:cubicBezTo>
                <a:cubicBezTo>
                  <a:pt x="3979" y="541"/>
                  <a:pt x="3979" y="541"/>
                  <a:pt x="3979" y="541"/>
                </a:cubicBezTo>
                <a:cubicBezTo>
                  <a:pt x="3979" y="541"/>
                  <a:pt x="3979" y="541"/>
                  <a:pt x="3979" y="541"/>
                </a:cubicBezTo>
                <a:cubicBezTo>
                  <a:pt x="3978" y="541"/>
                  <a:pt x="3978" y="541"/>
                  <a:pt x="3978" y="541"/>
                </a:cubicBezTo>
                <a:cubicBezTo>
                  <a:pt x="3973" y="542"/>
                  <a:pt x="3968" y="542"/>
                  <a:pt x="3963" y="542"/>
                </a:cubicBezTo>
                <a:cubicBezTo>
                  <a:pt x="3961" y="542"/>
                  <a:pt x="3961" y="542"/>
                  <a:pt x="3961" y="542"/>
                </a:cubicBezTo>
                <a:cubicBezTo>
                  <a:pt x="3962" y="535"/>
                  <a:pt x="3962" y="535"/>
                  <a:pt x="3962" y="535"/>
                </a:cubicBezTo>
                <a:cubicBezTo>
                  <a:pt x="3964" y="520"/>
                  <a:pt x="3964" y="520"/>
                  <a:pt x="3964" y="520"/>
                </a:cubicBezTo>
                <a:cubicBezTo>
                  <a:pt x="3964" y="512"/>
                  <a:pt x="3964" y="512"/>
                  <a:pt x="3964" y="512"/>
                </a:cubicBezTo>
                <a:cubicBezTo>
                  <a:pt x="3965" y="507"/>
                  <a:pt x="3965" y="507"/>
                  <a:pt x="3965" y="507"/>
                </a:cubicBezTo>
                <a:cubicBezTo>
                  <a:pt x="3965" y="505"/>
                  <a:pt x="3965" y="505"/>
                  <a:pt x="3965" y="505"/>
                </a:cubicBezTo>
                <a:cubicBezTo>
                  <a:pt x="3966" y="499"/>
                  <a:pt x="3966" y="499"/>
                  <a:pt x="3966" y="499"/>
                </a:cubicBezTo>
                <a:cubicBezTo>
                  <a:pt x="3967" y="494"/>
                  <a:pt x="3967" y="488"/>
                  <a:pt x="3968" y="482"/>
                </a:cubicBezTo>
                <a:cubicBezTo>
                  <a:pt x="3968" y="482"/>
                  <a:pt x="3968" y="481"/>
                  <a:pt x="3968" y="481"/>
                </a:cubicBezTo>
                <a:cubicBezTo>
                  <a:pt x="3968" y="479"/>
                  <a:pt x="3969" y="478"/>
                  <a:pt x="3970" y="477"/>
                </a:cubicBezTo>
                <a:cubicBezTo>
                  <a:pt x="3971" y="474"/>
                  <a:pt x="3973" y="472"/>
                  <a:pt x="3976" y="472"/>
                </a:cubicBezTo>
                <a:cubicBezTo>
                  <a:pt x="3977" y="471"/>
                  <a:pt x="3978" y="471"/>
                  <a:pt x="3979" y="471"/>
                </a:cubicBezTo>
                <a:cubicBezTo>
                  <a:pt x="3983" y="472"/>
                  <a:pt x="3986" y="475"/>
                  <a:pt x="3985" y="482"/>
                </a:cubicBezTo>
                <a:close/>
                <a:moveTo>
                  <a:pt x="3933" y="645"/>
                </a:moveTo>
                <a:cubicBezTo>
                  <a:pt x="3936" y="644"/>
                  <a:pt x="3939" y="646"/>
                  <a:pt x="3940" y="649"/>
                </a:cubicBezTo>
                <a:cubicBezTo>
                  <a:pt x="3941" y="650"/>
                  <a:pt x="3941" y="652"/>
                  <a:pt x="3941" y="655"/>
                </a:cubicBezTo>
                <a:cubicBezTo>
                  <a:pt x="3938" y="677"/>
                  <a:pt x="3938" y="677"/>
                  <a:pt x="3938" y="677"/>
                </a:cubicBezTo>
                <a:cubicBezTo>
                  <a:pt x="3937" y="683"/>
                  <a:pt x="3937" y="683"/>
                  <a:pt x="3937" y="683"/>
                </a:cubicBezTo>
                <a:cubicBezTo>
                  <a:pt x="3937" y="688"/>
                  <a:pt x="3937" y="688"/>
                  <a:pt x="3937" y="688"/>
                </a:cubicBezTo>
                <a:cubicBezTo>
                  <a:pt x="3936" y="693"/>
                  <a:pt x="3936" y="693"/>
                  <a:pt x="3936" y="693"/>
                </a:cubicBezTo>
                <a:cubicBezTo>
                  <a:pt x="3935" y="703"/>
                  <a:pt x="3935" y="703"/>
                  <a:pt x="3935" y="703"/>
                </a:cubicBezTo>
                <a:cubicBezTo>
                  <a:pt x="3934" y="711"/>
                  <a:pt x="3934" y="711"/>
                  <a:pt x="3934" y="711"/>
                </a:cubicBezTo>
                <a:cubicBezTo>
                  <a:pt x="3933" y="720"/>
                  <a:pt x="3933" y="720"/>
                  <a:pt x="3933" y="720"/>
                </a:cubicBezTo>
                <a:cubicBezTo>
                  <a:pt x="3929" y="721"/>
                  <a:pt x="3926" y="721"/>
                  <a:pt x="3922" y="721"/>
                </a:cubicBezTo>
                <a:cubicBezTo>
                  <a:pt x="3920" y="721"/>
                  <a:pt x="3918" y="721"/>
                  <a:pt x="3916" y="721"/>
                </a:cubicBezTo>
                <a:cubicBezTo>
                  <a:pt x="3916" y="719"/>
                  <a:pt x="3916" y="719"/>
                  <a:pt x="3916" y="719"/>
                </a:cubicBezTo>
                <a:cubicBezTo>
                  <a:pt x="3918" y="709"/>
                  <a:pt x="3918" y="709"/>
                  <a:pt x="3918" y="709"/>
                </a:cubicBezTo>
                <a:cubicBezTo>
                  <a:pt x="3919" y="698"/>
                  <a:pt x="3919" y="698"/>
                  <a:pt x="3919" y="698"/>
                </a:cubicBezTo>
                <a:cubicBezTo>
                  <a:pt x="3920" y="693"/>
                  <a:pt x="3920" y="693"/>
                  <a:pt x="3920" y="693"/>
                </a:cubicBezTo>
                <a:cubicBezTo>
                  <a:pt x="3920" y="689"/>
                  <a:pt x="3920" y="689"/>
                  <a:pt x="3920" y="689"/>
                </a:cubicBezTo>
                <a:cubicBezTo>
                  <a:pt x="3921" y="680"/>
                  <a:pt x="3922" y="671"/>
                  <a:pt x="3924" y="663"/>
                </a:cubicBezTo>
                <a:cubicBezTo>
                  <a:pt x="3924" y="656"/>
                  <a:pt x="3924" y="656"/>
                  <a:pt x="3924" y="656"/>
                </a:cubicBezTo>
                <a:cubicBezTo>
                  <a:pt x="3925" y="654"/>
                  <a:pt x="3925" y="652"/>
                  <a:pt x="3926" y="651"/>
                </a:cubicBezTo>
                <a:cubicBezTo>
                  <a:pt x="3927" y="647"/>
                  <a:pt x="3930" y="645"/>
                  <a:pt x="3933" y="645"/>
                </a:cubicBezTo>
                <a:close/>
                <a:moveTo>
                  <a:pt x="3928" y="629"/>
                </a:moveTo>
                <a:cubicBezTo>
                  <a:pt x="3929" y="624"/>
                  <a:pt x="3929" y="624"/>
                  <a:pt x="3929" y="624"/>
                </a:cubicBezTo>
                <a:cubicBezTo>
                  <a:pt x="3931" y="609"/>
                  <a:pt x="3931" y="609"/>
                  <a:pt x="3931" y="609"/>
                </a:cubicBezTo>
                <a:cubicBezTo>
                  <a:pt x="3931" y="608"/>
                  <a:pt x="3931" y="608"/>
                  <a:pt x="3931" y="608"/>
                </a:cubicBezTo>
                <a:cubicBezTo>
                  <a:pt x="3932" y="601"/>
                  <a:pt x="3932" y="601"/>
                  <a:pt x="3932" y="601"/>
                </a:cubicBezTo>
                <a:cubicBezTo>
                  <a:pt x="3932" y="598"/>
                  <a:pt x="3932" y="598"/>
                  <a:pt x="3932" y="598"/>
                </a:cubicBezTo>
                <a:cubicBezTo>
                  <a:pt x="3935" y="578"/>
                  <a:pt x="3935" y="578"/>
                  <a:pt x="3935" y="578"/>
                </a:cubicBezTo>
                <a:cubicBezTo>
                  <a:pt x="3936" y="566"/>
                  <a:pt x="3936" y="566"/>
                  <a:pt x="3936" y="566"/>
                </a:cubicBezTo>
                <a:cubicBezTo>
                  <a:pt x="3936" y="566"/>
                  <a:pt x="3936" y="565"/>
                  <a:pt x="3936" y="565"/>
                </a:cubicBezTo>
                <a:cubicBezTo>
                  <a:pt x="3938" y="557"/>
                  <a:pt x="3944" y="553"/>
                  <a:pt x="3948" y="555"/>
                </a:cubicBezTo>
                <a:cubicBezTo>
                  <a:pt x="3951" y="556"/>
                  <a:pt x="3952" y="559"/>
                  <a:pt x="3952" y="564"/>
                </a:cubicBezTo>
                <a:cubicBezTo>
                  <a:pt x="3952" y="564"/>
                  <a:pt x="3952" y="564"/>
                  <a:pt x="3952" y="564"/>
                </a:cubicBezTo>
                <a:cubicBezTo>
                  <a:pt x="3949" y="587"/>
                  <a:pt x="3949" y="587"/>
                  <a:pt x="3949" y="587"/>
                </a:cubicBezTo>
                <a:cubicBezTo>
                  <a:pt x="3948" y="593"/>
                  <a:pt x="3948" y="593"/>
                  <a:pt x="3948" y="593"/>
                </a:cubicBezTo>
                <a:cubicBezTo>
                  <a:pt x="3948" y="594"/>
                  <a:pt x="3948" y="594"/>
                  <a:pt x="3948" y="594"/>
                </a:cubicBezTo>
                <a:cubicBezTo>
                  <a:pt x="3948" y="596"/>
                  <a:pt x="3948" y="596"/>
                  <a:pt x="3948" y="596"/>
                </a:cubicBezTo>
                <a:cubicBezTo>
                  <a:pt x="3946" y="609"/>
                  <a:pt x="3946" y="609"/>
                  <a:pt x="3946" y="609"/>
                </a:cubicBezTo>
                <a:cubicBezTo>
                  <a:pt x="3944" y="625"/>
                  <a:pt x="3944" y="625"/>
                  <a:pt x="3944" y="625"/>
                </a:cubicBezTo>
                <a:cubicBezTo>
                  <a:pt x="3944" y="628"/>
                  <a:pt x="3944" y="628"/>
                  <a:pt x="3944" y="628"/>
                </a:cubicBezTo>
                <a:cubicBezTo>
                  <a:pt x="3942" y="628"/>
                  <a:pt x="3942" y="628"/>
                  <a:pt x="3942" y="628"/>
                </a:cubicBezTo>
                <a:cubicBezTo>
                  <a:pt x="3937" y="628"/>
                  <a:pt x="3933" y="629"/>
                  <a:pt x="3928" y="629"/>
                </a:cubicBezTo>
                <a:close/>
                <a:moveTo>
                  <a:pt x="3942" y="704"/>
                </a:moveTo>
                <a:cubicBezTo>
                  <a:pt x="3943" y="697"/>
                  <a:pt x="3943" y="697"/>
                  <a:pt x="3943" y="697"/>
                </a:cubicBezTo>
                <a:cubicBezTo>
                  <a:pt x="3944" y="688"/>
                  <a:pt x="3944" y="688"/>
                  <a:pt x="3944" y="688"/>
                </a:cubicBezTo>
                <a:cubicBezTo>
                  <a:pt x="3944" y="687"/>
                  <a:pt x="3944" y="687"/>
                  <a:pt x="3944" y="687"/>
                </a:cubicBezTo>
                <a:cubicBezTo>
                  <a:pt x="3944" y="683"/>
                  <a:pt x="3945" y="680"/>
                  <a:pt x="3945" y="676"/>
                </a:cubicBezTo>
                <a:cubicBezTo>
                  <a:pt x="3946" y="671"/>
                  <a:pt x="3946" y="671"/>
                  <a:pt x="3946" y="671"/>
                </a:cubicBezTo>
                <a:cubicBezTo>
                  <a:pt x="3946" y="666"/>
                  <a:pt x="3947" y="661"/>
                  <a:pt x="3948" y="656"/>
                </a:cubicBezTo>
                <a:cubicBezTo>
                  <a:pt x="3949" y="641"/>
                  <a:pt x="3966" y="640"/>
                  <a:pt x="3967" y="653"/>
                </a:cubicBezTo>
                <a:cubicBezTo>
                  <a:pt x="3967" y="654"/>
                  <a:pt x="3967" y="655"/>
                  <a:pt x="3967" y="656"/>
                </a:cubicBezTo>
                <a:cubicBezTo>
                  <a:pt x="3966" y="658"/>
                  <a:pt x="3966" y="658"/>
                  <a:pt x="3966" y="658"/>
                </a:cubicBezTo>
                <a:cubicBezTo>
                  <a:pt x="3965" y="669"/>
                  <a:pt x="3965" y="669"/>
                  <a:pt x="3965" y="669"/>
                </a:cubicBezTo>
                <a:cubicBezTo>
                  <a:pt x="3964" y="678"/>
                  <a:pt x="3964" y="678"/>
                  <a:pt x="3964" y="678"/>
                </a:cubicBezTo>
                <a:cubicBezTo>
                  <a:pt x="3964" y="686"/>
                  <a:pt x="3964" y="686"/>
                  <a:pt x="3964" y="686"/>
                </a:cubicBezTo>
                <a:cubicBezTo>
                  <a:pt x="3963" y="688"/>
                  <a:pt x="3963" y="688"/>
                  <a:pt x="3963" y="688"/>
                </a:cubicBezTo>
                <a:cubicBezTo>
                  <a:pt x="3962" y="698"/>
                  <a:pt x="3961" y="707"/>
                  <a:pt x="3960" y="716"/>
                </a:cubicBezTo>
                <a:cubicBezTo>
                  <a:pt x="3960" y="721"/>
                  <a:pt x="3960" y="721"/>
                  <a:pt x="3960" y="721"/>
                </a:cubicBezTo>
                <a:cubicBezTo>
                  <a:pt x="3959" y="720"/>
                  <a:pt x="3957" y="720"/>
                  <a:pt x="3956" y="720"/>
                </a:cubicBezTo>
                <a:cubicBezTo>
                  <a:pt x="3951" y="720"/>
                  <a:pt x="3945" y="720"/>
                  <a:pt x="3940" y="720"/>
                </a:cubicBezTo>
                <a:cubicBezTo>
                  <a:pt x="3941" y="715"/>
                  <a:pt x="3941" y="710"/>
                  <a:pt x="3942" y="704"/>
                </a:cubicBezTo>
                <a:close/>
                <a:moveTo>
                  <a:pt x="3962" y="815"/>
                </a:moveTo>
                <a:cubicBezTo>
                  <a:pt x="3963" y="800"/>
                  <a:pt x="3963" y="800"/>
                  <a:pt x="3963" y="800"/>
                </a:cubicBezTo>
                <a:cubicBezTo>
                  <a:pt x="3964" y="793"/>
                  <a:pt x="3964" y="793"/>
                  <a:pt x="3964" y="793"/>
                </a:cubicBezTo>
                <a:cubicBezTo>
                  <a:pt x="3965" y="786"/>
                  <a:pt x="3965" y="786"/>
                  <a:pt x="3965" y="786"/>
                </a:cubicBezTo>
                <a:cubicBezTo>
                  <a:pt x="3967" y="767"/>
                  <a:pt x="3967" y="767"/>
                  <a:pt x="3967" y="767"/>
                </a:cubicBezTo>
                <a:cubicBezTo>
                  <a:pt x="3968" y="753"/>
                  <a:pt x="3968" y="753"/>
                  <a:pt x="3968" y="753"/>
                </a:cubicBezTo>
                <a:cubicBezTo>
                  <a:pt x="3970" y="736"/>
                  <a:pt x="3986" y="735"/>
                  <a:pt x="3990" y="747"/>
                </a:cubicBezTo>
                <a:cubicBezTo>
                  <a:pt x="3991" y="749"/>
                  <a:pt x="3992" y="752"/>
                  <a:pt x="3991" y="755"/>
                </a:cubicBezTo>
                <a:cubicBezTo>
                  <a:pt x="3990" y="764"/>
                  <a:pt x="3990" y="764"/>
                  <a:pt x="3990" y="764"/>
                </a:cubicBezTo>
                <a:cubicBezTo>
                  <a:pt x="3989" y="778"/>
                  <a:pt x="3989" y="778"/>
                  <a:pt x="3989" y="778"/>
                </a:cubicBezTo>
                <a:cubicBezTo>
                  <a:pt x="3988" y="793"/>
                  <a:pt x="3988" y="793"/>
                  <a:pt x="3988" y="793"/>
                </a:cubicBezTo>
                <a:cubicBezTo>
                  <a:pt x="3988" y="795"/>
                  <a:pt x="3988" y="795"/>
                  <a:pt x="3988" y="795"/>
                </a:cubicBezTo>
                <a:cubicBezTo>
                  <a:pt x="3987" y="806"/>
                  <a:pt x="3986" y="817"/>
                  <a:pt x="3985" y="827"/>
                </a:cubicBezTo>
                <a:cubicBezTo>
                  <a:pt x="3984" y="835"/>
                  <a:pt x="3984" y="835"/>
                  <a:pt x="3984" y="835"/>
                </a:cubicBezTo>
                <a:cubicBezTo>
                  <a:pt x="3977" y="834"/>
                  <a:pt x="3977" y="834"/>
                  <a:pt x="3977" y="834"/>
                </a:cubicBezTo>
                <a:cubicBezTo>
                  <a:pt x="3972" y="834"/>
                  <a:pt x="3966" y="833"/>
                  <a:pt x="3960" y="832"/>
                </a:cubicBezTo>
                <a:lnTo>
                  <a:pt x="3962" y="815"/>
                </a:lnTo>
                <a:close/>
                <a:moveTo>
                  <a:pt x="3970" y="627"/>
                </a:moveTo>
                <a:cubicBezTo>
                  <a:pt x="3969" y="627"/>
                  <a:pt x="3967" y="627"/>
                  <a:pt x="3966" y="627"/>
                </a:cubicBezTo>
                <a:cubicBezTo>
                  <a:pt x="3962" y="627"/>
                  <a:pt x="3958" y="627"/>
                  <a:pt x="3954" y="627"/>
                </a:cubicBezTo>
                <a:cubicBezTo>
                  <a:pt x="3951" y="627"/>
                  <a:pt x="3951" y="627"/>
                  <a:pt x="3951" y="627"/>
                </a:cubicBezTo>
                <a:cubicBezTo>
                  <a:pt x="3952" y="619"/>
                  <a:pt x="3952" y="619"/>
                  <a:pt x="3952" y="619"/>
                </a:cubicBezTo>
                <a:cubicBezTo>
                  <a:pt x="3954" y="603"/>
                  <a:pt x="3954" y="603"/>
                  <a:pt x="3954" y="603"/>
                </a:cubicBezTo>
                <a:cubicBezTo>
                  <a:pt x="3955" y="595"/>
                  <a:pt x="3955" y="595"/>
                  <a:pt x="3955" y="595"/>
                </a:cubicBezTo>
                <a:cubicBezTo>
                  <a:pt x="3955" y="588"/>
                  <a:pt x="3955" y="588"/>
                  <a:pt x="3955" y="588"/>
                </a:cubicBezTo>
                <a:cubicBezTo>
                  <a:pt x="3956" y="587"/>
                  <a:pt x="3956" y="587"/>
                  <a:pt x="3956" y="587"/>
                </a:cubicBezTo>
                <a:cubicBezTo>
                  <a:pt x="3956" y="580"/>
                  <a:pt x="3956" y="580"/>
                  <a:pt x="3956" y="580"/>
                </a:cubicBezTo>
                <a:cubicBezTo>
                  <a:pt x="3957" y="575"/>
                  <a:pt x="3958" y="569"/>
                  <a:pt x="3958" y="563"/>
                </a:cubicBezTo>
                <a:cubicBezTo>
                  <a:pt x="3959" y="560"/>
                  <a:pt x="3960" y="558"/>
                  <a:pt x="3961" y="556"/>
                </a:cubicBezTo>
                <a:cubicBezTo>
                  <a:pt x="3962" y="554"/>
                  <a:pt x="3964" y="553"/>
                  <a:pt x="3965" y="552"/>
                </a:cubicBezTo>
                <a:cubicBezTo>
                  <a:pt x="3971" y="550"/>
                  <a:pt x="3978" y="553"/>
                  <a:pt x="3977" y="563"/>
                </a:cubicBezTo>
                <a:cubicBezTo>
                  <a:pt x="3976" y="563"/>
                  <a:pt x="3976" y="563"/>
                  <a:pt x="3976" y="563"/>
                </a:cubicBezTo>
                <a:cubicBezTo>
                  <a:pt x="3976" y="570"/>
                  <a:pt x="3976" y="570"/>
                  <a:pt x="3976" y="570"/>
                </a:cubicBezTo>
                <a:cubicBezTo>
                  <a:pt x="3976" y="571"/>
                  <a:pt x="3976" y="571"/>
                  <a:pt x="3976" y="571"/>
                </a:cubicBezTo>
                <a:cubicBezTo>
                  <a:pt x="3974" y="586"/>
                  <a:pt x="3974" y="586"/>
                  <a:pt x="3974" y="586"/>
                </a:cubicBezTo>
                <a:cubicBezTo>
                  <a:pt x="3973" y="595"/>
                  <a:pt x="3973" y="595"/>
                  <a:pt x="3973" y="595"/>
                </a:cubicBezTo>
                <a:cubicBezTo>
                  <a:pt x="3972" y="602"/>
                  <a:pt x="3972" y="602"/>
                  <a:pt x="3972" y="602"/>
                </a:cubicBezTo>
                <a:cubicBezTo>
                  <a:pt x="3971" y="612"/>
                  <a:pt x="3971" y="612"/>
                  <a:pt x="3971" y="612"/>
                </a:cubicBezTo>
                <a:cubicBezTo>
                  <a:pt x="3970" y="623"/>
                  <a:pt x="3970" y="623"/>
                  <a:pt x="3970" y="623"/>
                </a:cubicBezTo>
                <a:lnTo>
                  <a:pt x="3970" y="627"/>
                </a:lnTo>
                <a:close/>
                <a:moveTo>
                  <a:pt x="3962" y="484"/>
                </a:moveTo>
                <a:cubicBezTo>
                  <a:pt x="3961" y="487"/>
                  <a:pt x="3961" y="487"/>
                  <a:pt x="3961" y="487"/>
                </a:cubicBezTo>
                <a:cubicBezTo>
                  <a:pt x="3961" y="493"/>
                  <a:pt x="3960" y="499"/>
                  <a:pt x="3959" y="505"/>
                </a:cubicBezTo>
                <a:cubicBezTo>
                  <a:pt x="3958" y="511"/>
                  <a:pt x="3958" y="511"/>
                  <a:pt x="3958" y="511"/>
                </a:cubicBezTo>
                <a:cubicBezTo>
                  <a:pt x="3958" y="513"/>
                  <a:pt x="3958" y="513"/>
                  <a:pt x="3958" y="513"/>
                </a:cubicBezTo>
                <a:cubicBezTo>
                  <a:pt x="3958" y="514"/>
                  <a:pt x="3958" y="514"/>
                  <a:pt x="3958" y="514"/>
                </a:cubicBezTo>
                <a:cubicBezTo>
                  <a:pt x="3957" y="526"/>
                  <a:pt x="3957" y="526"/>
                  <a:pt x="3957" y="526"/>
                </a:cubicBezTo>
                <a:cubicBezTo>
                  <a:pt x="3955" y="541"/>
                  <a:pt x="3955" y="541"/>
                  <a:pt x="3955" y="541"/>
                </a:cubicBezTo>
                <a:cubicBezTo>
                  <a:pt x="3955" y="543"/>
                  <a:pt x="3955" y="543"/>
                  <a:pt x="3955" y="543"/>
                </a:cubicBezTo>
                <a:cubicBezTo>
                  <a:pt x="3952" y="544"/>
                  <a:pt x="3952" y="544"/>
                  <a:pt x="3952" y="544"/>
                </a:cubicBezTo>
                <a:cubicBezTo>
                  <a:pt x="3948" y="544"/>
                  <a:pt x="3943" y="545"/>
                  <a:pt x="3939" y="546"/>
                </a:cubicBezTo>
                <a:cubicBezTo>
                  <a:pt x="3940" y="540"/>
                  <a:pt x="3940" y="540"/>
                  <a:pt x="3940" y="540"/>
                </a:cubicBezTo>
                <a:cubicBezTo>
                  <a:pt x="3942" y="527"/>
                  <a:pt x="3942" y="527"/>
                  <a:pt x="3942" y="527"/>
                </a:cubicBezTo>
                <a:cubicBezTo>
                  <a:pt x="3942" y="525"/>
                  <a:pt x="3942" y="525"/>
                  <a:pt x="3942" y="525"/>
                </a:cubicBezTo>
                <a:cubicBezTo>
                  <a:pt x="3943" y="519"/>
                  <a:pt x="3943" y="519"/>
                  <a:pt x="3943" y="519"/>
                </a:cubicBezTo>
                <a:cubicBezTo>
                  <a:pt x="3943" y="516"/>
                  <a:pt x="3943" y="516"/>
                  <a:pt x="3943" y="516"/>
                </a:cubicBezTo>
                <a:cubicBezTo>
                  <a:pt x="3945" y="501"/>
                  <a:pt x="3945" y="501"/>
                  <a:pt x="3945" y="501"/>
                </a:cubicBezTo>
                <a:cubicBezTo>
                  <a:pt x="3945" y="497"/>
                  <a:pt x="3945" y="497"/>
                  <a:pt x="3945" y="497"/>
                </a:cubicBezTo>
                <a:cubicBezTo>
                  <a:pt x="3947" y="487"/>
                  <a:pt x="3947" y="487"/>
                  <a:pt x="3947" y="487"/>
                </a:cubicBezTo>
                <a:cubicBezTo>
                  <a:pt x="3948" y="474"/>
                  <a:pt x="3962" y="472"/>
                  <a:pt x="3962" y="483"/>
                </a:cubicBezTo>
                <a:cubicBezTo>
                  <a:pt x="3962" y="484"/>
                  <a:pt x="3962" y="484"/>
                  <a:pt x="3962" y="484"/>
                </a:cubicBezTo>
                <a:close/>
                <a:moveTo>
                  <a:pt x="3942" y="488"/>
                </a:moveTo>
                <a:cubicBezTo>
                  <a:pt x="3940" y="502"/>
                  <a:pt x="3940" y="502"/>
                  <a:pt x="3940" y="502"/>
                </a:cubicBezTo>
                <a:cubicBezTo>
                  <a:pt x="3939" y="505"/>
                  <a:pt x="3939" y="505"/>
                  <a:pt x="3939" y="505"/>
                </a:cubicBezTo>
                <a:cubicBezTo>
                  <a:pt x="3938" y="518"/>
                  <a:pt x="3938" y="518"/>
                  <a:pt x="3938" y="518"/>
                </a:cubicBezTo>
                <a:cubicBezTo>
                  <a:pt x="3937" y="524"/>
                  <a:pt x="3937" y="524"/>
                  <a:pt x="3937" y="524"/>
                </a:cubicBezTo>
                <a:cubicBezTo>
                  <a:pt x="3936" y="529"/>
                  <a:pt x="3936" y="529"/>
                  <a:pt x="3936" y="529"/>
                </a:cubicBezTo>
                <a:cubicBezTo>
                  <a:pt x="3936" y="532"/>
                  <a:pt x="3936" y="532"/>
                  <a:pt x="3936" y="532"/>
                </a:cubicBezTo>
                <a:cubicBezTo>
                  <a:pt x="3935" y="536"/>
                  <a:pt x="3935" y="540"/>
                  <a:pt x="3934" y="544"/>
                </a:cubicBezTo>
                <a:cubicBezTo>
                  <a:pt x="3934" y="547"/>
                  <a:pt x="3934" y="547"/>
                  <a:pt x="3934" y="547"/>
                </a:cubicBezTo>
                <a:cubicBezTo>
                  <a:pt x="3933" y="547"/>
                  <a:pt x="3932" y="547"/>
                  <a:pt x="3931" y="547"/>
                </a:cubicBezTo>
                <a:cubicBezTo>
                  <a:pt x="3928" y="548"/>
                  <a:pt x="3924" y="549"/>
                  <a:pt x="3921" y="550"/>
                </a:cubicBezTo>
                <a:cubicBezTo>
                  <a:pt x="3922" y="544"/>
                  <a:pt x="3922" y="544"/>
                  <a:pt x="3922" y="544"/>
                </a:cubicBezTo>
                <a:cubicBezTo>
                  <a:pt x="3922" y="541"/>
                  <a:pt x="3922" y="541"/>
                  <a:pt x="3922" y="541"/>
                </a:cubicBezTo>
                <a:cubicBezTo>
                  <a:pt x="3923" y="535"/>
                  <a:pt x="3923" y="535"/>
                  <a:pt x="3923" y="535"/>
                </a:cubicBezTo>
                <a:cubicBezTo>
                  <a:pt x="3924" y="530"/>
                  <a:pt x="3925" y="525"/>
                  <a:pt x="3925" y="520"/>
                </a:cubicBezTo>
                <a:cubicBezTo>
                  <a:pt x="3926" y="517"/>
                  <a:pt x="3926" y="517"/>
                  <a:pt x="3926" y="517"/>
                </a:cubicBezTo>
                <a:cubicBezTo>
                  <a:pt x="3926" y="513"/>
                  <a:pt x="3926" y="513"/>
                  <a:pt x="3926" y="513"/>
                </a:cubicBezTo>
                <a:cubicBezTo>
                  <a:pt x="3927" y="506"/>
                  <a:pt x="3928" y="500"/>
                  <a:pt x="3929" y="493"/>
                </a:cubicBezTo>
                <a:cubicBezTo>
                  <a:pt x="3929" y="491"/>
                  <a:pt x="3929" y="491"/>
                  <a:pt x="3929" y="491"/>
                </a:cubicBezTo>
                <a:cubicBezTo>
                  <a:pt x="3931" y="482"/>
                  <a:pt x="3939" y="478"/>
                  <a:pt x="3941" y="483"/>
                </a:cubicBezTo>
                <a:cubicBezTo>
                  <a:pt x="3942" y="484"/>
                  <a:pt x="3942" y="486"/>
                  <a:pt x="3942" y="488"/>
                </a:cubicBezTo>
                <a:close/>
                <a:moveTo>
                  <a:pt x="3930" y="562"/>
                </a:moveTo>
                <a:cubicBezTo>
                  <a:pt x="3931" y="564"/>
                  <a:pt x="3931" y="566"/>
                  <a:pt x="3931" y="569"/>
                </a:cubicBezTo>
                <a:cubicBezTo>
                  <a:pt x="3931" y="570"/>
                  <a:pt x="3931" y="570"/>
                  <a:pt x="3931" y="570"/>
                </a:cubicBezTo>
                <a:cubicBezTo>
                  <a:pt x="3929" y="583"/>
                  <a:pt x="3929" y="583"/>
                  <a:pt x="3929" y="583"/>
                </a:cubicBezTo>
                <a:cubicBezTo>
                  <a:pt x="3927" y="599"/>
                  <a:pt x="3927" y="599"/>
                  <a:pt x="3927" y="599"/>
                </a:cubicBezTo>
                <a:cubicBezTo>
                  <a:pt x="3926" y="606"/>
                  <a:pt x="3926" y="606"/>
                  <a:pt x="3926" y="606"/>
                </a:cubicBezTo>
                <a:cubicBezTo>
                  <a:pt x="3925" y="613"/>
                  <a:pt x="3925" y="613"/>
                  <a:pt x="3925" y="613"/>
                </a:cubicBezTo>
                <a:cubicBezTo>
                  <a:pt x="3925" y="614"/>
                  <a:pt x="3925" y="614"/>
                  <a:pt x="3925" y="614"/>
                </a:cubicBezTo>
                <a:cubicBezTo>
                  <a:pt x="3924" y="619"/>
                  <a:pt x="3923" y="624"/>
                  <a:pt x="3923" y="629"/>
                </a:cubicBezTo>
                <a:cubicBezTo>
                  <a:pt x="3923" y="630"/>
                  <a:pt x="3923" y="630"/>
                  <a:pt x="3923" y="630"/>
                </a:cubicBezTo>
                <a:cubicBezTo>
                  <a:pt x="3922" y="630"/>
                  <a:pt x="3922" y="630"/>
                  <a:pt x="3922" y="630"/>
                </a:cubicBezTo>
                <a:cubicBezTo>
                  <a:pt x="3918" y="631"/>
                  <a:pt x="3913" y="631"/>
                  <a:pt x="3909" y="632"/>
                </a:cubicBezTo>
                <a:cubicBezTo>
                  <a:pt x="3910" y="626"/>
                  <a:pt x="3910" y="626"/>
                  <a:pt x="3910" y="626"/>
                </a:cubicBezTo>
                <a:cubicBezTo>
                  <a:pt x="3910" y="625"/>
                  <a:pt x="3910" y="625"/>
                  <a:pt x="3910" y="625"/>
                </a:cubicBezTo>
                <a:cubicBezTo>
                  <a:pt x="3911" y="618"/>
                  <a:pt x="3911" y="618"/>
                  <a:pt x="3911" y="618"/>
                </a:cubicBezTo>
                <a:cubicBezTo>
                  <a:pt x="3912" y="613"/>
                  <a:pt x="3913" y="607"/>
                  <a:pt x="3914" y="602"/>
                </a:cubicBezTo>
                <a:cubicBezTo>
                  <a:pt x="3915" y="595"/>
                  <a:pt x="3915" y="595"/>
                  <a:pt x="3915" y="595"/>
                </a:cubicBezTo>
                <a:cubicBezTo>
                  <a:pt x="3916" y="582"/>
                  <a:pt x="3916" y="582"/>
                  <a:pt x="3916" y="582"/>
                </a:cubicBezTo>
                <a:cubicBezTo>
                  <a:pt x="3918" y="572"/>
                  <a:pt x="3918" y="572"/>
                  <a:pt x="3918" y="572"/>
                </a:cubicBezTo>
                <a:cubicBezTo>
                  <a:pt x="3918" y="571"/>
                  <a:pt x="3918" y="571"/>
                  <a:pt x="3918" y="571"/>
                </a:cubicBezTo>
                <a:cubicBezTo>
                  <a:pt x="3919" y="562"/>
                  <a:pt x="3927" y="558"/>
                  <a:pt x="3930" y="562"/>
                </a:cubicBezTo>
                <a:close/>
                <a:moveTo>
                  <a:pt x="3917" y="649"/>
                </a:moveTo>
                <a:cubicBezTo>
                  <a:pt x="3918" y="650"/>
                  <a:pt x="3919" y="653"/>
                  <a:pt x="3919" y="657"/>
                </a:cubicBezTo>
                <a:cubicBezTo>
                  <a:pt x="3919" y="657"/>
                  <a:pt x="3919" y="657"/>
                  <a:pt x="3919" y="657"/>
                </a:cubicBezTo>
                <a:cubicBezTo>
                  <a:pt x="3917" y="668"/>
                  <a:pt x="3917" y="668"/>
                  <a:pt x="3917" y="668"/>
                </a:cubicBezTo>
                <a:cubicBezTo>
                  <a:pt x="3916" y="675"/>
                  <a:pt x="3916" y="682"/>
                  <a:pt x="3915" y="689"/>
                </a:cubicBezTo>
                <a:cubicBezTo>
                  <a:pt x="3913" y="698"/>
                  <a:pt x="3913" y="698"/>
                  <a:pt x="3913" y="698"/>
                </a:cubicBezTo>
                <a:cubicBezTo>
                  <a:pt x="3913" y="703"/>
                  <a:pt x="3913" y="703"/>
                  <a:pt x="3913" y="703"/>
                </a:cubicBezTo>
                <a:cubicBezTo>
                  <a:pt x="3911" y="714"/>
                  <a:pt x="3911" y="714"/>
                  <a:pt x="3911" y="714"/>
                </a:cubicBezTo>
                <a:cubicBezTo>
                  <a:pt x="3910" y="722"/>
                  <a:pt x="3910" y="722"/>
                  <a:pt x="3910" y="722"/>
                </a:cubicBezTo>
                <a:cubicBezTo>
                  <a:pt x="3907" y="722"/>
                  <a:pt x="3904" y="722"/>
                  <a:pt x="3901" y="723"/>
                </a:cubicBezTo>
                <a:cubicBezTo>
                  <a:pt x="3896" y="723"/>
                  <a:pt x="3896" y="723"/>
                  <a:pt x="3896" y="723"/>
                </a:cubicBezTo>
                <a:cubicBezTo>
                  <a:pt x="3897" y="716"/>
                  <a:pt x="3897" y="716"/>
                  <a:pt x="3897" y="716"/>
                </a:cubicBezTo>
                <a:cubicBezTo>
                  <a:pt x="3898" y="711"/>
                  <a:pt x="3898" y="711"/>
                  <a:pt x="3898" y="711"/>
                </a:cubicBezTo>
                <a:cubicBezTo>
                  <a:pt x="3901" y="691"/>
                  <a:pt x="3901" y="691"/>
                  <a:pt x="3901" y="691"/>
                </a:cubicBezTo>
                <a:cubicBezTo>
                  <a:pt x="3902" y="681"/>
                  <a:pt x="3902" y="681"/>
                  <a:pt x="3902" y="681"/>
                </a:cubicBezTo>
                <a:cubicBezTo>
                  <a:pt x="3904" y="669"/>
                  <a:pt x="3904" y="669"/>
                  <a:pt x="3904" y="669"/>
                </a:cubicBezTo>
                <a:cubicBezTo>
                  <a:pt x="3905" y="658"/>
                  <a:pt x="3905" y="658"/>
                  <a:pt x="3905" y="658"/>
                </a:cubicBezTo>
                <a:cubicBezTo>
                  <a:pt x="3905" y="658"/>
                  <a:pt x="3905" y="658"/>
                  <a:pt x="3905" y="658"/>
                </a:cubicBezTo>
                <a:cubicBezTo>
                  <a:pt x="3907" y="649"/>
                  <a:pt x="3913" y="646"/>
                  <a:pt x="3917" y="649"/>
                </a:cubicBezTo>
                <a:close/>
                <a:moveTo>
                  <a:pt x="3906" y="752"/>
                </a:moveTo>
                <a:cubicBezTo>
                  <a:pt x="3905" y="763"/>
                  <a:pt x="3905" y="763"/>
                  <a:pt x="3905" y="763"/>
                </a:cubicBezTo>
                <a:cubicBezTo>
                  <a:pt x="3903" y="780"/>
                  <a:pt x="3903" y="780"/>
                  <a:pt x="3903" y="780"/>
                </a:cubicBezTo>
                <a:cubicBezTo>
                  <a:pt x="3901" y="789"/>
                  <a:pt x="3901" y="789"/>
                  <a:pt x="3901" y="789"/>
                </a:cubicBezTo>
                <a:cubicBezTo>
                  <a:pt x="3901" y="789"/>
                  <a:pt x="3901" y="789"/>
                  <a:pt x="3901" y="789"/>
                </a:cubicBezTo>
                <a:cubicBezTo>
                  <a:pt x="3900" y="800"/>
                  <a:pt x="3900" y="800"/>
                  <a:pt x="3900" y="800"/>
                </a:cubicBezTo>
                <a:cubicBezTo>
                  <a:pt x="3899" y="809"/>
                  <a:pt x="3898" y="818"/>
                  <a:pt x="3896" y="827"/>
                </a:cubicBezTo>
                <a:cubicBezTo>
                  <a:pt x="3896" y="827"/>
                  <a:pt x="3896" y="827"/>
                  <a:pt x="3896" y="827"/>
                </a:cubicBezTo>
                <a:cubicBezTo>
                  <a:pt x="3896" y="827"/>
                  <a:pt x="3896" y="827"/>
                  <a:pt x="3896" y="827"/>
                </a:cubicBezTo>
                <a:cubicBezTo>
                  <a:pt x="3882" y="826"/>
                  <a:pt x="3882" y="826"/>
                  <a:pt x="3882" y="826"/>
                </a:cubicBezTo>
                <a:cubicBezTo>
                  <a:pt x="3884" y="814"/>
                  <a:pt x="3884" y="814"/>
                  <a:pt x="3884" y="814"/>
                </a:cubicBezTo>
                <a:cubicBezTo>
                  <a:pt x="3885" y="802"/>
                  <a:pt x="3885" y="802"/>
                  <a:pt x="3885" y="802"/>
                </a:cubicBezTo>
                <a:cubicBezTo>
                  <a:pt x="3887" y="793"/>
                  <a:pt x="3887" y="793"/>
                  <a:pt x="3887" y="793"/>
                </a:cubicBezTo>
                <a:cubicBezTo>
                  <a:pt x="3887" y="789"/>
                  <a:pt x="3887" y="789"/>
                  <a:pt x="3887" y="789"/>
                </a:cubicBezTo>
                <a:cubicBezTo>
                  <a:pt x="3889" y="777"/>
                  <a:pt x="3889" y="777"/>
                  <a:pt x="3889" y="777"/>
                </a:cubicBezTo>
                <a:cubicBezTo>
                  <a:pt x="3890" y="769"/>
                  <a:pt x="3891" y="761"/>
                  <a:pt x="3892" y="753"/>
                </a:cubicBezTo>
                <a:cubicBezTo>
                  <a:pt x="3894" y="738"/>
                  <a:pt x="3908" y="736"/>
                  <a:pt x="3906" y="752"/>
                </a:cubicBezTo>
                <a:close/>
                <a:moveTo>
                  <a:pt x="3903" y="821"/>
                </a:moveTo>
                <a:cubicBezTo>
                  <a:pt x="3907" y="794"/>
                  <a:pt x="3907" y="794"/>
                  <a:pt x="3907" y="794"/>
                </a:cubicBezTo>
                <a:cubicBezTo>
                  <a:pt x="3907" y="790"/>
                  <a:pt x="3907" y="790"/>
                  <a:pt x="3907" y="790"/>
                </a:cubicBezTo>
                <a:cubicBezTo>
                  <a:pt x="3908" y="783"/>
                  <a:pt x="3908" y="783"/>
                  <a:pt x="3908" y="783"/>
                </a:cubicBezTo>
                <a:cubicBezTo>
                  <a:pt x="3909" y="774"/>
                  <a:pt x="3909" y="774"/>
                  <a:pt x="3909" y="774"/>
                </a:cubicBezTo>
                <a:cubicBezTo>
                  <a:pt x="3911" y="758"/>
                  <a:pt x="3911" y="758"/>
                  <a:pt x="3911" y="758"/>
                </a:cubicBezTo>
                <a:cubicBezTo>
                  <a:pt x="3912" y="752"/>
                  <a:pt x="3912" y="752"/>
                  <a:pt x="3912" y="752"/>
                </a:cubicBezTo>
                <a:cubicBezTo>
                  <a:pt x="3914" y="738"/>
                  <a:pt x="3925" y="735"/>
                  <a:pt x="3929" y="743"/>
                </a:cubicBezTo>
                <a:cubicBezTo>
                  <a:pt x="3929" y="745"/>
                  <a:pt x="3930" y="748"/>
                  <a:pt x="3929" y="751"/>
                </a:cubicBezTo>
                <a:cubicBezTo>
                  <a:pt x="3928" y="758"/>
                  <a:pt x="3928" y="758"/>
                  <a:pt x="3928" y="758"/>
                </a:cubicBezTo>
                <a:cubicBezTo>
                  <a:pt x="3927" y="767"/>
                  <a:pt x="3927" y="767"/>
                  <a:pt x="3927" y="767"/>
                </a:cubicBezTo>
                <a:cubicBezTo>
                  <a:pt x="3926" y="778"/>
                  <a:pt x="3926" y="778"/>
                  <a:pt x="3926" y="778"/>
                </a:cubicBezTo>
                <a:cubicBezTo>
                  <a:pt x="3925" y="790"/>
                  <a:pt x="3925" y="790"/>
                  <a:pt x="3925" y="790"/>
                </a:cubicBezTo>
                <a:cubicBezTo>
                  <a:pt x="3923" y="804"/>
                  <a:pt x="3923" y="804"/>
                  <a:pt x="3923" y="804"/>
                </a:cubicBezTo>
                <a:cubicBezTo>
                  <a:pt x="3921" y="823"/>
                  <a:pt x="3921" y="823"/>
                  <a:pt x="3921" y="823"/>
                </a:cubicBezTo>
                <a:cubicBezTo>
                  <a:pt x="3920" y="829"/>
                  <a:pt x="3920" y="829"/>
                  <a:pt x="3920" y="829"/>
                </a:cubicBezTo>
                <a:cubicBezTo>
                  <a:pt x="3914" y="828"/>
                  <a:pt x="3914" y="828"/>
                  <a:pt x="3914" y="828"/>
                </a:cubicBezTo>
                <a:cubicBezTo>
                  <a:pt x="3902" y="827"/>
                  <a:pt x="3902" y="827"/>
                  <a:pt x="3902" y="827"/>
                </a:cubicBezTo>
                <a:lnTo>
                  <a:pt x="3903" y="821"/>
                </a:lnTo>
                <a:close/>
                <a:moveTo>
                  <a:pt x="3929" y="816"/>
                </a:moveTo>
                <a:cubicBezTo>
                  <a:pt x="3931" y="797"/>
                  <a:pt x="3931" y="797"/>
                  <a:pt x="3931" y="797"/>
                </a:cubicBezTo>
                <a:cubicBezTo>
                  <a:pt x="3932" y="790"/>
                  <a:pt x="3932" y="790"/>
                  <a:pt x="3932" y="790"/>
                </a:cubicBezTo>
                <a:cubicBezTo>
                  <a:pt x="3934" y="771"/>
                  <a:pt x="3934" y="771"/>
                  <a:pt x="3934" y="771"/>
                </a:cubicBezTo>
                <a:cubicBezTo>
                  <a:pt x="3935" y="760"/>
                  <a:pt x="3935" y="760"/>
                  <a:pt x="3935" y="760"/>
                </a:cubicBezTo>
                <a:cubicBezTo>
                  <a:pt x="3936" y="751"/>
                  <a:pt x="3936" y="751"/>
                  <a:pt x="3936" y="751"/>
                </a:cubicBezTo>
                <a:cubicBezTo>
                  <a:pt x="3936" y="751"/>
                  <a:pt x="3936" y="751"/>
                  <a:pt x="3936" y="751"/>
                </a:cubicBezTo>
                <a:cubicBezTo>
                  <a:pt x="3938" y="739"/>
                  <a:pt x="3946" y="735"/>
                  <a:pt x="3952" y="738"/>
                </a:cubicBezTo>
                <a:cubicBezTo>
                  <a:pt x="3954" y="739"/>
                  <a:pt x="3955" y="741"/>
                  <a:pt x="3956" y="743"/>
                </a:cubicBezTo>
                <a:cubicBezTo>
                  <a:pt x="3957" y="745"/>
                  <a:pt x="3957" y="748"/>
                  <a:pt x="3957" y="752"/>
                </a:cubicBezTo>
                <a:cubicBezTo>
                  <a:pt x="3957" y="752"/>
                  <a:pt x="3957" y="752"/>
                  <a:pt x="3957" y="752"/>
                </a:cubicBezTo>
                <a:cubicBezTo>
                  <a:pt x="3954" y="778"/>
                  <a:pt x="3954" y="778"/>
                  <a:pt x="3954" y="778"/>
                </a:cubicBezTo>
                <a:cubicBezTo>
                  <a:pt x="3952" y="791"/>
                  <a:pt x="3952" y="791"/>
                  <a:pt x="3952" y="791"/>
                </a:cubicBezTo>
                <a:cubicBezTo>
                  <a:pt x="3952" y="797"/>
                  <a:pt x="3952" y="797"/>
                  <a:pt x="3952" y="797"/>
                </a:cubicBezTo>
                <a:cubicBezTo>
                  <a:pt x="3951" y="802"/>
                  <a:pt x="3951" y="806"/>
                  <a:pt x="3950" y="811"/>
                </a:cubicBezTo>
                <a:cubicBezTo>
                  <a:pt x="3949" y="826"/>
                  <a:pt x="3949" y="826"/>
                  <a:pt x="3949" y="826"/>
                </a:cubicBezTo>
                <a:cubicBezTo>
                  <a:pt x="3948" y="831"/>
                  <a:pt x="3948" y="831"/>
                  <a:pt x="3948" y="831"/>
                </a:cubicBezTo>
                <a:cubicBezTo>
                  <a:pt x="3943" y="831"/>
                  <a:pt x="3943" y="831"/>
                  <a:pt x="3943" y="831"/>
                </a:cubicBezTo>
                <a:cubicBezTo>
                  <a:pt x="3938" y="831"/>
                  <a:pt x="3933" y="830"/>
                  <a:pt x="3929" y="830"/>
                </a:cubicBezTo>
                <a:cubicBezTo>
                  <a:pt x="3927" y="830"/>
                  <a:pt x="3927" y="830"/>
                  <a:pt x="3927" y="830"/>
                </a:cubicBezTo>
                <a:lnTo>
                  <a:pt x="3929" y="816"/>
                </a:lnTo>
                <a:close/>
                <a:moveTo>
                  <a:pt x="3991" y="723"/>
                </a:moveTo>
                <a:cubicBezTo>
                  <a:pt x="3988" y="723"/>
                  <a:pt x="3984" y="722"/>
                  <a:pt x="3981" y="722"/>
                </a:cubicBezTo>
                <a:cubicBezTo>
                  <a:pt x="3978" y="722"/>
                  <a:pt x="3975" y="721"/>
                  <a:pt x="3972" y="721"/>
                </a:cubicBezTo>
                <a:cubicBezTo>
                  <a:pt x="3971" y="721"/>
                  <a:pt x="3971" y="721"/>
                  <a:pt x="3971" y="721"/>
                </a:cubicBezTo>
                <a:cubicBezTo>
                  <a:pt x="3973" y="706"/>
                  <a:pt x="3973" y="706"/>
                  <a:pt x="3973" y="706"/>
                </a:cubicBezTo>
                <a:cubicBezTo>
                  <a:pt x="3974" y="689"/>
                  <a:pt x="3974" y="689"/>
                  <a:pt x="3974" y="689"/>
                </a:cubicBezTo>
                <a:cubicBezTo>
                  <a:pt x="3976" y="676"/>
                  <a:pt x="3976" y="676"/>
                  <a:pt x="3976" y="676"/>
                </a:cubicBezTo>
                <a:cubicBezTo>
                  <a:pt x="3976" y="668"/>
                  <a:pt x="3976" y="668"/>
                  <a:pt x="3976" y="668"/>
                </a:cubicBezTo>
                <a:cubicBezTo>
                  <a:pt x="3977" y="659"/>
                  <a:pt x="3977" y="659"/>
                  <a:pt x="3977" y="659"/>
                </a:cubicBezTo>
                <a:cubicBezTo>
                  <a:pt x="3978" y="657"/>
                  <a:pt x="3978" y="657"/>
                  <a:pt x="3978" y="657"/>
                </a:cubicBezTo>
                <a:cubicBezTo>
                  <a:pt x="3978" y="648"/>
                  <a:pt x="3986" y="644"/>
                  <a:pt x="3992" y="646"/>
                </a:cubicBezTo>
                <a:cubicBezTo>
                  <a:pt x="3994" y="647"/>
                  <a:pt x="3996" y="648"/>
                  <a:pt x="3998" y="650"/>
                </a:cubicBezTo>
                <a:cubicBezTo>
                  <a:pt x="3999" y="652"/>
                  <a:pt x="3999" y="654"/>
                  <a:pt x="4000" y="656"/>
                </a:cubicBezTo>
                <a:cubicBezTo>
                  <a:pt x="4000" y="657"/>
                  <a:pt x="4000" y="658"/>
                  <a:pt x="4000" y="659"/>
                </a:cubicBezTo>
                <a:cubicBezTo>
                  <a:pt x="3999" y="668"/>
                  <a:pt x="3998" y="677"/>
                  <a:pt x="3997" y="685"/>
                </a:cubicBezTo>
                <a:cubicBezTo>
                  <a:pt x="3997" y="691"/>
                  <a:pt x="3997" y="691"/>
                  <a:pt x="3997" y="691"/>
                </a:cubicBezTo>
                <a:cubicBezTo>
                  <a:pt x="3996" y="701"/>
                  <a:pt x="3996" y="701"/>
                  <a:pt x="3996" y="701"/>
                </a:cubicBezTo>
                <a:cubicBezTo>
                  <a:pt x="3995" y="710"/>
                  <a:pt x="3995" y="710"/>
                  <a:pt x="3995" y="710"/>
                </a:cubicBezTo>
                <a:cubicBezTo>
                  <a:pt x="3994" y="720"/>
                  <a:pt x="3994" y="720"/>
                  <a:pt x="3994" y="720"/>
                </a:cubicBezTo>
                <a:cubicBezTo>
                  <a:pt x="3994" y="723"/>
                  <a:pt x="3994" y="723"/>
                  <a:pt x="3994" y="723"/>
                </a:cubicBezTo>
                <a:lnTo>
                  <a:pt x="3991" y="723"/>
                </a:lnTo>
                <a:close/>
                <a:moveTo>
                  <a:pt x="3997" y="964"/>
                </a:moveTo>
                <a:cubicBezTo>
                  <a:pt x="4003" y="904"/>
                  <a:pt x="4003" y="904"/>
                  <a:pt x="4003" y="904"/>
                </a:cubicBezTo>
                <a:cubicBezTo>
                  <a:pt x="4004" y="896"/>
                  <a:pt x="4004" y="896"/>
                  <a:pt x="4004" y="896"/>
                </a:cubicBezTo>
                <a:cubicBezTo>
                  <a:pt x="4006" y="872"/>
                  <a:pt x="4026" y="865"/>
                  <a:pt x="4038" y="875"/>
                </a:cubicBezTo>
                <a:cubicBezTo>
                  <a:pt x="4044" y="879"/>
                  <a:pt x="4047" y="888"/>
                  <a:pt x="4046" y="900"/>
                </a:cubicBezTo>
                <a:cubicBezTo>
                  <a:pt x="4044" y="924"/>
                  <a:pt x="4044" y="924"/>
                  <a:pt x="4044" y="924"/>
                </a:cubicBezTo>
                <a:cubicBezTo>
                  <a:pt x="4040" y="968"/>
                  <a:pt x="4040" y="968"/>
                  <a:pt x="4040" y="968"/>
                </a:cubicBezTo>
                <a:cubicBezTo>
                  <a:pt x="4037" y="1002"/>
                  <a:pt x="4037" y="1002"/>
                  <a:pt x="4037" y="1002"/>
                </a:cubicBezTo>
                <a:cubicBezTo>
                  <a:pt x="3998" y="1003"/>
                  <a:pt x="3998" y="1003"/>
                  <a:pt x="3998" y="1003"/>
                </a:cubicBezTo>
                <a:cubicBezTo>
                  <a:pt x="3994" y="1003"/>
                  <a:pt x="3994" y="1003"/>
                  <a:pt x="3994" y="1003"/>
                </a:cubicBezTo>
                <a:lnTo>
                  <a:pt x="3997" y="964"/>
                </a:lnTo>
                <a:close/>
                <a:moveTo>
                  <a:pt x="4046" y="776"/>
                </a:moveTo>
                <a:cubicBezTo>
                  <a:pt x="4045" y="785"/>
                  <a:pt x="4045" y="793"/>
                  <a:pt x="4044" y="802"/>
                </a:cubicBezTo>
                <a:cubicBezTo>
                  <a:pt x="4044" y="802"/>
                  <a:pt x="4044" y="802"/>
                  <a:pt x="4044" y="802"/>
                </a:cubicBezTo>
                <a:cubicBezTo>
                  <a:pt x="4044" y="812"/>
                  <a:pt x="4044" y="812"/>
                  <a:pt x="4044" y="812"/>
                </a:cubicBezTo>
                <a:cubicBezTo>
                  <a:pt x="4043" y="822"/>
                  <a:pt x="4043" y="822"/>
                  <a:pt x="4043" y="822"/>
                </a:cubicBezTo>
                <a:cubicBezTo>
                  <a:pt x="4043" y="828"/>
                  <a:pt x="4043" y="834"/>
                  <a:pt x="4042" y="840"/>
                </a:cubicBezTo>
                <a:cubicBezTo>
                  <a:pt x="4036" y="840"/>
                  <a:pt x="4031" y="839"/>
                  <a:pt x="4025" y="839"/>
                </a:cubicBezTo>
                <a:cubicBezTo>
                  <a:pt x="4025" y="838"/>
                  <a:pt x="4025" y="838"/>
                  <a:pt x="4025" y="838"/>
                </a:cubicBezTo>
                <a:cubicBezTo>
                  <a:pt x="4025" y="827"/>
                  <a:pt x="4025" y="827"/>
                  <a:pt x="4025" y="827"/>
                </a:cubicBezTo>
                <a:cubicBezTo>
                  <a:pt x="4026" y="817"/>
                  <a:pt x="4026" y="817"/>
                  <a:pt x="4026" y="817"/>
                </a:cubicBezTo>
                <a:cubicBezTo>
                  <a:pt x="4027" y="799"/>
                  <a:pt x="4027" y="799"/>
                  <a:pt x="4027" y="799"/>
                </a:cubicBezTo>
                <a:cubicBezTo>
                  <a:pt x="4028" y="791"/>
                  <a:pt x="4028" y="791"/>
                  <a:pt x="4028" y="791"/>
                </a:cubicBezTo>
                <a:cubicBezTo>
                  <a:pt x="4030" y="760"/>
                  <a:pt x="4030" y="760"/>
                  <a:pt x="4030" y="760"/>
                </a:cubicBezTo>
                <a:cubicBezTo>
                  <a:pt x="4030" y="759"/>
                  <a:pt x="4030" y="758"/>
                  <a:pt x="4030" y="758"/>
                </a:cubicBezTo>
                <a:cubicBezTo>
                  <a:pt x="4031" y="750"/>
                  <a:pt x="4036" y="747"/>
                  <a:pt x="4040" y="749"/>
                </a:cubicBezTo>
                <a:cubicBezTo>
                  <a:pt x="4044" y="751"/>
                  <a:pt x="4047" y="756"/>
                  <a:pt x="4047" y="764"/>
                </a:cubicBezTo>
                <a:lnTo>
                  <a:pt x="4046" y="776"/>
                </a:lnTo>
                <a:close/>
                <a:moveTo>
                  <a:pt x="4043" y="733"/>
                </a:moveTo>
                <a:cubicBezTo>
                  <a:pt x="4039" y="732"/>
                  <a:pt x="4036" y="731"/>
                  <a:pt x="4032" y="730"/>
                </a:cubicBezTo>
                <a:cubicBezTo>
                  <a:pt x="4032" y="729"/>
                  <a:pt x="4032" y="729"/>
                  <a:pt x="4032" y="729"/>
                </a:cubicBezTo>
                <a:cubicBezTo>
                  <a:pt x="4033" y="711"/>
                  <a:pt x="4033" y="711"/>
                  <a:pt x="4033" y="711"/>
                </a:cubicBezTo>
                <a:cubicBezTo>
                  <a:pt x="4034" y="697"/>
                  <a:pt x="4034" y="697"/>
                  <a:pt x="4034" y="697"/>
                </a:cubicBezTo>
                <a:cubicBezTo>
                  <a:pt x="4035" y="686"/>
                  <a:pt x="4035" y="686"/>
                  <a:pt x="4035" y="686"/>
                </a:cubicBezTo>
                <a:cubicBezTo>
                  <a:pt x="4035" y="676"/>
                  <a:pt x="4035" y="676"/>
                  <a:pt x="4035" y="676"/>
                </a:cubicBezTo>
                <a:cubicBezTo>
                  <a:pt x="4036" y="667"/>
                  <a:pt x="4036" y="667"/>
                  <a:pt x="4036" y="667"/>
                </a:cubicBezTo>
                <a:cubicBezTo>
                  <a:pt x="4036" y="664"/>
                  <a:pt x="4036" y="664"/>
                  <a:pt x="4036" y="664"/>
                </a:cubicBezTo>
                <a:cubicBezTo>
                  <a:pt x="4037" y="654"/>
                  <a:pt x="4044" y="652"/>
                  <a:pt x="4049" y="657"/>
                </a:cubicBezTo>
                <a:cubicBezTo>
                  <a:pt x="4050" y="658"/>
                  <a:pt x="4051" y="660"/>
                  <a:pt x="4052" y="662"/>
                </a:cubicBezTo>
                <a:cubicBezTo>
                  <a:pt x="4052" y="664"/>
                  <a:pt x="4052" y="665"/>
                  <a:pt x="4052" y="667"/>
                </a:cubicBezTo>
                <a:cubicBezTo>
                  <a:pt x="4052" y="672"/>
                  <a:pt x="4052" y="672"/>
                  <a:pt x="4052" y="672"/>
                </a:cubicBezTo>
                <a:cubicBezTo>
                  <a:pt x="4051" y="680"/>
                  <a:pt x="4051" y="688"/>
                  <a:pt x="4050" y="697"/>
                </a:cubicBezTo>
                <a:cubicBezTo>
                  <a:pt x="4050" y="701"/>
                  <a:pt x="4050" y="701"/>
                  <a:pt x="4050" y="701"/>
                </a:cubicBezTo>
                <a:cubicBezTo>
                  <a:pt x="4050" y="705"/>
                  <a:pt x="4050" y="710"/>
                  <a:pt x="4049" y="714"/>
                </a:cubicBezTo>
                <a:cubicBezTo>
                  <a:pt x="4049" y="728"/>
                  <a:pt x="4049" y="728"/>
                  <a:pt x="4049" y="728"/>
                </a:cubicBezTo>
                <a:cubicBezTo>
                  <a:pt x="4048" y="734"/>
                  <a:pt x="4048" y="734"/>
                  <a:pt x="4048" y="734"/>
                </a:cubicBezTo>
                <a:cubicBezTo>
                  <a:pt x="4047" y="734"/>
                  <a:pt x="4045" y="733"/>
                  <a:pt x="4043" y="733"/>
                </a:cubicBezTo>
                <a:close/>
                <a:moveTo>
                  <a:pt x="4082" y="670"/>
                </a:moveTo>
                <a:cubicBezTo>
                  <a:pt x="4084" y="672"/>
                  <a:pt x="4085" y="675"/>
                  <a:pt x="4085" y="680"/>
                </a:cubicBezTo>
                <a:cubicBezTo>
                  <a:pt x="4085" y="684"/>
                  <a:pt x="4085" y="684"/>
                  <a:pt x="4085" y="684"/>
                </a:cubicBezTo>
                <a:cubicBezTo>
                  <a:pt x="4085" y="698"/>
                  <a:pt x="4085" y="698"/>
                  <a:pt x="4085" y="698"/>
                </a:cubicBezTo>
                <a:cubicBezTo>
                  <a:pt x="4084" y="703"/>
                  <a:pt x="4084" y="707"/>
                  <a:pt x="4084" y="712"/>
                </a:cubicBezTo>
                <a:cubicBezTo>
                  <a:pt x="4084" y="713"/>
                  <a:pt x="4084" y="713"/>
                  <a:pt x="4084" y="713"/>
                </a:cubicBezTo>
                <a:cubicBezTo>
                  <a:pt x="4084" y="723"/>
                  <a:pt x="4083" y="734"/>
                  <a:pt x="4083" y="745"/>
                </a:cubicBezTo>
                <a:cubicBezTo>
                  <a:pt x="4083" y="745"/>
                  <a:pt x="4083" y="745"/>
                  <a:pt x="4083" y="745"/>
                </a:cubicBezTo>
                <a:cubicBezTo>
                  <a:pt x="4082" y="745"/>
                  <a:pt x="4082" y="745"/>
                  <a:pt x="4082" y="745"/>
                </a:cubicBezTo>
                <a:cubicBezTo>
                  <a:pt x="4079" y="744"/>
                  <a:pt x="4076" y="743"/>
                  <a:pt x="4073" y="742"/>
                </a:cubicBezTo>
                <a:cubicBezTo>
                  <a:pt x="4073" y="735"/>
                  <a:pt x="4073" y="728"/>
                  <a:pt x="4073" y="721"/>
                </a:cubicBezTo>
                <a:cubicBezTo>
                  <a:pt x="4074" y="709"/>
                  <a:pt x="4074" y="709"/>
                  <a:pt x="4074" y="709"/>
                </a:cubicBezTo>
                <a:cubicBezTo>
                  <a:pt x="4074" y="707"/>
                  <a:pt x="4074" y="707"/>
                  <a:pt x="4074" y="707"/>
                </a:cubicBezTo>
                <a:cubicBezTo>
                  <a:pt x="4075" y="693"/>
                  <a:pt x="4075" y="693"/>
                  <a:pt x="4075" y="693"/>
                </a:cubicBezTo>
                <a:cubicBezTo>
                  <a:pt x="4075" y="676"/>
                  <a:pt x="4075" y="676"/>
                  <a:pt x="4075" y="676"/>
                </a:cubicBezTo>
                <a:cubicBezTo>
                  <a:pt x="4075" y="675"/>
                  <a:pt x="4075" y="675"/>
                  <a:pt x="4075" y="675"/>
                </a:cubicBezTo>
                <a:cubicBezTo>
                  <a:pt x="4076" y="669"/>
                  <a:pt x="4080" y="667"/>
                  <a:pt x="4082" y="670"/>
                </a:cubicBezTo>
                <a:close/>
                <a:moveTo>
                  <a:pt x="4076" y="650"/>
                </a:moveTo>
                <a:cubicBezTo>
                  <a:pt x="4077" y="641"/>
                  <a:pt x="4077" y="641"/>
                  <a:pt x="4077" y="641"/>
                </a:cubicBezTo>
                <a:cubicBezTo>
                  <a:pt x="4077" y="633"/>
                  <a:pt x="4077" y="633"/>
                  <a:pt x="4077" y="633"/>
                </a:cubicBezTo>
                <a:cubicBezTo>
                  <a:pt x="4077" y="628"/>
                  <a:pt x="4078" y="623"/>
                  <a:pt x="4078" y="618"/>
                </a:cubicBezTo>
                <a:cubicBezTo>
                  <a:pt x="4078" y="617"/>
                  <a:pt x="4078" y="617"/>
                  <a:pt x="4078" y="617"/>
                </a:cubicBezTo>
                <a:cubicBezTo>
                  <a:pt x="4078" y="608"/>
                  <a:pt x="4079" y="598"/>
                  <a:pt x="4079" y="588"/>
                </a:cubicBezTo>
                <a:cubicBezTo>
                  <a:pt x="4079" y="587"/>
                  <a:pt x="4079" y="587"/>
                  <a:pt x="4079" y="587"/>
                </a:cubicBezTo>
                <a:cubicBezTo>
                  <a:pt x="4080" y="579"/>
                  <a:pt x="4084" y="578"/>
                  <a:pt x="4086" y="582"/>
                </a:cubicBezTo>
                <a:cubicBezTo>
                  <a:pt x="4088" y="584"/>
                  <a:pt x="4089" y="587"/>
                  <a:pt x="4088" y="591"/>
                </a:cubicBezTo>
                <a:cubicBezTo>
                  <a:pt x="4088" y="597"/>
                  <a:pt x="4088" y="603"/>
                  <a:pt x="4088" y="609"/>
                </a:cubicBezTo>
                <a:cubicBezTo>
                  <a:pt x="4087" y="623"/>
                  <a:pt x="4087" y="623"/>
                  <a:pt x="4087" y="623"/>
                </a:cubicBezTo>
                <a:cubicBezTo>
                  <a:pt x="4087" y="624"/>
                  <a:pt x="4087" y="624"/>
                  <a:pt x="4087" y="624"/>
                </a:cubicBezTo>
                <a:cubicBezTo>
                  <a:pt x="4087" y="632"/>
                  <a:pt x="4087" y="632"/>
                  <a:pt x="4087" y="632"/>
                </a:cubicBezTo>
                <a:cubicBezTo>
                  <a:pt x="4087" y="643"/>
                  <a:pt x="4087" y="643"/>
                  <a:pt x="4087" y="643"/>
                </a:cubicBezTo>
                <a:cubicBezTo>
                  <a:pt x="4086" y="654"/>
                  <a:pt x="4086" y="654"/>
                  <a:pt x="4086" y="654"/>
                </a:cubicBezTo>
                <a:cubicBezTo>
                  <a:pt x="4083" y="653"/>
                  <a:pt x="4080" y="651"/>
                  <a:pt x="4077" y="650"/>
                </a:cubicBezTo>
                <a:lnTo>
                  <a:pt x="4076" y="650"/>
                </a:lnTo>
                <a:close/>
                <a:moveTo>
                  <a:pt x="4081" y="771"/>
                </a:moveTo>
                <a:cubicBezTo>
                  <a:pt x="4081" y="772"/>
                  <a:pt x="4082" y="774"/>
                  <a:pt x="4081" y="776"/>
                </a:cubicBezTo>
                <a:cubicBezTo>
                  <a:pt x="4081" y="780"/>
                  <a:pt x="4081" y="780"/>
                  <a:pt x="4081" y="780"/>
                </a:cubicBezTo>
                <a:cubicBezTo>
                  <a:pt x="4081" y="790"/>
                  <a:pt x="4081" y="790"/>
                  <a:pt x="4081" y="790"/>
                </a:cubicBezTo>
                <a:cubicBezTo>
                  <a:pt x="4081" y="797"/>
                  <a:pt x="4081" y="803"/>
                  <a:pt x="4080" y="810"/>
                </a:cubicBezTo>
                <a:cubicBezTo>
                  <a:pt x="4080" y="820"/>
                  <a:pt x="4080" y="830"/>
                  <a:pt x="4079" y="840"/>
                </a:cubicBezTo>
                <a:cubicBezTo>
                  <a:pt x="4079" y="844"/>
                  <a:pt x="4079" y="844"/>
                  <a:pt x="4079" y="844"/>
                </a:cubicBezTo>
                <a:cubicBezTo>
                  <a:pt x="4074" y="844"/>
                  <a:pt x="4074" y="844"/>
                  <a:pt x="4074" y="844"/>
                </a:cubicBezTo>
                <a:cubicBezTo>
                  <a:pt x="4068" y="843"/>
                  <a:pt x="4068" y="843"/>
                  <a:pt x="4068" y="843"/>
                </a:cubicBezTo>
                <a:cubicBezTo>
                  <a:pt x="4069" y="831"/>
                  <a:pt x="4069" y="819"/>
                  <a:pt x="4070" y="808"/>
                </a:cubicBezTo>
                <a:cubicBezTo>
                  <a:pt x="4070" y="800"/>
                  <a:pt x="4070" y="800"/>
                  <a:pt x="4070" y="800"/>
                </a:cubicBezTo>
                <a:cubicBezTo>
                  <a:pt x="4070" y="789"/>
                  <a:pt x="4070" y="789"/>
                  <a:pt x="4070" y="789"/>
                </a:cubicBezTo>
                <a:cubicBezTo>
                  <a:pt x="4071" y="780"/>
                  <a:pt x="4071" y="780"/>
                  <a:pt x="4071" y="780"/>
                </a:cubicBezTo>
                <a:cubicBezTo>
                  <a:pt x="4071" y="772"/>
                  <a:pt x="4071" y="772"/>
                  <a:pt x="4071" y="772"/>
                </a:cubicBezTo>
                <a:cubicBezTo>
                  <a:pt x="4072" y="760"/>
                  <a:pt x="4079" y="762"/>
                  <a:pt x="4081" y="771"/>
                </a:cubicBezTo>
                <a:close/>
                <a:moveTo>
                  <a:pt x="4070" y="680"/>
                </a:moveTo>
                <a:cubicBezTo>
                  <a:pt x="4070" y="686"/>
                  <a:pt x="4069" y="692"/>
                  <a:pt x="4069" y="698"/>
                </a:cubicBezTo>
                <a:cubicBezTo>
                  <a:pt x="4069" y="707"/>
                  <a:pt x="4069" y="707"/>
                  <a:pt x="4069" y="707"/>
                </a:cubicBezTo>
                <a:cubicBezTo>
                  <a:pt x="4068" y="712"/>
                  <a:pt x="4068" y="712"/>
                  <a:pt x="4068" y="712"/>
                </a:cubicBezTo>
                <a:cubicBezTo>
                  <a:pt x="4068" y="726"/>
                  <a:pt x="4068" y="726"/>
                  <a:pt x="4068" y="726"/>
                </a:cubicBezTo>
                <a:cubicBezTo>
                  <a:pt x="4067" y="740"/>
                  <a:pt x="4067" y="740"/>
                  <a:pt x="4067" y="740"/>
                </a:cubicBezTo>
                <a:cubicBezTo>
                  <a:pt x="4063" y="739"/>
                  <a:pt x="4059" y="738"/>
                  <a:pt x="4055" y="736"/>
                </a:cubicBezTo>
                <a:cubicBezTo>
                  <a:pt x="4054" y="736"/>
                  <a:pt x="4054" y="736"/>
                  <a:pt x="4054" y="736"/>
                </a:cubicBezTo>
                <a:cubicBezTo>
                  <a:pt x="4054" y="723"/>
                  <a:pt x="4054" y="723"/>
                  <a:pt x="4054" y="723"/>
                </a:cubicBezTo>
                <a:cubicBezTo>
                  <a:pt x="4055" y="710"/>
                  <a:pt x="4055" y="710"/>
                  <a:pt x="4055" y="710"/>
                </a:cubicBezTo>
                <a:cubicBezTo>
                  <a:pt x="4056" y="703"/>
                  <a:pt x="4056" y="703"/>
                  <a:pt x="4056" y="703"/>
                </a:cubicBezTo>
                <a:cubicBezTo>
                  <a:pt x="4056" y="692"/>
                  <a:pt x="4056" y="692"/>
                  <a:pt x="4056" y="692"/>
                </a:cubicBezTo>
                <a:cubicBezTo>
                  <a:pt x="4057" y="684"/>
                  <a:pt x="4057" y="677"/>
                  <a:pt x="4057" y="669"/>
                </a:cubicBezTo>
                <a:cubicBezTo>
                  <a:pt x="4057" y="668"/>
                  <a:pt x="4058" y="668"/>
                  <a:pt x="4058" y="667"/>
                </a:cubicBezTo>
                <a:cubicBezTo>
                  <a:pt x="4059" y="662"/>
                  <a:pt x="4062" y="660"/>
                  <a:pt x="4065" y="661"/>
                </a:cubicBezTo>
                <a:cubicBezTo>
                  <a:pt x="4068" y="662"/>
                  <a:pt x="4071" y="667"/>
                  <a:pt x="4070" y="673"/>
                </a:cubicBezTo>
                <a:lnTo>
                  <a:pt x="4070" y="680"/>
                </a:lnTo>
                <a:close/>
                <a:moveTo>
                  <a:pt x="4066" y="767"/>
                </a:moveTo>
                <a:cubicBezTo>
                  <a:pt x="4065" y="785"/>
                  <a:pt x="4065" y="785"/>
                  <a:pt x="4065" y="785"/>
                </a:cubicBezTo>
                <a:cubicBezTo>
                  <a:pt x="4065" y="794"/>
                  <a:pt x="4065" y="794"/>
                  <a:pt x="4065" y="794"/>
                </a:cubicBezTo>
                <a:cubicBezTo>
                  <a:pt x="4064" y="805"/>
                  <a:pt x="4064" y="805"/>
                  <a:pt x="4064" y="805"/>
                </a:cubicBezTo>
                <a:cubicBezTo>
                  <a:pt x="4064" y="805"/>
                  <a:pt x="4064" y="805"/>
                  <a:pt x="4064" y="805"/>
                </a:cubicBezTo>
                <a:cubicBezTo>
                  <a:pt x="4064" y="817"/>
                  <a:pt x="4063" y="830"/>
                  <a:pt x="4062" y="843"/>
                </a:cubicBezTo>
                <a:cubicBezTo>
                  <a:pt x="4058" y="842"/>
                  <a:pt x="4053" y="842"/>
                  <a:pt x="4048" y="841"/>
                </a:cubicBezTo>
                <a:cubicBezTo>
                  <a:pt x="4049" y="817"/>
                  <a:pt x="4049" y="817"/>
                  <a:pt x="4049" y="817"/>
                </a:cubicBezTo>
                <a:cubicBezTo>
                  <a:pt x="4050" y="807"/>
                  <a:pt x="4050" y="807"/>
                  <a:pt x="4050" y="807"/>
                </a:cubicBezTo>
                <a:cubicBezTo>
                  <a:pt x="4050" y="802"/>
                  <a:pt x="4050" y="802"/>
                  <a:pt x="4050" y="802"/>
                </a:cubicBezTo>
                <a:cubicBezTo>
                  <a:pt x="4051" y="797"/>
                  <a:pt x="4051" y="797"/>
                  <a:pt x="4051" y="797"/>
                </a:cubicBezTo>
                <a:cubicBezTo>
                  <a:pt x="4052" y="771"/>
                  <a:pt x="4052" y="771"/>
                  <a:pt x="4052" y="771"/>
                </a:cubicBezTo>
                <a:cubicBezTo>
                  <a:pt x="4052" y="763"/>
                  <a:pt x="4052" y="763"/>
                  <a:pt x="4052" y="763"/>
                </a:cubicBezTo>
                <a:cubicBezTo>
                  <a:pt x="4053" y="750"/>
                  <a:pt x="4062" y="751"/>
                  <a:pt x="4065" y="760"/>
                </a:cubicBezTo>
                <a:cubicBezTo>
                  <a:pt x="4066" y="762"/>
                  <a:pt x="4066" y="764"/>
                  <a:pt x="4066" y="767"/>
                </a:cubicBezTo>
                <a:close/>
                <a:moveTo>
                  <a:pt x="4057" y="577"/>
                </a:moveTo>
                <a:cubicBezTo>
                  <a:pt x="4057" y="582"/>
                  <a:pt x="4057" y="582"/>
                  <a:pt x="4057" y="582"/>
                </a:cubicBezTo>
                <a:cubicBezTo>
                  <a:pt x="4056" y="592"/>
                  <a:pt x="4056" y="592"/>
                  <a:pt x="4056" y="592"/>
                </a:cubicBezTo>
                <a:cubicBezTo>
                  <a:pt x="4056" y="601"/>
                  <a:pt x="4056" y="601"/>
                  <a:pt x="4056" y="601"/>
                </a:cubicBezTo>
                <a:cubicBezTo>
                  <a:pt x="4055" y="609"/>
                  <a:pt x="4055" y="609"/>
                  <a:pt x="4055" y="609"/>
                </a:cubicBezTo>
                <a:cubicBezTo>
                  <a:pt x="4055" y="609"/>
                  <a:pt x="4055" y="609"/>
                  <a:pt x="4055" y="609"/>
                </a:cubicBezTo>
                <a:cubicBezTo>
                  <a:pt x="4054" y="638"/>
                  <a:pt x="4054" y="638"/>
                  <a:pt x="4054" y="638"/>
                </a:cubicBezTo>
                <a:cubicBezTo>
                  <a:pt x="4053" y="641"/>
                  <a:pt x="4053" y="641"/>
                  <a:pt x="4053" y="641"/>
                </a:cubicBezTo>
                <a:cubicBezTo>
                  <a:pt x="4052" y="641"/>
                  <a:pt x="4051" y="641"/>
                  <a:pt x="4050" y="640"/>
                </a:cubicBezTo>
                <a:cubicBezTo>
                  <a:pt x="4046" y="639"/>
                  <a:pt x="4042" y="638"/>
                  <a:pt x="4038" y="637"/>
                </a:cubicBezTo>
                <a:cubicBezTo>
                  <a:pt x="4039" y="622"/>
                  <a:pt x="4039" y="622"/>
                  <a:pt x="4039" y="622"/>
                </a:cubicBezTo>
                <a:cubicBezTo>
                  <a:pt x="4039" y="615"/>
                  <a:pt x="4039" y="615"/>
                  <a:pt x="4039" y="615"/>
                </a:cubicBezTo>
                <a:cubicBezTo>
                  <a:pt x="4040" y="606"/>
                  <a:pt x="4040" y="606"/>
                  <a:pt x="4040" y="606"/>
                </a:cubicBezTo>
                <a:cubicBezTo>
                  <a:pt x="4040" y="605"/>
                  <a:pt x="4040" y="605"/>
                  <a:pt x="4040" y="605"/>
                </a:cubicBezTo>
                <a:cubicBezTo>
                  <a:pt x="4041" y="595"/>
                  <a:pt x="4041" y="595"/>
                  <a:pt x="4041" y="595"/>
                </a:cubicBezTo>
                <a:cubicBezTo>
                  <a:pt x="4041" y="591"/>
                  <a:pt x="4041" y="591"/>
                  <a:pt x="4041" y="591"/>
                </a:cubicBezTo>
                <a:cubicBezTo>
                  <a:pt x="4042" y="572"/>
                  <a:pt x="4042" y="572"/>
                  <a:pt x="4042" y="572"/>
                </a:cubicBezTo>
                <a:cubicBezTo>
                  <a:pt x="4043" y="558"/>
                  <a:pt x="4058" y="562"/>
                  <a:pt x="4057" y="577"/>
                </a:cubicBezTo>
                <a:close/>
                <a:moveTo>
                  <a:pt x="4052" y="958"/>
                </a:moveTo>
                <a:cubicBezTo>
                  <a:pt x="4056" y="915"/>
                  <a:pt x="4056" y="915"/>
                  <a:pt x="4056" y="915"/>
                </a:cubicBezTo>
                <a:cubicBezTo>
                  <a:pt x="4057" y="901"/>
                  <a:pt x="4057" y="901"/>
                  <a:pt x="4057" y="901"/>
                </a:cubicBezTo>
                <a:cubicBezTo>
                  <a:pt x="4060" y="872"/>
                  <a:pt x="4082" y="867"/>
                  <a:pt x="4087" y="888"/>
                </a:cubicBezTo>
                <a:cubicBezTo>
                  <a:pt x="4088" y="892"/>
                  <a:pt x="4089" y="897"/>
                  <a:pt x="4088" y="904"/>
                </a:cubicBezTo>
                <a:cubicBezTo>
                  <a:pt x="4086" y="929"/>
                  <a:pt x="4086" y="929"/>
                  <a:pt x="4086" y="929"/>
                </a:cubicBezTo>
                <a:cubicBezTo>
                  <a:pt x="4079" y="1002"/>
                  <a:pt x="4079" y="1002"/>
                  <a:pt x="4079" y="1002"/>
                </a:cubicBezTo>
                <a:cubicBezTo>
                  <a:pt x="4047" y="1002"/>
                  <a:pt x="4047" y="1002"/>
                  <a:pt x="4047" y="1002"/>
                </a:cubicBezTo>
                <a:lnTo>
                  <a:pt x="4052" y="958"/>
                </a:lnTo>
                <a:close/>
                <a:moveTo>
                  <a:pt x="4086" y="845"/>
                </a:moveTo>
                <a:cubicBezTo>
                  <a:pt x="4086" y="834"/>
                  <a:pt x="4086" y="834"/>
                  <a:pt x="4086" y="834"/>
                </a:cubicBezTo>
                <a:cubicBezTo>
                  <a:pt x="4086" y="826"/>
                  <a:pt x="4087" y="819"/>
                  <a:pt x="4087" y="811"/>
                </a:cubicBezTo>
                <a:cubicBezTo>
                  <a:pt x="4087" y="802"/>
                  <a:pt x="4088" y="793"/>
                  <a:pt x="4088" y="785"/>
                </a:cubicBezTo>
                <a:cubicBezTo>
                  <a:pt x="4088" y="776"/>
                  <a:pt x="4088" y="776"/>
                  <a:pt x="4088" y="776"/>
                </a:cubicBezTo>
                <a:cubicBezTo>
                  <a:pt x="4088" y="776"/>
                  <a:pt x="4088" y="775"/>
                  <a:pt x="4088" y="774"/>
                </a:cubicBezTo>
                <a:cubicBezTo>
                  <a:pt x="4089" y="769"/>
                  <a:pt x="4091" y="768"/>
                  <a:pt x="4093" y="770"/>
                </a:cubicBezTo>
                <a:cubicBezTo>
                  <a:pt x="4094" y="772"/>
                  <a:pt x="4095" y="775"/>
                  <a:pt x="4095" y="778"/>
                </a:cubicBezTo>
                <a:cubicBezTo>
                  <a:pt x="4095" y="779"/>
                  <a:pt x="4095" y="779"/>
                  <a:pt x="4095" y="780"/>
                </a:cubicBezTo>
                <a:cubicBezTo>
                  <a:pt x="4095" y="791"/>
                  <a:pt x="4095" y="802"/>
                  <a:pt x="4094" y="813"/>
                </a:cubicBezTo>
                <a:cubicBezTo>
                  <a:pt x="4094" y="827"/>
                  <a:pt x="4094" y="827"/>
                  <a:pt x="4094" y="827"/>
                </a:cubicBezTo>
                <a:cubicBezTo>
                  <a:pt x="4093" y="846"/>
                  <a:pt x="4093" y="846"/>
                  <a:pt x="4093" y="846"/>
                </a:cubicBezTo>
                <a:cubicBezTo>
                  <a:pt x="4091" y="846"/>
                  <a:pt x="4088" y="846"/>
                  <a:pt x="4086" y="845"/>
                </a:cubicBezTo>
                <a:close/>
                <a:moveTo>
                  <a:pt x="4089" y="571"/>
                </a:moveTo>
                <a:cubicBezTo>
                  <a:pt x="4084" y="568"/>
                  <a:pt x="4084" y="568"/>
                  <a:pt x="4084" y="568"/>
                </a:cubicBezTo>
                <a:cubicBezTo>
                  <a:pt x="4083" y="568"/>
                  <a:pt x="4081" y="567"/>
                  <a:pt x="4080" y="566"/>
                </a:cubicBezTo>
                <a:cubicBezTo>
                  <a:pt x="4080" y="562"/>
                  <a:pt x="4080" y="562"/>
                  <a:pt x="4080" y="562"/>
                </a:cubicBezTo>
                <a:cubicBezTo>
                  <a:pt x="4080" y="558"/>
                  <a:pt x="4080" y="558"/>
                  <a:pt x="4080" y="558"/>
                </a:cubicBezTo>
                <a:cubicBezTo>
                  <a:pt x="4080" y="550"/>
                  <a:pt x="4081" y="543"/>
                  <a:pt x="4081" y="536"/>
                </a:cubicBezTo>
                <a:cubicBezTo>
                  <a:pt x="4081" y="530"/>
                  <a:pt x="4081" y="530"/>
                  <a:pt x="4081" y="530"/>
                </a:cubicBezTo>
                <a:cubicBezTo>
                  <a:pt x="4082" y="519"/>
                  <a:pt x="4082" y="519"/>
                  <a:pt x="4082" y="519"/>
                </a:cubicBezTo>
                <a:cubicBezTo>
                  <a:pt x="4082" y="509"/>
                  <a:pt x="4082" y="509"/>
                  <a:pt x="4082" y="509"/>
                </a:cubicBezTo>
                <a:cubicBezTo>
                  <a:pt x="4082" y="506"/>
                  <a:pt x="4082" y="506"/>
                  <a:pt x="4082" y="506"/>
                </a:cubicBezTo>
                <a:cubicBezTo>
                  <a:pt x="4083" y="498"/>
                  <a:pt x="4087" y="498"/>
                  <a:pt x="4090" y="503"/>
                </a:cubicBezTo>
                <a:cubicBezTo>
                  <a:pt x="4091" y="505"/>
                  <a:pt x="4091" y="508"/>
                  <a:pt x="4091" y="511"/>
                </a:cubicBezTo>
                <a:cubicBezTo>
                  <a:pt x="4091" y="511"/>
                  <a:pt x="4091" y="511"/>
                  <a:pt x="4091" y="511"/>
                </a:cubicBezTo>
                <a:cubicBezTo>
                  <a:pt x="4091" y="522"/>
                  <a:pt x="4091" y="522"/>
                  <a:pt x="4091" y="522"/>
                </a:cubicBezTo>
                <a:cubicBezTo>
                  <a:pt x="4090" y="528"/>
                  <a:pt x="4090" y="534"/>
                  <a:pt x="4090" y="541"/>
                </a:cubicBezTo>
                <a:cubicBezTo>
                  <a:pt x="4090" y="550"/>
                  <a:pt x="4090" y="550"/>
                  <a:pt x="4090" y="550"/>
                </a:cubicBezTo>
                <a:cubicBezTo>
                  <a:pt x="4089" y="554"/>
                  <a:pt x="4089" y="554"/>
                  <a:pt x="4089" y="554"/>
                </a:cubicBezTo>
                <a:cubicBezTo>
                  <a:pt x="4089" y="564"/>
                  <a:pt x="4089" y="564"/>
                  <a:pt x="4089" y="564"/>
                </a:cubicBezTo>
                <a:lnTo>
                  <a:pt x="4089" y="571"/>
                </a:lnTo>
                <a:close/>
                <a:moveTo>
                  <a:pt x="4087" y="490"/>
                </a:moveTo>
                <a:cubicBezTo>
                  <a:pt x="4086" y="489"/>
                  <a:pt x="4084" y="488"/>
                  <a:pt x="4083" y="488"/>
                </a:cubicBezTo>
                <a:cubicBezTo>
                  <a:pt x="4083" y="481"/>
                  <a:pt x="4083" y="481"/>
                  <a:pt x="4083" y="481"/>
                </a:cubicBezTo>
                <a:cubicBezTo>
                  <a:pt x="4083" y="480"/>
                  <a:pt x="4083" y="480"/>
                  <a:pt x="4083" y="480"/>
                </a:cubicBezTo>
                <a:cubicBezTo>
                  <a:pt x="4083" y="473"/>
                  <a:pt x="4083" y="473"/>
                  <a:pt x="4083" y="473"/>
                </a:cubicBezTo>
                <a:cubicBezTo>
                  <a:pt x="4083" y="469"/>
                  <a:pt x="4084" y="464"/>
                  <a:pt x="4084" y="459"/>
                </a:cubicBezTo>
                <a:cubicBezTo>
                  <a:pt x="4084" y="452"/>
                  <a:pt x="4084" y="452"/>
                  <a:pt x="4084" y="452"/>
                </a:cubicBezTo>
                <a:cubicBezTo>
                  <a:pt x="4084" y="448"/>
                  <a:pt x="4084" y="444"/>
                  <a:pt x="4085" y="440"/>
                </a:cubicBezTo>
                <a:cubicBezTo>
                  <a:pt x="4085" y="431"/>
                  <a:pt x="4085" y="431"/>
                  <a:pt x="4085" y="431"/>
                </a:cubicBezTo>
                <a:cubicBezTo>
                  <a:pt x="4085" y="430"/>
                  <a:pt x="4085" y="430"/>
                  <a:pt x="4085" y="430"/>
                </a:cubicBezTo>
                <a:cubicBezTo>
                  <a:pt x="4085" y="423"/>
                  <a:pt x="4089" y="423"/>
                  <a:pt x="4091" y="426"/>
                </a:cubicBezTo>
                <a:cubicBezTo>
                  <a:pt x="4092" y="428"/>
                  <a:pt x="4093" y="430"/>
                  <a:pt x="4093" y="433"/>
                </a:cubicBezTo>
                <a:cubicBezTo>
                  <a:pt x="4093" y="433"/>
                  <a:pt x="4093" y="434"/>
                  <a:pt x="4093" y="435"/>
                </a:cubicBezTo>
                <a:cubicBezTo>
                  <a:pt x="4093" y="445"/>
                  <a:pt x="4093" y="445"/>
                  <a:pt x="4093" y="445"/>
                </a:cubicBezTo>
                <a:cubicBezTo>
                  <a:pt x="4093" y="451"/>
                  <a:pt x="4093" y="458"/>
                  <a:pt x="4092" y="464"/>
                </a:cubicBezTo>
                <a:cubicBezTo>
                  <a:pt x="4092" y="466"/>
                  <a:pt x="4092" y="466"/>
                  <a:pt x="4092" y="466"/>
                </a:cubicBezTo>
                <a:cubicBezTo>
                  <a:pt x="4092" y="472"/>
                  <a:pt x="4092" y="472"/>
                  <a:pt x="4092" y="472"/>
                </a:cubicBezTo>
                <a:cubicBezTo>
                  <a:pt x="4092" y="473"/>
                  <a:pt x="4092" y="473"/>
                  <a:pt x="4092" y="473"/>
                </a:cubicBezTo>
                <a:cubicBezTo>
                  <a:pt x="4091" y="487"/>
                  <a:pt x="4091" y="487"/>
                  <a:pt x="4091" y="487"/>
                </a:cubicBezTo>
                <a:cubicBezTo>
                  <a:pt x="4091" y="493"/>
                  <a:pt x="4091" y="493"/>
                  <a:pt x="4091" y="493"/>
                </a:cubicBezTo>
                <a:cubicBezTo>
                  <a:pt x="4090" y="492"/>
                  <a:pt x="4089" y="491"/>
                  <a:pt x="4087" y="490"/>
                </a:cubicBezTo>
                <a:close/>
                <a:moveTo>
                  <a:pt x="4084" y="363"/>
                </a:moveTo>
                <a:cubicBezTo>
                  <a:pt x="4084" y="369"/>
                  <a:pt x="4083" y="375"/>
                  <a:pt x="4083" y="381"/>
                </a:cubicBezTo>
                <a:cubicBezTo>
                  <a:pt x="4083" y="384"/>
                  <a:pt x="4083" y="384"/>
                  <a:pt x="4083" y="384"/>
                </a:cubicBezTo>
                <a:cubicBezTo>
                  <a:pt x="4083" y="384"/>
                  <a:pt x="4083" y="384"/>
                  <a:pt x="4083" y="384"/>
                </a:cubicBezTo>
                <a:cubicBezTo>
                  <a:pt x="4082" y="401"/>
                  <a:pt x="4082" y="401"/>
                  <a:pt x="4082" y="401"/>
                </a:cubicBezTo>
                <a:cubicBezTo>
                  <a:pt x="4082" y="407"/>
                  <a:pt x="4082" y="407"/>
                  <a:pt x="4082" y="407"/>
                </a:cubicBezTo>
                <a:cubicBezTo>
                  <a:pt x="4082" y="409"/>
                  <a:pt x="4082" y="409"/>
                  <a:pt x="4082" y="409"/>
                </a:cubicBezTo>
                <a:cubicBezTo>
                  <a:pt x="4082" y="409"/>
                  <a:pt x="4082" y="409"/>
                  <a:pt x="4082" y="409"/>
                </a:cubicBezTo>
                <a:cubicBezTo>
                  <a:pt x="4082" y="409"/>
                  <a:pt x="4082" y="409"/>
                  <a:pt x="4082" y="409"/>
                </a:cubicBezTo>
                <a:cubicBezTo>
                  <a:pt x="4081" y="409"/>
                  <a:pt x="4081" y="408"/>
                  <a:pt x="4080" y="408"/>
                </a:cubicBezTo>
                <a:cubicBezTo>
                  <a:pt x="4079" y="407"/>
                  <a:pt x="4078" y="407"/>
                  <a:pt x="4076" y="406"/>
                </a:cubicBezTo>
                <a:cubicBezTo>
                  <a:pt x="4075" y="405"/>
                  <a:pt x="4073" y="404"/>
                  <a:pt x="4071" y="403"/>
                </a:cubicBezTo>
                <a:cubicBezTo>
                  <a:pt x="4071" y="394"/>
                  <a:pt x="4071" y="394"/>
                  <a:pt x="4071" y="394"/>
                </a:cubicBezTo>
                <a:cubicBezTo>
                  <a:pt x="4072" y="391"/>
                  <a:pt x="4072" y="391"/>
                  <a:pt x="4072" y="391"/>
                </a:cubicBezTo>
                <a:cubicBezTo>
                  <a:pt x="4072" y="379"/>
                  <a:pt x="4072" y="379"/>
                  <a:pt x="4072" y="379"/>
                </a:cubicBezTo>
                <a:cubicBezTo>
                  <a:pt x="4073" y="372"/>
                  <a:pt x="4073" y="372"/>
                  <a:pt x="4073" y="372"/>
                </a:cubicBezTo>
                <a:cubicBezTo>
                  <a:pt x="4073" y="358"/>
                  <a:pt x="4073" y="358"/>
                  <a:pt x="4073" y="358"/>
                </a:cubicBezTo>
                <a:cubicBezTo>
                  <a:pt x="4074" y="354"/>
                  <a:pt x="4074" y="354"/>
                  <a:pt x="4074" y="354"/>
                </a:cubicBezTo>
                <a:cubicBezTo>
                  <a:pt x="4074" y="347"/>
                  <a:pt x="4079" y="347"/>
                  <a:pt x="4082" y="351"/>
                </a:cubicBezTo>
                <a:cubicBezTo>
                  <a:pt x="4083" y="353"/>
                  <a:pt x="4084" y="355"/>
                  <a:pt x="4084" y="358"/>
                </a:cubicBezTo>
                <a:lnTo>
                  <a:pt x="4084" y="363"/>
                </a:lnTo>
                <a:close/>
                <a:moveTo>
                  <a:pt x="4071" y="418"/>
                </a:moveTo>
                <a:cubicBezTo>
                  <a:pt x="4072" y="417"/>
                  <a:pt x="4072" y="417"/>
                  <a:pt x="4073" y="417"/>
                </a:cubicBezTo>
                <a:cubicBezTo>
                  <a:pt x="4075" y="415"/>
                  <a:pt x="4078" y="418"/>
                  <a:pt x="4080" y="422"/>
                </a:cubicBezTo>
                <a:cubicBezTo>
                  <a:pt x="4080" y="423"/>
                  <a:pt x="4081" y="425"/>
                  <a:pt x="4081" y="428"/>
                </a:cubicBezTo>
                <a:cubicBezTo>
                  <a:pt x="4080" y="435"/>
                  <a:pt x="4080" y="435"/>
                  <a:pt x="4080" y="435"/>
                </a:cubicBezTo>
                <a:cubicBezTo>
                  <a:pt x="4080" y="444"/>
                  <a:pt x="4080" y="444"/>
                  <a:pt x="4080" y="444"/>
                </a:cubicBezTo>
                <a:cubicBezTo>
                  <a:pt x="4079" y="456"/>
                  <a:pt x="4079" y="456"/>
                  <a:pt x="4079" y="456"/>
                </a:cubicBezTo>
                <a:cubicBezTo>
                  <a:pt x="4079" y="456"/>
                  <a:pt x="4079" y="456"/>
                  <a:pt x="4079" y="456"/>
                </a:cubicBezTo>
                <a:cubicBezTo>
                  <a:pt x="4079" y="463"/>
                  <a:pt x="4079" y="470"/>
                  <a:pt x="4078" y="477"/>
                </a:cubicBezTo>
                <a:cubicBezTo>
                  <a:pt x="4078" y="484"/>
                  <a:pt x="4078" y="484"/>
                  <a:pt x="4078" y="484"/>
                </a:cubicBezTo>
                <a:cubicBezTo>
                  <a:pt x="4078" y="485"/>
                  <a:pt x="4078" y="485"/>
                  <a:pt x="4078" y="485"/>
                </a:cubicBezTo>
                <a:cubicBezTo>
                  <a:pt x="4078" y="485"/>
                  <a:pt x="4078" y="485"/>
                  <a:pt x="4078" y="485"/>
                </a:cubicBezTo>
                <a:cubicBezTo>
                  <a:pt x="4078" y="485"/>
                  <a:pt x="4078" y="485"/>
                  <a:pt x="4078" y="485"/>
                </a:cubicBezTo>
                <a:cubicBezTo>
                  <a:pt x="4077" y="484"/>
                  <a:pt x="4077" y="484"/>
                  <a:pt x="4077" y="484"/>
                </a:cubicBezTo>
                <a:cubicBezTo>
                  <a:pt x="4076" y="484"/>
                  <a:pt x="4074" y="483"/>
                  <a:pt x="4073" y="482"/>
                </a:cubicBezTo>
                <a:cubicBezTo>
                  <a:pt x="4071" y="481"/>
                  <a:pt x="4069" y="480"/>
                  <a:pt x="4067" y="479"/>
                </a:cubicBezTo>
                <a:cubicBezTo>
                  <a:pt x="4067" y="466"/>
                  <a:pt x="4067" y="466"/>
                  <a:pt x="4067" y="466"/>
                </a:cubicBezTo>
                <a:cubicBezTo>
                  <a:pt x="4068" y="454"/>
                  <a:pt x="4068" y="454"/>
                  <a:pt x="4068" y="454"/>
                </a:cubicBezTo>
                <a:cubicBezTo>
                  <a:pt x="4068" y="451"/>
                  <a:pt x="4068" y="451"/>
                  <a:pt x="4068" y="451"/>
                </a:cubicBezTo>
                <a:cubicBezTo>
                  <a:pt x="4069" y="445"/>
                  <a:pt x="4069" y="445"/>
                  <a:pt x="4069" y="445"/>
                </a:cubicBezTo>
                <a:cubicBezTo>
                  <a:pt x="4069" y="430"/>
                  <a:pt x="4069" y="430"/>
                  <a:pt x="4069" y="430"/>
                </a:cubicBezTo>
                <a:cubicBezTo>
                  <a:pt x="4070" y="423"/>
                  <a:pt x="4070" y="423"/>
                  <a:pt x="4070" y="423"/>
                </a:cubicBezTo>
                <a:cubicBezTo>
                  <a:pt x="4070" y="421"/>
                  <a:pt x="4070" y="419"/>
                  <a:pt x="4071" y="418"/>
                </a:cubicBezTo>
                <a:close/>
                <a:moveTo>
                  <a:pt x="4067" y="494"/>
                </a:moveTo>
                <a:cubicBezTo>
                  <a:pt x="4068" y="492"/>
                  <a:pt x="4069" y="491"/>
                  <a:pt x="4071" y="491"/>
                </a:cubicBezTo>
                <a:cubicBezTo>
                  <a:pt x="4073" y="491"/>
                  <a:pt x="4076" y="494"/>
                  <a:pt x="4077" y="499"/>
                </a:cubicBezTo>
                <a:cubicBezTo>
                  <a:pt x="4078" y="500"/>
                  <a:pt x="4078" y="501"/>
                  <a:pt x="4078" y="503"/>
                </a:cubicBezTo>
                <a:cubicBezTo>
                  <a:pt x="4077" y="513"/>
                  <a:pt x="4077" y="513"/>
                  <a:pt x="4077" y="513"/>
                </a:cubicBezTo>
                <a:cubicBezTo>
                  <a:pt x="4077" y="524"/>
                  <a:pt x="4077" y="524"/>
                  <a:pt x="4077" y="524"/>
                </a:cubicBezTo>
                <a:cubicBezTo>
                  <a:pt x="4076" y="533"/>
                  <a:pt x="4076" y="533"/>
                  <a:pt x="4076" y="533"/>
                </a:cubicBezTo>
                <a:cubicBezTo>
                  <a:pt x="4076" y="534"/>
                  <a:pt x="4076" y="534"/>
                  <a:pt x="4076" y="534"/>
                </a:cubicBezTo>
                <a:cubicBezTo>
                  <a:pt x="4075" y="562"/>
                  <a:pt x="4075" y="562"/>
                  <a:pt x="4075" y="562"/>
                </a:cubicBezTo>
                <a:cubicBezTo>
                  <a:pt x="4075" y="563"/>
                  <a:pt x="4075" y="563"/>
                  <a:pt x="4075" y="563"/>
                </a:cubicBezTo>
                <a:cubicBezTo>
                  <a:pt x="4074" y="563"/>
                  <a:pt x="4074" y="563"/>
                  <a:pt x="4074" y="563"/>
                </a:cubicBezTo>
                <a:cubicBezTo>
                  <a:pt x="4070" y="561"/>
                  <a:pt x="4067" y="560"/>
                  <a:pt x="4063" y="558"/>
                </a:cubicBezTo>
                <a:cubicBezTo>
                  <a:pt x="4064" y="545"/>
                  <a:pt x="4064" y="545"/>
                  <a:pt x="4064" y="545"/>
                </a:cubicBezTo>
                <a:cubicBezTo>
                  <a:pt x="4064" y="534"/>
                  <a:pt x="4064" y="534"/>
                  <a:pt x="4064" y="534"/>
                </a:cubicBezTo>
                <a:cubicBezTo>
                  <a:pt x="4065" y="528"/>
                  <a:pt x="4065" y="528"/>
                  <a:pt x="4065" y="528"/>
                </a:cubicBezTo>
                <a:cubicBezTo>
                  <a:pt x="4065" y="524"/>
                  <a:pt x="4065" y="524"/>
                  <a:pt x="4065" y="524"/>
                </a:cubicBezTo>
                <a:cubicBezTo>
                  <a:pt x="4066" y="509"/>
                  <a:pt x="4066" y="509"/>
                  <a:pt x="4066" y="509"/>
                </a:cubicBezTo>
                <a:cubicBezTo>
                  <a:pt x="4066" y="498"/>
                  <a:pt x="4066" y="498"/>
                  <a:pt x="4066" y="498"/>
                </a:cubicBezTo>
                <a:cubicBezTo>
                  <a:pt x="4066" y="496"/>
                  <a:pt x="4066" y="495"/>
                  <a:pt x="4067" y="494"/>
                </a:cubicBezTo>
                <a:close/>
                <a:moveTo>
                  <a:pt x="4068" y="573"/>
                </a:moveTo>
                <a:cubicBezTo>
                  <a:pt x="4070" y="573"/>
                  <a:pt x="4072" y="575"/>
                  <a:pt x="4073" y="578"/>
                </a:cubicBezTo>
                <a:cubicBezTo>
                  <a:pt x="4074" y="580"/>
                  <a:pt x="4074" y="582"/>
                  <a:pt x="4074" y="585"/>
                </a:cubicBezTo>
                <a:cubicBezTo>
                  <a:pt x="4074" y="586"/>
                  <a:pt x="4074" y="586"/>
                  <a:pt x="4074" y="586"/>
                </a:cubicBezTo>
                <a:cubicBezTo>
                  <a:pt x="4074" y="593"/>
                  <a:pt x="4074" y="593"/>
                  <a:pt x="4074" y="593"/>
                </a:cubicBezTo>
                <a:cubicBezTo>
                  <a:pt x="4073" y="601"/>
                  <a:pt x="4073" y="609"/>
                  <a:pt x="4073" y="616"/>
                </a:cubicBezTo>
                <a:cubicBezTo>
                  <a:pt x="4072" y="622"/>
                  <a:pt x="4072" y="622"/>
                  <a:pt x="4072" y="622"/>
                </a:cubicBezTo>
                <a:cubicBezTo>
                  <a:pt x="4072" y="637"/>
                  <a:pt x="4072" y="637"/>
                  <a:pt x="4072" y="637"/>
                </a:cubicBezTo>
                <a:cubicBezTo>
                  <a:pt x="4071" y="646"/>
                  <a:pt x="4071" y="646"/>
                  <a:pt x="4071" y="646"/>
                </a:cubicBezTo>
                <a:cubicBezTo>
                  <a:pt x="4071" y="648"/>
                  <a:pt x="4071" y="648"/>
                  <a:pt x="4071" y="648"/>
                </a:cubicBezTo>
                <a:cubicBezTo>
                  <a:pt x="4070" y="647"/>
                  <a:pt x="4070" y="647"/>
                  <a:pt x="4070" y="647"/>
                </a:cubicBezTo>
                <a:cubicBezTo>
                  <a:pt x="4067" y="646"/>
                  <a:pt x="4065" y="645"/>
                  <a:pt x="4063" y="645"/>
                </a:cubicBezTo>
                <a:cubicBezTo>
                  <a:pt x="4061" y="644"/>
                  <a:pt x="4060" y="644"/>
                  <a:pt x="4059" y="643"/>
                </a:cubicBezTo>
                <a:cubicBezTo>
                  <a:pt x="4059" y="633"/>
                  <a:pt x="4059" y="633"/>
                  <a:pt x="4059" y="633"/>
                </a:cubicBezTo>
                <a:cubicBezTo>
                  <a:pt x="4060" y="612"/>
                  <a:pt x="4060" y="612"/>
                  <a:pt x="4060" y="612"/>
                </a:cubicBezTo>
                <a:cubicBezTo>
                  <a:pt x="4061" y="604"/>
                  <a:pt x="4061" y="604"/>
                  <a:pt x="4061" y="604"/>
                </a:cubicBezTo>
                <a:cubicBezTo>
                  <a:pt x="4061" y="597"/>
                  <a:pt x="4061" y="597"/>
                  <a:pt x="4061" y="597"/>
                </a:cubicBezTo>
                <a:cubicBezTo>
                  <a:pt x="4062" y="588"/>
                  <a:pt x="4062" y="588"/>
                  <a:pt x="4062" y="588"/>
                </a:cubicBezTo>
                <a:cubicBezTo>
                  <a:pt x="4062" y="580"/>
                  <a:pt x="4062" y="580"/>
                  <a:pt x="4062" y="580"/>
                </a:cubicBezTo>
                <a:cubicBezTo>
                  <a:pt x="4062" y="579"/>
                  <a:pt x="4062" y="578"/>
                  <a:pt x="4063" y="577"/>
                </a:cubicBezTo>
                <a:cubicBezTo>
                  <a:pt x="4063" y="574"/>
                  <a:pt x="4065" y="572"/>
                  <a:pt x="4068" y="573"/>
                </a:cubicBezTo>
                <a:close/>
                <a:moveTo>
                  <a:pt x="4061" y="498"/>
                </a:moveTo>
                <a:cubicBezTo>
                  <a:pt x="4061" y="499"/>
                  <a:pt x="4061" y="499"/>
                  <a:pt x="4061" y="499"/>
                </a:cubicBezTo>
                <a:cubicBezTo>
                  <a:pt x="4061" y="503"/>
                  <a:pt x="4061" y="508"/>
                  <a:pt x="4060" y="513"/>
                </a:cubicBezTo>
                <a:cubicBezTo>
                  <a:pt x="4060" y="526"/>
                  <a:pt x="4060" y="526"/>
                  <a:pt x="4060" y="526"/>
                </a:cubicBezTo>
                <a:cubicBezTo>
                  <a:pt x="4060" y="528"/>
                  <a:pt x="4060" y="528"/>
                  <a:pt x="4060" y="528"/>
                </a:cubicBezTo>
                <a:cubicBezTo>
                  <a:pt x="4059" y="538"/>
                  <a:pt x="4059" y="538"/>
                  <a:pt x="4059" y="538"/>
                </a:cubicBezTo>
                <a:cubicBezTo>
                  <a:pt x="4058" y="549"/>
                  <a:pt x="4058" y="549"/>
                  <a:pt x="4058" y="549"/>
                </a:cubicBezTo>
                <a:cubicBezTo>
                  <a:pt x="4058" y="556"/>
                  <a:pt x="4058" y="556"/>
                  <a:pt x="4058" y="556"/>
                </a:cubicBezTo>
                <a:cubicBezTo>
                  <a:pt x="4056" y="555"/>
                  <a:pt x="4054" y="555"/>
                  <a:pt x="4052" y="554"/>
                </a:cubicBezTo>
                <a:cubicBezTo>
                  <a:pt x="4050" y="553"/>
                  <a:pt x="4047" y="552"/>
                  <a:pt x="4044" y="551"/>
                </a:cubicBezTo>
                <a:cubicBezTo>
                  <a:pt x="4043" y="551"/>
                  <a:pt x="4043" y="551"/>
                  <a:pt x="4043" y="551"/>
                </a:cubicBezTo>
                <a:cubicBezTo>
                  <a:pt x="4044" y="541"/>
                  <a:pt x="4044" y="541"/>
                  <a:pt x="4044" y="541"/>
                </a:cubicBezTo>
                <a:cubicBezTo>
                  <a:pt x="4044" y="536"/>
                  <a:pt x="4045" y="531"/>
                  <a:pt x="4045" y="526"/>
                </a:cubicBezTo>
                <a:cubicBezTo>
                  <a:pt x="4045" y="521"/>
                  <a:pt x="4045" y="521"/>
                  <a:pt x="4045" y="521"/>
                </a:cubicBezTo>
                <a:cubicBezTo>
                  <a:pt x="4046" y="512"/>
                  <a:pt x="4046" y="512"/>
                  <a:pt x="4046" y="512"/>
                </a:cubicBezTo>
                <a:cubicBezTo>
                  <a:pt x="4046" y="511"/>
                  <a:pt x="4046" y="511"/>
                  <a:pt x="4046" y="511"/>
                </a:cubicBezTo>
                <a:cubicBezTo>
                  <a:pt x="4046" y="504"/>
                  <a:pt x="4046" y="504"/>
                  <a:pt x="4046" y="504"/>
                </a:cubicBezTo>
                <a:cubicBezTo>
                  <a:pt x="4047" y="491"/>
                  <a:pt x="4047" y="491"/>
                  <a:pt x="4047" y="491"/>
                </a:cubicBezTo>
                <a:cubicBezTo>
                  <a:pt x="4048" y="479"/>
                  <a:pt x="4060" y="482"/>
                  <a:pt x="4061" y="492"/>
                </a:cubicBezTo>
                <a:cubicBezTo>
                  <a:pt x="4061" y="493"/>
                  <a:pt x="4062" y="494"/>
                  <a:pt x="4061" y="496"/>
                </a:cubicBezTo>
                <a:lnTo>
                  <a:pt x="4061" y="498"/>
                </a:lnTo>
                <a:close/>
                <a:moveTo>
                  <a:pt x="4046" y="413"/>
                </a:moveTo>
                <a:cubicBezTo>
                  <a:pt x="4046" y="415"/>
                  <a:pt x="4046" y="415"/>
                  <a:pt x="4046" y="415"/>
                </a:cubicBezTo>
                <a:cubicBezTo>
                  <a:pt x="4045" y="433"/>
                  <a:pt x="4045" y="433"/>
                  <a:pt x="4045" y="433"/>
                </a:cubicBezTo>
                <a:cubicBezTo>
                  <a:pt x="4045" y="438"/>
                  <a:pt x="4045" y="438"/>
                  <a:pt x="4045" y="438"/>
                </a:cubicBezTo>
                <a:cubicBezTo>
                  <a:pt x="4044" y="440"/>
                  <a:pt x="4044" y="440"/>
                  <a:pt x="4044" y="440"/>
                </a:cubicBezTo>
                <a:cubicBezTo>
                  <a:pt x="4044" y="441"/>
                  <a:pt x="4044" y="441"/>
                  <a:pt x="4044" y="441"/>
                </a:cubicBezTo>
                <a:cubicBezTo>
                  <a:pt x="4044" y="452"/>
                  <a:pt x="4044" y="452"/>
                  <a:pt x="4044" y="452"/>
                </a:cubicBezTo>
                <a:cubicBezTo>
                  <a:pt x="4043" y="467"/>
                  <a:pt x="4043" y="467"/>
                  <a:pt x="4043" y="467"/>
                </a:cubicBezTo>
                <a:cubicBezTo>
                  <a:pt x="4042" y="470"/>
                  <a:pt x="4042" y="470"/>
                  <a:pt x="4042" y="470"/>
                </a:cubicBezTo>
                <a:cubicBezTo>
                  <a:pt x="4042" y="470"/>
                  <a:pt x="4041" y="469"/>
                  <a:pt x="4040" y="469"/>
                </a:cubicBezTo>
                <a:cubicBezTo>
                  <a:pt x="4036" y="468"/>
                  <a:pt x="4032" y="467"/>
                  <a:pt x="4027" y="466"/>
                </a:cubicBezTo>
                <a:cubicBezTo>
                  <a:pt x="4026" y="466"/>
                  <a:pt x="4026" y="466"/>
                  <a:pt x="4026" y="466"/>
                </a:cubicBezTo>
                <a:cubicBezTo>
                  <a:pt x="4027" y="455"/>
                  <a:pt x="4027" y="455"/>
                  <a:pt x="4027" y="455"/>
                </a:cubicBezTo>
                <a:cubicBezTo>
                  <a:pt x="4027" y="453"/>
                  <a:pt x="4027" y="453"/>
                  <a:pt x="4027" y="453"/>
                </a:cubicBezTo>
                <a:cubicBezTo>
                  <a:pt x="4027" y="448"/>
                  <a:pt x="4027" y="448"/>
                  <a:pt x="4027" y="448"/>
                </a:cubicBezTo>
                <a:cubicBezTo>
                  <a:pt x="4028" y="438"/>
                  <a:pt x="4028" y="438"/>
                  <a:pt x="4028" y="438"/>
                </a:cubicBezTo>
                <a:cubicBezTo>
                  <a:pt x="4029" y="430"/>
                  <a:pt x="4029" y="430"/>
                  <a:pt x="4029" y="430"/>
                </a:cubicBezTo>
                <a:cubicBezTo>
                  <a:pt x="4029" y="427"/>
                  <a:pt x="4029" y="427"/>
                  <a:pt x="4029" y="427"/>
                </a:cubicBezTo>
                <a:cubicBezTo>
                  <a:pt x="4030" y="410"/>
                  <a:pt x="4030" y="410"/>
                  <a:pt x="4030" y="410"/>
                </a:cubicBezTo>
                <a:cubicBezTo>
                  <a:pt x="4030" y="409"/>
                  <a:pt x="4031" y="408"/>
                  <a:pt x="4031" y="407"/>
                </a:cubicBezTo>
                <a:cubicBezTo>
                  <a:pt x="4032" y="403"/>
                  <a:pt x="4035" y="401"/>
                  <a:pt x="4038" y="401"/>
                </a:cubicBezTo>
                <a:cubicBezTo>
                  <a:pt x="4042" y="401"/>
                  <a:pt x="4046" y="405"/>
                  <a:pt x="4046" y="412"/>
                </a:cubicBezTo>
                <a:cubicBezTo>
                  <a:pt x="4046" y="412"/>
                  <a:pt x="4046" y="413"/>
                  <a:pt x="4046" y="413"/>
                </a:cubicBezTo>
                <a:close/>
                <a:moveTo>
                  <a:pt x="4033" y="475"/>
                </a:moveTo>
                <a:cubicBezTo>
                  <a:pt x="4035" y="475"/>
                  <a:pt x="4037" y="476"/>
                  <a:pt x="4039" y="478"/>
                </a:cubicBezTo>
                <a:cubicBezTo>
                  <a:pt x="4041" y="481"/>
                  <a:pt x="4042" y="484"/>
                  <a:pt x="4041" y="488"/>
                </a:cubicBezTo>
                <a:cubicBezTo>
                  <a:pt x="4041" y="488"/>
                  <a:pt x="4041" y="488"/>
                  <a:pt x="4041" y="488"/>
                </a:cubicBezTo>
                <a:cubicBezTo>
                  <a:pt x="4041" y="495"/>
                  <a:pt x="4040" y="503"/>
                  <a:pt x="4040" y="510"/>
                </a:cubicBezTo>
                <a:cubicBezTo>
                  <a:pt x="4039" y="516"/>
                  <a:pt x="4039" y="516"/>
                  <a:pt x="4039" y="516"/>
                </a:cubicBezTo>
                <a:cubicBezTo>
                  <a:pt x="4039" y="517"/>
                  <a:pt x="4039" y="517"/>
                  <a:pt x="4039" y="517"/>
                </a:cubicBezTo>
                <a:cubicBezTo>
                  <a:pt x="4039" y="518"/>
                  <a:pt x="4039" y="518"/>
                  <a:pt x="4039" y="518"/>
                </a:cubicBezTo>
                <a:cubicBezTo>
                  <a:pt x="4038" y="532"/>
                  <a:pt x="4038" y="532"/>
                  <a:pt x="4038" y="532"/>
                </a:cubicBezTo>
                <a:cubicBezTo>
                  <a:pt x="4037" y="547"/>
                  <a:pt x="4037" y="547"/>
                  <a:pt x="4037" y="547"/>
                </a:cubicBezTo>
                <a:cubicBezTo>
                  <a:pt x="4037" y="549"/>
                  <a:pt x="4037" y="549"/>
                  <a:pt x="4037" y="549"/>
                </a:cubicBezTo>
                <a:cubicBezTo>
                  <a:pt x="4035" y="549"/>
                  <a:pt x="4035" y="549"/>
                  <a:pt x="4035" y="549"/>
                </a:cubicBezTo>
                <a:cubicBezTo>
                  <a:pt x="4031" y="547"/>
                  <a:pt x="4026" y="546"/>
                  <a:pt x="4022" y="545"/>
                </a:cubicBezTo>
                <a:cubicBezTo>
                  <a:pt x="4020" y="545"/>
                  <a:pt x="4020" y="545"/>
                  <a:pt x="4020" y="545"/>
                </a:cubicBezTo>
                <a:cubicBezTo>
                  <a:pt x="4021" y="533"/>
                  <a:pt x="4021" y="533"/>
                  <a:pt x="4021" y="533"/>
                </a:cubicBezTo>
                <a:cubicBezTo>
                  <a:pt x="4021" y="532"/>
                  <a:pt x="4021" y="532"/>
                  <a:pt x="4021" y="532"/>
                </a:cubicBezTo>
                <a:cubicBezTo>
                  <a:pt x="4021" y="526"/>
                  <a:pt x="4021" y="526"/>
                  <a:pt x="4021" y="526"/>
                </a:cubicBezTo>
                <a:cubicBezTo>
                  <a:pt x="4022" y="515"/>
                  <a:pt x="4022" y="515"/>
                  <a:pt x="4022" y="515"/>
                </a:cubicBezTo>
                <a:cubicBezTo>
                  <a:pt x="4023" y="504"/>
                  <a:pt x="4023" y="504"/>
                  <a:pt x="4023" y="504"/>
                </a:cubicBezTo>
                <a:cubicBezTo>
                  <a:pt x="4024" y="491"/>
                  <a:pt x="4024" y="491"/>
                  <a:pt x="4024" y="491"/>
                </a:cubicBezTo>
                <a:cubicBezTo>
                  <a:pt x="4025" y="484"/>
                  <a:pt x="4025" y="484"/>
                  <a:pt x="4025" y="484"/>
                </a:cubicBezTo>
                <a:cubicBezTo>
                  <a:pt x="4025" y="484"/>
                  <a:pt x="4025" y="483"/>
                  <a:pt x="4025" y="482"/>
                </a:cubicBezTo>
                <a:cubicBezTo>
                  <a:pt x="4026" y="477"/>
                  <a:pt x="4030" y="475"/>
                  <a:pt x="4033" y="475"/>
                </a:cubicBezTo>
                <a:close/>
                <a:moveTo>
                  <a:pt x="4021" y="409"/>
                </a:moveTo>
                <a:cubicBezTo>
                  <a:pt x="4021" y="416"/>
                  <a:pt x="4021" y="416"/>
                  <a:pt x="4021" y="416"/>
                </a:cubicBezTo>
                <a:cubicBezTo>
                  <a:pt x="4019" y="435"/>
                  <a:pt x="4019" y="435"/>
                  <a:pt x="4019" y="435"/>
                </a:cubicBezTo>
                <a:cubicBezTo>
                  <a:pt x="4019" y="437"/>
                  <a:pt x="4019" y="437"/>
                  <a:pt x="4019" y="437"/>
                </a:cubicBezTo>
                <a:cubicBezTo>
                  <a:pt x="4019" y="438"/>
                  <a:pt x="4019" y="438"/>
                  <a:pt x="4019" y="438"/>
                </a:cubicBezTo>
                <a:cubicBezTo>
                  <a:pt x="4018" y="444"/>
                  <a:pt x="4018" y="450"/>
                  <a:pt x="4017" y="456"/>
                </a:cubicBezTo>
                <a:cubicBezTo>
                  <a:pt x="4017" y="462"/>
                  <a:pt x="4017" y="462"/>
                  <a:pt x="4017" y="462"/>
                </a:cubicBezTo>
                <a:cubicBezTo>
                  <a:pt x="4016" y="464"/>
                  <a:pt x="4016" y="464"/>
                  <a:pt x="4016" y="464"/>
                </a:cubicBezTo>
                <a:cubicBezTo>
                  <a:pt x="4016" y="464"/>
                  <a:pt x="4016" y="464"/>
                  <a:pt x="4016" y="464"/>
                </a:cubicBezTo>
                <a:cubicBezTo>
                  <a:pt x="4016" y="464"/>
                  <a:pt x="4016" y="464"/>
                  <a:pt x="4016" y="464"/>
                </a:cubicBezTo>
                <a:cubicBezTo>
                  <a:pt x="4015" y="464"/>
                  <a:pt x="4015" y="464"/>
                  <a:pt x="4014" y="464"/>
                </a:cubicBezTo>
                <a:cubicBezTo>
                  <a:pt x="4012" y="464"/>
                  <a:pt x="4010" y="463"/>
                  <a:pt x="4009" y="463"/>
                </a:cubicBezTo>
                <a:cubicBezTo>
                  <a:pt x="4005" y="463"/>
                  <a:pt x="4001" y="463"/>
                  <a:pt x="3997" y="463"/>
                </a:cubicBezTo>
                <a:cubicBezTo>
                  <a:pt x="3998" y="456"/>
                  <a:pt x="3998" y="456"/>
                  <a:pt x="3998" y="456"/>
                </a:cubicBezTo>
                <a:cubicBezTo>
                  <a:pt x="3998" y="453"/>
                  <a:pt x="3998" y="453"/>
                  <a:pt x="3998" y="453"/>
                </a:cubicBezTo>
                <a:cubicBezTo>
                  <a:pt x="3999" y="447"/>
                  <a:pt x="3999" y="441"/>
                  <a:pt x="4000" y="435"/>
                </a:cubicBezTo>
                <a:cubicBezTo>
                  <a:pt x="4000" y="433"/>
                  <a:pt x="4000" y="433"/>
                  <a:pt x="4000" y="433"/>
                </a:cubicBezTo>
                <a:cubicBezTo>
                  <a:pt x="4001" y="419"/>
                  <a:pt x="4001" y="419"/>
                  <a:pt x="4001" y="419"/>
                </a:cubicBezTo>
                <a:cubicBezTo>
                  <a:pt x="4002" y="408"/>
                  <a:pt x="4002" y="408"/>
                  <a:pt x="4002" y="408"/>
                </a:cubicBezTo>
                <a:cubicBezTo>
                  <a:pt x="4003" y="406"/>
                  <a:pt x="4003" y="405"/>
                  <a:pt x="4003" y="404"/>
                </a:cubicBezTo>
                <a:cubicBezTo>
                  <a:pt x="4005" y="401"/>
                  <a:pt x="4007" y="399"/>
                  <a:pt x="4010" y="398"/>
                </a:cubicBezTo>
                <a:cubicBezTo>
                  <a:pt x="4014" y="397"/>
                  <a:pt x="4018" y="399"/>
                  <a:pt x="4020" y="403"/>
                </a:cubicBezTo>
                <a:cubicBezTo>
                  <a:pt x="4021" y="405"/>
                  <a:pt x="4021" y="407"/>
                  <a:pt x="4021" y="409"/>
                </a:cubicBezTo>
                <a:close/>
                <a:moveTo>
                  <a:pt x="4004" y="472"/>
                </a:moveTo>
                <a:cubicBezTo>
                  <a:pt x="4005" y="472"/>
                  <a:pt x="4006" y="472"/>
                  <a:pt x="4007" y="472"/>
                </a:cubicBezTo>
                <a:cubicBezTo>
                  <a:pt x="4010" y="472"/>
                  <a:pt x="4012" y="474"/>
                  <a:pt x="4014" y="477"/>
                </a:cubicBezTo>
                <a:cubicBezTo>
                  <a:pt x="4015" y="479"/>
                  <a:pt x="4015" y="481"/>
                  <a:pt x="4015" y="484"/>
                </a:cubicBezTo>
                <a:cubicBezTo>
                  <a:pt x="4014" y="491"/>
                  <a:pt x="4014" y="491"/>
                  <a:pt x="4014" y="491"/>
                </a:cubicBezTo>
                <a:cubicBezTo>
                  <a:pt x="4013" y="500"/>
                  <a:pt x="4013" y="500"/>
                  <a:pt x="4013" y="500"/>
                </a:cubicBezTo>
                <a:cubicBezTo>
                  <a:pt x="4012" y="513"/>
                  <a:pt x="4012" y="513"/>
                  <a:pt x="4012" y="513"/>
                </a:cubicBezTo>
                <a:cubicBezTo>
                  <a:pt x="4012" y="514"/>
                  <a:pt x="4012" y="514"/>
                  <a:pt x="4012" y="514"/>
                </a:cubicBezTo>
                <a:cubicBezTo>
                  <a:pt x="4012" y="521"/>
                  <a:pt x="4011" y="528"/>
                  <a:pt x="4010" y="535"/>
                </a:cubicBezTo>
                <a:cubicBezTo>
                  <a:pt x="4010" y="541"/>
                  <a:pt x="4010" y="541"/>
                  <a:pt x="4010" y="541"/>
                </a:cubicBezTo>
                <a:cubicBezTo>
                  <a:pt x="4010" y="542"/>
                  <a:pt x="4010" y="542"/>
                  <a:pt x="4010" y="542"/>
                </a:cubicBezTo>
                <a:cubicBezTo>
                  <a:pt x="4010" y="543"/>
                  <a:pt x="4010" y="543"/>
                  <a:pt x="4010" y="543"/>
                </a:cubicBezTo>
                <a:cubicBezTo>
                  <a:pt x="4009" y="543"/>
                  <a:pt x="4009" y="543"/>
                  <a:pt x="4009" y="543"/>
                </a:cubicBezTo>
                <a:cubicBezTo>
                  <a:pt x="4008" y="543"/>
                  <a:pt x="4008" y="543"/>
                  <a:pt x="4008" y="543"/>
                </a:cubicBezTo>
                <a:cubicBezTo>
                  <a:pt x="4005" y="543"/>
                  <a:pt x="4003" y="543"/>
                  <a:pt x="4001" y="542"/>
                </a:cubicBezTo>
                <a:cubicBezTo>
                  <a:pt x="3997" y="542"/>
                  <a:pt x="3993" y="542"/>
                  <a:pt x="3989" y="542"/>
                </a:cubicBezTo>
                <a:cubicBezTo>
                  <a:pt x="3990" y="531"/>
                  <a:pt x="3990" y="531"/>
                  <a:pt x="3990" y="531"/>
                </a:cubicBezTo>
                <a:cubicBezTo>
                  <a:pt x="3991" y="518"/>
                  <a:pt x="3991" y="518"/>
                  <a:pt x="3991" y="518"/>
                </a:cubicBezTo>
                <a:cubicBezTo>
                  <a:pt x="3992" y="512"/>
                  <a:pt x="3992" y="512"/>
                  <a:pt x="3992" y="512"/>
                </a:cubicBezTo>
                <a:cubicBezTo>
                  <a:pt x="3992" y="509"/>
                  <a:pt x="3992" y="509"/>
                  <a:pt x="3992" y="509"/>
                </a:cubicBezTo>
                <a:cubicBezTo>
                  <a:pt x="3994" y="494"/>
                  <a:pt x="3994" y="494"/>
                  <a:pt x="3994" y="494"/>
                </a:cubicBezTo>
                <a:cubicBezTo>
                  <a:pt x="3995" y="482"/>
                  <a:pt x="3995" y="482"/>
                  <a:pt x="3995" y="482"/>
                </a:cubicBezTo>
                <a:cubicBezTo>
                  <a:pt x="3995" y="482"/>
                  <a:pt x="3995" y="482"/>
                  <a:pt x="3995" y="482"/>
                </a:cubicBezTo>
                <a:cubicBezTo>
                  <a:pt x="3995" y="481"/>
                  <a:pt x="3995" y="480"/>
                  <a:pt x="3996" y="479"/>
                </a:cubicBezTo>
                <a:cubicBezTo>
                  <a:pt x="3997" y="475"/>
                  <a:pt x="4001" y="472"/>
                  <a:pt x="4004" y="472"/>
                </a:cubicBezTo>
                <a:close/>
                <a:moveTo>
                  <a:pt x="3993" y="407"/>
                </a:moveTo>
                <a:cubicBezTo>
                  <a:pt x="3993" y="408"/>
                  <a:pt x="3993" y="408"/>
                  <a:pt x="3993" y="408"/>
                </a:cubicBezTo>
                <a:cubicBezTo>
                  <a:pt x="3993" y="413"/>
                  <a:pt x="3993" y="413"/>
                  <a:pt x="3993" y="413"/>
                </a:cubicBezTo>
                <a:cubicBezTo>
                  <a:pt x="3991" y="427"/>
                  <a:pt x="3991" y="427"/>
                  <a:pt x="3991" y="427"/>
                </a:cubicBezTo>
                <a:cubicBezTo>
                  <a:pt x="3990" y="435"/>
                  <a:pt x="3990" y="435"/>
                  <a:pt x="3990" y="435"/>
                </a:cubicBezTo>
                <a:cubicBezTo>
                  <a:pt x="3990" y="442"/>
                  <a:pt x="3990" y="442"/>
                  <a:pt x="3990" y="442"/>
                </a:cubicBezTo>
                <a:cubicBezTo>
                  <a:pt x="3987" y="462"/>
                  <a:pt x="3987" y="462"/>
                  <a:pt x="3987" y="462"/>
                </a:cubicBezTo>
                <a:cubicBezTo>
                  <a:pt x="3987" y="463"/>
                  <a:pt x="3987" y="463"/>
                  <a:pt x="3987" y="463"/>
                </a:cubicBezTo>
                <a:cubicBezTo>
                  <a:pt x="3986" y="463"/>
                  <a:pt x="3986" y="463"/>
                  <a:pt x="3986" y="463"/>
                </a:cubicBezTo>
                <a:cubicBezTo>
                  <a:pt x="3981" y="463"/>
                  <a:pt x="3976" y="463"/>
                  <a:pt x="3970" y="464"/>
                </a:cubicBezTo>
                <a:cubicBezTo>
                  <a:pt x="3971" y="458"/>
                  <a:pt x="3971" y="458"/>
                  <a:pt x="3971" y="458"/>
                </a:cubicBezTo>
                <a:cubicBezTo>
                  <a:pt x="3972" y="453"/>
                  <a:pt x="3972" y="448"/>
                  <a:pt x="3973" y="443"/>
                </a:cubicBezTo>
                <a:cubicBezTo>
                  <a:pt x="3974" y="436"/>
                  <a:pt x="3974" y="436"/>
                  <a:pt x="3974" y="436"/>
                </a:cubicBezTo>
                <a:cubicBezTo>
                  <a:pt x="3974" y="428"/>
                  <a:pt x="3974" y="428"/>
                  <a:pt x="3974" y="428"/>
                </a:cubicBezTo>
                <a:cubicBezTo>
                  <a:pt x="3975" y="424"/>
                  <a:pt x="3975" y="424"/>
                  <a:pt x="3975" y="424"/>
                </a:cubicBezTo>
                <a:cubicBezTo>
                  <a:pt x="3976" y="418"/>
                  <a:pt x="3976" y="413"/>
                  <a:pt x="3977" y="408"/>
                </a:cubicBezTo>
                <a:cubicBezTo>
                  <a:pt x="3977" y="405"/>
                  <a:pt x="3978" y="402"/>
                  <a:pt x="3980" y="401"/>
                </a:cubicBezTo>
                <a:cubicBezTo>
                  <a:pt x="3980" y="400"/>
                  <a:pt x="3981" y="399"/>
                  <a:pt x="3982" y="399"/>
                </a:cubicBezTo>
                <a:cubicBezTo>
                  <a:pt x="3987" y="396"/>
                  <a:pt x="3994" y="398"/>
                  <a:pt x="3993" y="407"/>
                </a:cubicBezTo>
                <a:close/>
                <a:moveTo>
                  <a:pt x="3971" y="409"/>
                </a:moveTo>
                <a:cubicBezTo>
                  <a:pt x="3968" y="429"/>
                  <a:pt x="3968" y="429"/>
                  <a:pt x="3968" y="429"/>
                </a:cubicBezTo>
                <a:cubicBezTo>
                  <a:pt x="3968" y="434"/>
                  <a:pt x="3968" y="434"/>
                  <a:pt x="3968" y="434"/>
                </a:cubicBezTo>
                <a:cubicBezTo>
                  <a:pt x="3968" y="437"/>
                  <a:pt x="3968" y="437"/>
                  <a:pt x="3968" y="437"/>
                </a:cubicBezTo>
                <a:cubicBezTo>
                  <a:pt x="3966" y="448"/>
                  <a:pt x="3966" y="448"/>
                  <a:pt x="3966" y="448"/>
                </a:cubicBezTo>
                <a:cubicBezTo>
                  <a:pt x="3964" y="463"/>
                  <a:pt x="3964" y="463"/>
                  <a:pt x="3964" y="463"/>
                </a:cubicBezTo>
                <a:cubicBezTo>
                  <a:pt x="3964" y="465"/>
                  <a:pt x="3964" y="465"/>
                  <a:pt x="3964" y="465"/>
                </a:cubicBezTo>
                <a:cubicBezTo>
                  <a:pt x="3962" y="465"/>
                  <a:pt x="3962" y="465"/>
                  <a:pt x="3962" y="465"/>
                </a:cubicBezTo>
                <a:cubicBezTo>
                  <a:pt x="3958" y="466"/>
                  <a:pt x="3954" y="467"/>
                  <a:pt x="3950" y="467"/>
                </a:cubicBezTo>
                <a:cubicBezTo>
                  <a:pt x="3950" y="462"/>
                  <a:pt x="3950" y="462"/>
                  <a:pt x="3950" y="462"/>
                </a:cubicBezTo>
                <a:cubicBezTo>
                  <a:pt x="3952" y="447"/>
                  <a:pt x="3952" y="447"/>
                  <a:pt x="3952" y="447"/>
                </a:cubicBezTo>
                <a:cubicBezTo>
                  <a:pt x="3953" y="442"/>
                  <a:pt x="3953" y="442"/>
                  <a:pt x="3953" y="442"/>
                </a:cubicBezTo>
                <a:cubicBezTo>
                  <a:pt x="3953" y="439"/>
                  <a:pt x="3953" y="439"/>
                  <a:pt x="3953" y="439"/>
                </a:cubicBezTo>
                <a:cubicBezTo>
                  <a:pt x="3954" y="433"/>
                  <a:pt x="3955" y="427"/>
                  <a:pt x="3956" y="421"/>
                </a:cubicBezTo>
                <a:cubicBezTo>
                  <a:pt x="3957" y="411"/>
                  <a:pt x="3957" y="411"/>
                  <a:pt x="3957" y="411"/>
                </a:cubicBezTo>
                <a:cubicBezTo>
                  <a:pt x="3957" y="411"/>
                  <a:pt x="3957" y="411"/>
                  <a:pt x="3957" y="411"/>
                </a:cubicBezTo>
                <a:cubicBezTo>
                  <a:pt x="3958" y="403"/>
                  <a:pt x="3965" y="399"/>
                  <a:pt x="3968" y="401"/>
                </a:cubicBezTo>
                <a:cubicBezTo>
                  <a:pt x="3970" y="402"/>
                  <a:pt x="3971" y="405"/>
                  <a:pt x="3971" y="408"/>
                </a:cubicBezTo>
                <a:cubicBezTo>
                  <a:pt x="3971" y="408"/>
                  <a:pt x="3971" y="409"/>
                  <a:pt x="3971" y="409"/>
                </a:cubicBezTo>
                <a:close/>
                <a:moveTo>
                  <a:pt x="3952" y="413"/>
                </a:moveTo>
                <a:cubicBezTo>
                  <a:pt x="3952" y="415"/>
                  <a:pt x="3952" y="415"/>
                  <a:pt x="3952" y="415"/>
                </a:cubicBezTo>
                <a:cubicBezTo>
                  <a:pt x="3950" y="425"/>
                  <a:pt x="3950" y="425"/>
                  <a:pt x="3950" y="425"/>
                </a:cubicBezTo>
                <a:cubicBezTo>
                  <a:pt x="3948" y="441"/>
                  <a:pt x="3948" y="441"/>
                  <a:pt x="3948" y="441"/>
                </a:cubicBezTo>
                <a:cubicBezTo>
                  <a:pt x="3948" y="447"/>
                  <a:pt x="3948" y="447"/>
                  <a:pt x="3948" y="447"/>
                </a:cubicBezTo>
                <a:cubicBezTo>
                  <a:pt x="3947" y="451"/>
                  <a:pt x="3947" y="451"/>
                  <a:pt x="3947" y="451"/>
                </a:cubicBezTo>
                <a:cubicBezTo>
                  <a:pt x="3946" y="456"/>
                  <a:pt x="3946" y="461"/>
                  <a:pt x="3945" y="466"/>
                </a:cubicBezTo>
                <a:cubicBezTo>
                  <a:pt x="3945" y="469"/>
                  <a:pt x="3945" y="469"/>
                  <a:pt x="3945" y="469"/>
                </a:cubicBezTo>
                <a:cubicBezTo>
                  <a:pt x="3943" y="469"/>
                  <a:pt x="3942" y="469"/>
                  <a:pt x="3941" y="470"/>
                </a:cubicBezTo>
                <a:cubicBezTo>
                  <a:pt x="3938" y="471"/>
                  <a:pt x="3935" y="471"/>
                  <a:pt x="3933" y="472"/>
                </a:cubicBezTo>
                <a:cubicBezTo>
                  <a:pt x="3934" y="462"/>
                  <a:pt x="3934" y="462"/>
                  <a:pt x="3934" y="462"/>
                </a:cubicBezTo>
                <a:cubicBezTo>
                  <a:pt x="3935" y="458"/>
                  <a:pt x="3935" y="458"/>
                  <a:pt x="3935" y="458"/>
                </a:cubicBezTo>
                <a:cubicBezTo>
                  <a:pt x="3937" y="444"/>
                  <a:pt x="3937" y="444"/>
                  <a:pt x="3937" y="444"/>
                </a:cubicBezTo>
                <a:cubicBezTo>
                  <a:pt x="3938" y="436"/>
                  <a:pt x="3938" y="436"/>
                  <a:pt x="3938" y="436"/>
                </a:cubicBezTo>
                <a:cubicBezTo>
                  <a:pt x="3939" y="426"/>
                  <a:pt x="3939" y="426"/>
                  <a:pt x="3939" y="426"/>
                </a:cubicBezTo>
                <a:cubicBezTo>
                  <a:pt x="3940" y="416"/>
                  <a:pt x="3940" y="416"/>
                  <a:pt x="3940" y="416"/>
                </a:cubicBezTo>
                <a:cubicBezTo>
                  <a:pt x="3942" y="405"/>
                  <a:pt x="3953" y="402"/>
                  <a:pt x="3952" y="413"/>
                </a:cubicBezTo>
                <a:close/>
                <a:moveTo>
                  <a:pt x="3936" y="418"/>
                </a:moveTo>
                <a:cubicBezTo>
                  <a:pt x="3934" y="430"/>
                  <a:pt x="3934" y="430"/>
                  <a:pt x="3934" y="430"/>
                </a:cubicBezTo>
                <a:cubicBezTo>
                  <a:pt x="3932" y="441"/>
                  <a:pt x="3932" y="441"/>
                  <a:pt x="3932" y="441"/>
                </a:cubicBezTo>
                <a:cubicBezTo>
                  <a:pt x="3932" y="446"/>
                  <a:pt x="3932" y="446"/>
                  <a:pt x="3932" y="446"/>
                </a:cubicBezTo>
                <a:cubicBezTo>
                  <a:pt x="3929" y="462"/>
                  <a:pt x="3929" y="462"/>
                  <a:pt x="3929" y="462"/>
                </a:cubicBezTo>
                <a:cubicBezTo>
                  <a:pt x="3929" y="467"/>
                  <a:pt x="3929" y="467"/>
                  <a:pt x="3929" y="467"/>
                </a:cubicBezTo>
                <a:cubicBezTo>
                  <a:pt x="3928" y="474"/>
                  <a:pt x="3928" y="474"/>
                  <a:pt x="3928" y="474"/>
                </a:cubicBezTo>
                <a:cubicBezTo>
                  <a:pt x="3924" y="475"/>
                  <a:pt x="3921" y="476"/>
                  <a:pt x="3918" y="477"/>
                </a:cubicBezTo>
                <a:cubicBezTo>
                  <a:pt x="3918" y="475"/>
                  <a:pt x="3918" y="475"/>
                  <a:pt x="3918" y="475"/>
                </a:cubicBezTo>
                <a:cubicBezTo>
                  <a:pt x="3919" y="471"/>
                  <a:pt x="3919" y="471"/>
                  <a:pt x="3919" y="471"/>
                </a:cubicBezTo>
                <a:cubicBezTo>
                  <a:pt x="3920" y="464"/>
                  <a:pt x="3921" y="456"/>
                  <a:pt x="3922" y="449"/>
                </a:cubicBezTo>
                <a:cubicBezTo>
                  <a:pt x="3922" y="449"/>
                  <a:pt x="3922" y="449"/>
                  <a:pt x="3922" y="449"/>
                </a:cubicBezTo>
                <a:cubicBezTo>
                  <a:pt x="3924" y="439"/>
                  <a:pt x="3924" y="439"/>
                  <a:pt x="3924" y="439"/>
                </a:cubicBezTo>
                <a:cubicBezTo>
                  <a:pt x="3925" y="433"/>
                  <a:pt x="3926" y="427"/>
                  <a:pt x="3926" y="421"/>
                </a:cubicBezTo>
                <a:cubicBezTo>
                  <a:pt x="3928" y="411"/>
                  <a:pt x="3937" y="408"/>
                  <a:pt x="3936" y="418"/>
                </a:cubicBezTo>
                <a:close/>
                <a:moveTo>
                  <a:pt x="3921" y="486"/>
                </a:moveTo>
                <a:cubicBezTo>
                  <a:pt x="3923" y="486"/>
                  <a:pt x="3925" y="488"/>
                  <a:pt x="3924" y="493"/>
                </a:cubicBezTo>
                <a:cubicBezTo>
                  <a:pt x="3924" y="498"/>
                  <a:pt x="3924" y="498"/>
                  <a:pt x="3924" y="498"/>
                </a:cubicBezTo>
                <a:cubicBezTo>
                  <a:pt x="3921" y="518"/>
                  <a:pt x="3921" y="518"/>
                  <a:pt x="3921" y="518"/>
                </a:cubicBezTo>
                <a:cubicBezTo>
                  <a:pt x="3920" y="521"/>
                  <a:pt x="3920" y="521"/>
                  <a:pt x="3920" y="521"/>
                </a:cubicBezTo>
                <a:cubicBezTo>
                  <a:pt x="3920" y="522"/>
                  <a:pt x="3920" y="522"/>
                  <a:pt x="3920" y="522"/>
                </a:cubicBezTo>
                <a:cubicBezTo>
                  <a:pt x="3918" y="540"/>
                  <a:pt x="3918" y="540"/>
                  <a:pt x="3918" y="540"/>
                </a:cubicBezTo>
                <a:cubicBezTo>
                  <a:pt x="3917" y="546"/>
                  <a:pt x="3917" y="546"/>
                  <a:pt x="3917" y="546"/>
                </a:cubicBezTo>
                <a:cubicBezTo>
                  <a:pt x="3916" y="548"/>
                  <a:pt x="3916" y="548"/>
                  <a:pt x="3916" y="548"/>
                </a:cubicBezTo>
                <a:cubicBezTo>
                  <a:pt x="3916" y="551"/>
                  <a:pt x="3916" y="551"/>
                  <a:pt x="3916" y="551"/>
                </a:cubicBezTo>
                <a:cubicBezTo>
                  <a:pt x="3911" y="553"/>
                  <a:pt x="3911" y="553"/>
                  <a:pt x="3911" y="553"/>
                </a:cubicBezTo>
                <a:cubicBezTo>
                  <a:pt x="3907" y="554"/>
                  <a:pt x="3907" y="554"/>
                  <a:pt x="3907" y="554"/>
                </a:cubicBezTo>
                <a:cubicBezTo>
                  <a:pt x="3906" y="554"/>
                  <a:pt x="3906" y="554"/>
                  <a:pt x="3906" y="554"/>
                </a:cubicBezTo>
                <a:cubicBezTo>
                  <a:pt x="3907" y="549"/>
                  <a:pt x="3907" y="549"/>
                  <a:pt x="3907" y="549"/>
                </a:cubicBezTo>
                <a:cubicBezTo>
                  <a:pt x="3908" y="543"/>
                  <a:pt x="3909" y="537"/>
                  <a:pt x="3910" y="530"/>
                </a:cubicBezTo>
                <a:cubicBezTo>
                  <a:pt x="3910" y="527"/>
                  <a:pt x="3910" y="527"/>
                  <a:pt x="3910" y="527"/>
                </a:cubicBezTo>
                <a:cubicBezTo>
                  <a:pt x="3910" y="525"/>
                  <a:pt x="3910" y="525"/>
                  <a:pt x="3910" y="525"/>
                </a:cubicBezTo>
                <a:cubicBezTo>
                  <a:pt x="3911" y="519"/>
                  <a:pt x="3912" y="513"/>
                  <a:pt x="3913" y="506"/>
                </a:cubicBezTo>
                <a:cubicBezTo>
                  <a:pt x="3915" y="496"/>
                  <a:pt x="3915" y="496"/>
                  <a:pt x="3915" y="496"/>
                </a:cubicBezTo>
                <a:cubicBezTo>
                  <a:pt x="3915" y="494"/>
                  <a:pt x="3916" y="492"/>
                  <a:pt x="3917" y="490"/>
                </a:cubicBezTo>
                <a:cubicBezTo>
                  <a:pt x="3918" y="488"/>
                  <a:pt x="3920" y="487"/>
                  <a:pt x="3921" y="486"/>
                </a:cubicBezTo>
                <a:close/>
                <a:moveTo>
                  <a:pt x="3911" y="564"/>
                </a:moveTo>
                <a:cubicBezTo>
                  <a:pt x="3912" y="565"/>
                  <a:pt x="3913" y="567"/>
                  <a:pt x="3913" y="572"/>
                </a:cubicBezTo>
                <a:cubicBezTo>
                  <a:pt x="3912" y="577"/>
                  <a:pt x="3912" y="577"/>
                  <a:pt x="3912" y="577"/>
                </a:cubicBezTo>
                <a:cubicBezTo>
                  <a:pt x="3911" y="587"/>
                  <a:pt x="3911" y="587"/>
                  <a:pt x="3911" y="587"/>
                </a:cubicBezTo>
                <a:cubicBezTo>
                  <a:pt x="3909" y="600"/>
                  <a:pt x="3909" y="600"/>
                  <a:pt x="3909" y="600"/>
                </a:cubicBezTo>
                <a:cubicBezTo>
                  <a:pt x="3908" y="603"/>
                  <a:pt x="3908" y="603"/>
                  <a:pt x="3908" y="603"/>
                </a:cubicBezTo>
                <a:cubicBezTo>
                  <a:pt x="3905" y="623"/>
                  <a:pt x="3905" y="623"/>
                  <a:pt x="3905" y="623"/>
                </a:cubicBezTo>
                <a:cubicBezTo>
                  <a:pt x="3904" y="630"/>
                  <a:pt x="3904" y="630"/>
                  <a:pt x="3904" y="630"/>
                </a:cubicBezTo>
                <a:cubicBezTo>
                  <a:pt x="3904" y="631"/>
                  <a:pt x="3904" y="631"/>
                  <a:pt x="3904" y="631"/>
                </a:cubicBezTo>
                <a:cubicBezTo>
                  <a:pt x="3904" y="633"/>
                  <a:pt x="3904" y="633"/>
                  <a:pt x="3904" y="633"/>
                </a:cubicBezTo>
                <a:cubicBezTo>
                  <a:pt x="3901" y="634"/>
                  <a:pt x="3901" y="634"/>
                  <a:pt x="3901" y="634"/>
                </a:cubicBezTo>
                <a:cubicBezTo>
                  <a:pt x="3900" y="634"/>
                  <a:pt x="3900" y="634"/>
                  <a:pt x="3900" y="634"/>
                </a:cubicBezTo>
                <a:cubicBezTo>
                  <a:pt x="3898" y="635"/>
                  <a:pt x="3896" y="635"/>
                  <a:pt x="3894" y="636"/>
                </a:cubicBezTo>
                <a:cubicBezTo>
                  <a:pt x="3894" y="633"/>
                  <a:pt x="3894" y="633"/>
                  <a:pt x="3894" y="633"/>
                </a:cubicBezTo>
                <a:cubicBezTo>
                  <a:pt x="3895" y="625"/>
                  <a:pt x="3896" y="617"/>
                  <a:pt x="3897" y="610"/>
                </a:cubicBezTo>
                <a:cubicBezTo>
                  <a:pt x="3898" y="605"/>
                  <a:pt x="3898" y="605"/>
                  <a:pt x="3898" y="605"/>
                </a:cubicBezTo>
                <a:cubicBezTo>
                  <a:pt x="3899" y="596"/>
                  <a:pt x="3899" y="596"/>
                  <a:pt x="3899" y="596"/>
                </a:cubicBezTo>
                <a:cubicBezTo>
                  <a:pt x="3901" y="587"/>
                  <a:pt x="3901" y="587"/>
                  <a:pt x="3901" y="587"/>
                </a:cubicBezTo>
                <a:cubicBezTo>
                  <a:pt x="3903" y="575"/>
                  <a:pt x="3903" y="575"/>
                  <a:pt x="3903" y="575"/>
                </a:cubicBezTo>
                <a:cubicBezTo>
                  <a:pt x="3903" y="573"/>
                  <a:pt x="3903" y="571"/>
                  <a:pt x="3904" y="570"/>
                </a:cubicBezTo>
                <a:cubicBezTo>
                  <a:pt x="3906" y="566"/>
                  <a:pt x="3909" y="564"/>
                  <a:pt x="3911" y="564"/>
                </a:cubicBezTo>
                <a:close/>
                <a:moveTo>
                  <a:pt x="3895" y="652"/>
                </a:moveTo>
                <a:cubicBezTo>
                  <a:pt x="3898" y="651"/>
                  <a:pt x="3901" y="654"/>
                  <a:pt x="3900" y="660"/>
                </a:cubicBezTo>
                <a:cubicBezTo>
                  <a:pt x="3899" y="663"/>
                  <a:pt x="3899" y="663"/>
                  <a:pt x="3899" y="663"/>
                </a:cubicBezTo>
                <a:cubicBezTo>
                  <a:pt x="3898" y="674"/>
                  <a:pt x="3898" y="674"/>
                  <a:pt x="3898" y="674"/>
                </a:cubicBezTo>
                <a:cubicBezTo>
                  <a:pt x="3896" y="686"/>
                  <a:pt x="3896" y="686"/>
                  <a:pt x="3896" y="686"/>
                </a:cubicBezTo>
                <a:cubicBezTo>
                  <a:pt x="3895" y="692"/>
                  <a:pt x="3895" y="692"/>
                  <a:pt x="3895" y="692"/>
                </a:cubicBezTo>
                <a:cubicBezTo>
                  <a:pt x="3894" y="700"/>
                  <a:pt x="3893" y="708"/>
                  <a:pt x="3892" y="716"/>
                </a:cubicBezTo>
                <a:cubicBezTo>
                  <a:pt x="3891" y="722"/>
                  <a:pt x="3891" y="722"/>
                  <a:pt x="3891" y="722"/>
                </a:cubicBezTo>
                <a:cubicBezTo>
                  <a:pt x="3891" y="724"/>
                  <a:pt x="3891" y="724"/>
                  <a:pt x="3891" y="724"/>
                </a:cubicBezTo>
                <a:cubicBezTo>
                  <a:pt x="3887" y="725"/>
                  <a:pt x="3887" y="725"/>
                  <a:pt x="3887" y="725"/>
                </a:cubicBezTo>
                <a:cubicBezTo>
                  <a:pt x="3881" y="726"/>
                  <a:pt x="3881" y="726"/>
                  <a:pt x="3881" y="726"/>
                </a:cubicBezTo>
                <a:cubicBezTo>
                  <a:pt x="3880" y="726"/>
                  <a:pt x="3880" y="726"/>
                  <a:pt x="3880" y="726"/>
                </a:cubicBezTo>
                <a:cubicBezTo>
                  <a:pt x="3882" y="716"/>
                  <a:pt x="3883" y="706"/>
                  <a:pt x="3884" y="696"/>
                </a:cubicBezTo>
                <a:cubicBezTo>
                  <a:pt x="3885" y="694"/>
                  <a:pt x="3885" y="694"/>
                  <a:pt x="3885" y="694"/>
                </a:cubicBezTo>
                <a:cubicBezTo>
                  <a:pt x="3886" y="684"/>
                  <a:pt x="3886" y="684"/>
                  <a:pt x="3886" y="684"/>
                </a:cubicBezTo>
                <a:cubicBezTo>
                  <a:pt x="3888" y="673"/>
                  <a:pt x="3888" y="673"/>
                  <a:pt x="3888" y="673"/>
                </a:cubicBezTo>
                <a:cubicBezTo>
                  <a:pt x="3889" y="662"/>
                  <a:pt x="3889" y="662"/>
                  <a:pt x="3889" y="662"/>
                </a:cubicBezTo>
                <a:cubicBezTo>
                  <a:pt x="3890" y="659"/>
                  <a:pt x="3891" y="657"/>
                  <a:pt x="3892" y="655"/>
                </a:cubicBezTo>
                <a:cubicBezTo>
                  <a:pt x="3893" y="654"/>
                  <a:pt x="3894" y="653"/>
                  <a:pt x="3895" y="652"/>
                </a:cubicBezTo>
                <a:close/>
                <a:moveTo>
                  <a:pt x="3885" y="745"/>
                </a:moveTo>
                <a:cubicBezTo>
                  <a:pt x="3886" y="746"/>
                  <a:pt x="3887" y="748"/>
                  <a:pt x="3887" y="751"/>
                </a:cubicBezTo>
                <a:cubicBezTo>
                  <a:pt x="3887" y="752"/>
                  <a:pt x="3887" y="753"/>
                  <a:pt x="3887" y="754"/>
                </a:cubicBezTo>
                <a:cubicBezTo>
                  <a:pt x="3885" y="763"/>
                  <a:pt x="3884" y="773"/>
                  <a:pt x="3883" y="782"/>
                </a:cubicBezTo>
                <a:cubicBezTo>
                  <a:pt x="3881" y="790"/>
                  <a:pt x="3881" y="790"/>
                  <a:pt x="3881" y="790"/>
                </a:cubicBezTo>
                <a:cubicBezTo>
                  <a:pt x="3880" y="799"/>
                  <a:pt x="3880" y="799"/>
                  <a:pt x="3880" y="799"/>
                </a:cubicBezTo>
                <a:cubicBezTo>
                  <a:pt x="3879" y="808"/>
                  <a:pt x="3879" y="808"/>
                  <a:pt x="3879" y="808"/>
                </a:cubicBezTo>
                <a:cubicBezTo>
                  <a:pt x="3877" y="819"/>
                  <a:pt x="3877" y="819"/>
                  <a:pt x="3877" y="819"/>
                </a:cubicBezTo>
                <a:cubicBezTo>
                  <a:pt x="3876" y="825"/>
                  <a:pt x="3876" y="825"/>
                  <a:pt x="3876" y="825"/>
                </a:cubicBezTo>
                <a:cubicBezTo>
                  <a:pt x="3870" y="825"/>
                  <a:pt x="3870" y="825"/>
                  <a:pt x="3870" y="825"/>
                </a:cubicBezTo>
                <a:cubicBezTo>
                  <a:pt x="3865" y="825"/>
                  <a:pt x="3865" y="825"/>
                  <a:pt x="3865" y="825"/>
                </a:cubicBezTo>
                <a:cubicBezTo>
                  <a:pt x="3866" y="819"/>
                  <a:pt x="3866" y="819"/>
                  <a:pt x="3866" y="819"/>
                </a:cubicBezTo>
                <a:cubicBezTo>
                  <a:pt x="3868" y="809"/>
                  <a:pt x="3868" y="809"/>
                  <a:pt x="3868" y="809"/>
                </a:cubicBezTo>
                <a:cubicBezTo>
                  <a:pt x="3870" y="793"/>
                  <a:pt x="3870" y="793"/>
                  <a:pt x="3870" y="793"/>
                </a:cubicBezTo>
                <a:cubicBezTo>
                  <a:pt x="3870" y="790"/>
                  <a:pt x="3870" y="790"/>
                  <a:pt x="3870" y="790"/>
                </a:cubicBezTo>
                <a:cubicBezTo>
                  <a:pt x="3872" y="780"/>
                  <a:pt x="3873" y="771"/>
                  <a:pt x="3875" y="761"/>
                </a:cubicBezTo>
                <a:cubicBezTo>
                  <a:pt x="3876" y="756"/>
                  <a:pt x="3876" y="756"/>
                  <a:pt x="3876" y="756"/>
                </a:cubicBezTo>
                <a:cubicBezTo>
                  <a:pt x="3876" y="755"/>
                  <a:pt x="3876" y="754"/>
                  <a:pt x="3876" y="753"/>
                </a:cubicBezTo>
                <a:cubicBezTo>
                  <a:pt x="3878" y="746"/>
                  <a:pt x="3882" y="744"/>
                  <a:pt x="3885" y="745"/>
                </a:cubicBezTo>
                <a:close/>
                <a:moveTo>
                  <a:pt x="3882" y="958"/>
                </a:moveTo>
                <a:cubicBezTo>
                  <a:pt x="3883" y="947"/>
                  <a:pt x="3883" y="947"/>
                  <a:pt x="3883" y="947"/>
                </a:cubicBezTo>
                <a:cubicBezTo>
                  <a:pt x="3884" y="937"/>
                  <a:pt x="3884" y="937"/>
                  <a:pt x="3884" y="937"/>
                </a:cubicBezTo>
                <a:cubicBezTo>
                  <a:pt x="3887" y="910"/>
                  <a:pt x="3887" y="910"/>
                  <a:pt x="3887" y="910"/>
                </a:cubicBezTo>
                <a:cubicBezTo>
                  <a:pt x="3889" y="885"/>
                  <a:pt x="3889" y="885"/>
                  <a:pt x="3889" y="885"/>
                </a:cubicBezTo>
                <a:cubicBezTo>
                  <a:pt x="3890" y="881"/>
                  <a:pt x="3890" y="878"/>
                  <a:pt x="3891" y="875"/>
                </a:cubicBezTo>
                <a:cubicBezTo>
                  <a:pt x="3895" y="865"/>
                  <a:pt x="3902" y="861"/>
                  <a:pt x="3909" y="860"/>
                </a:cubicBezTo>
                <a:cubicBezTo>
                  <a:pt x="3917" y="859"/>
                  <a:pt x="3926" y="864"/>
                  <a:pt x="3930" y="874"/>
                </a:cubicBezTo>
                <a:cubicBezTo>
                  <a:pt x="3931" y="878"/>
                  <a:pt x="3932" y="883"/>
                  <a:pt x="3932" y="889"/>
                </a:cubicBezTo>
                <a:cubicBezTo>
                  <a:pt x="3931" y="898"/>
                  <a:pt x="3931" y="898"/>
                  <a:pt x="3931" y="898"/>
                </a:cubicBezTo>
                <a:cubicBezTo>
                  <a:pt x="3930" y="908"/>
                  <a:pt x="3930" y="908"/>
                  <a:pt x="3930" y="908"/>
                </a:cubicBezTo>
                <a:cubicBezTo>
                  <a:pt x="3929" y="919"/>
                  <a:pt x="3929" y="919"/>
                  <a:pt x="3929" y="919"/>
                </a:cubicBezTo>
                <a:cubicBezTo>
                  <a:pt x="3924" y="971"/>
                  <a:pt x="3924" y="971"/>
                  <a:pt x="3924" y="971"/>
                </a:cubicBezTo>
                <a:cubicBezTo>
                  <a:pt x="3921" y="1003"/>
                  <a:pt x="3921" y="1003"/>
                  <a:pt x="3921" y="1003"/>
                </a:cubicBezTo>
                <a:cubicBezTo>
                  <a:pt x="3885" y="1004"/>
                  <a:pt x="3885" y="1004"/>
                  <a:pt x="3885" y="1004"/>
                </a:cubicBezTo>
                <a:cubicBezTo>
                  <a:pt x="3878" y="1004"/>
                  <a:pt x="3878" y="1004"/>
                  <a:pt x="3878" y="1004"/>
                </a:cubicBezTo>
                <a:lnTo>
                  <a:pt x="3882" y="958"/>
                </a:lnTo>
                <a:close/>
                <a:moveTo>
                  <a:pt x="4098" y="687"/>
                </a:moveTo>
                <a:cubicBezTo>
                  <a:pt x="4098" y="701"/>
                  <a:pt x="4098" y="701"/>
                  <a:pt x="4098" y="701"/>
                </a:cubicBezTo>
                <a:cubicBezTo>
                  <a:pt x="4098" y="707"/>
                  <a:pt x="4097" y="713"/>
                  <a:pt x="4097" y="719"/>
                </a:cubicBezTo>
                <a:cubicBezTo>
                  <a:pt x="4097" y="733"/>
                  <a:pt x="4097" y="733"/>
                  <a:pt x="4097" y="733"/>
                </a:cubicBezTo>
                <a:cubicBezTo>
                  <a:pt x="4096" y="751"/>
                  <a:pt x="4096" y="751"/>
                  <a:pt x="4096" y="751"/>
                </a:cubicBezTo>
                <a:cubicBezTo>
                  <a:pt x="4094" y="750"/>
                  <a:pt x="4091" y="749"/>
                  <a:pt x="4089" y="748"/>
                </a:cubicBezTo>
                <a:cubicBezTo>
                  <a:pt x="4089" y="739"/>
                  <a:pt x="4089" y="739"/>
                  <a:pt x="4089" y="739"/>
                </a:cubicBezTo>
                <a:cubicBezTo>
                  <a:pt x="4090" y="716"/>
                  <a:pt x="4090" y="716"/>
                  <a:pt x="4090" y="716"/>
                </a:cubicBezTo>
                <a:cubicBezTo>
                  <a:pt x="4090" y="707"/>
                  <a:pt x="4090" y="707"/>
                  <a:pt x="4090" y="707"/>
                </a:cubicBezTo>
                <a:cubicBezTo>
                  <a:pt x="4091" y="693"/>
                  <a:pt x="4091" y="693"/>
                  <a:pt x="4091" y="693"/>
                </a:cubicBezTo>
                <a:cubicBezTo>
                  <a:pt x="4091" y="683"/>
                  <a:pt x="4091" y="683"/>
                  <a:pt x="4091" y="683"/>
                </a:cubicBezTo>
                <a:cubicBezTo>
                  <a:pt x="4091" y="681"/>
                  <a:pt x="4092" y="680"/>
                  <a:pt x="4092" y="678"/>
                </a:cubicBezTo>
                <a:cubicBezTo>
                  <a:pt x="4093" y="677"/>
                  <a:pt x="4094" y="676"/>
                  <a:pt x="4094" y="676"/>
                </a:cubicBezTo>
                <a:cubicBezTo>
                  <a:pt x="4096" y="677"/>
                  <a:pt x="4098" y="681"/>
                  <a:pt x="4098" y="687"/>
                </a:cubicBezTo>
                <a:close/>
                <a:moveTo>
                  <a:pt x="4101" y="598"/>
                </a:moveTo>
                <a:cubicBezTo>
                  <a:pt x="4100" y="613"/>
                  <a:pt x="4100" y="613"/>
                  <a:pt x="4100" y="613"/>
                </a:cubicBezTo>
                <a:cubicBezTo>
                  <a:pt x="4100" y="621"/>
                  <a:pt x="4100" y="621"/>
                  <a:pt x="4100" y="621"/>
                </a:cubicBezTo>
                <a:cubicBezTo>
                  <a:pt x="4100" y="629"/>
                  <a:pt x="4100" y="629"/>
                  <a:pt x="4100" y="629"/>
                </a:cubicBezTo>
                <a:cubicBezTo>
                  <a:pt x="4100" y="631"/>
                  <a:pt x="4100" y="631"/>
                  <a:pt x="4100" y="631"/>
                </a:cubicBezTo>
                <a:cubicBezTo>
                  <a:pt x="4099" y="640"/>
                  <a:pt x="4099" y="648"/>
                  <a:pt x="4099" y="656"/>
                </a:cubicBezTo>
                <a:cubicBezTo>
                  <a:pt x="4099" y="660"/>
                  <a:pt x="4099" y="660"/>
                  <a:pt x="4099" y="660"/>
                </a:cubicBezTo>
                <a:cubicBezTo>
                  <a:pt x="4098" y="659"/>
                  <a:pt x="4097" y="659"/>
                  <a:pt x="4096" y="658"/>
                </a:cubicBezTo>
                <a:cubicBezTo>
                  <a:pt x="4092" y="657"/>
                  <a:pt x="4092" y="657"/>
                  <a:pt x="4092" y="657"/>
                </a:cubicBezTo>
                <a:cubicBezTo>
                  <a:pt x="4093" y="637"/>
                  <a:pt x="4093" y="637"/>
                  <a:pt x="4093" y="637"/>
                </a:cubicBezTo>
                <a:cubicBezTo>
                  <a:pt x="4093" y="627"/>
                  <a:pt x="4093" y="627"/>
                  <a:pt x="4093" y="627"/>
                </a:cubicBezTo>
                <a:cubicBezTo>
                  <a:pt x="4093" y="625"/>
                  <a:pt x="4093" y="625"/>
                  <a:pt x="4093" y="625"/>
                </a:cubicBezTo>
                <a:cubicBezTo>
                  <a:pt x="4093" y="619"/>
                  <a:pt x="4093" y="619"/>
                  <a:pt x="4093" y="619"/>
                </a:cubicBezTo>
                <a:cubicBezTo>
                  <a:pt x="4094" y="604"/>
                  <a:pt x="4094" y="604"/>
                  <a:pt x="4094" y="604"/>
                </a:cubicBezTo>
                <a:cubicBezTo>
                  <a:pt x="4094" y="594"/>
                  <a:pt x="4094" y="594"/>
                  <a:pt x="4094" y="594"/>
                </a:cubicBezTo>
                <a:cubicBezTo>
                  <a:pt x="4095" y="583"/>
                  <a:pt x="4101" y="588"/>
                  <a:pt x="4101" y="598"/>
                </a:cubicBezTo>
                <a:close/>
                <a:moveTo>
                  <a:pt x="4099" y="419"/>
                </a:moveTo>
                <a:cubicBezTo>
                  <a:pt x="4100" y="405"/>
                  <a:pt x="4100" y="405"/>
                  <a:pt x="4100" y="405"/>
                </a:cubicBezTo>
                <a:cubicBezTo>
                  <a:pt x="4100" y="396"/>
                  <a:pt x="4100" y="396"/>
                  <a:pt x="4100" y="396"/>
                </a:cubicBezTo>
                <a:cubicBezTo>
                  <a:pt x="4100" y="393"/>
                  <a:pt x="4100" y="393"/>
                  <a:pt x="4100" y="393"/>
                </a:cubicBezTo>
                <a:cubicBezTo>
                  <a:pt x="4100" y="391"/>
                  <a:pt x="4100" y="391"/>
                  <a:pt x="4100" y="391"/>
                </a:cubicBezTo>
                <a:cubicBezTo>
                  <a:pt x="4101" y="386"/>
                  <a:pt x="4101" y="386"/>
                  <a:pt x="4101" y="386"/>
                </a:cubicBezTo>
                <a:cubicBezTo>
                  <a:pt x="4101" y="369"/>
                  <a:pt x="4101" y="369"/>
                  <a:pt x="4101" y="369"/>
                </a:cubicBezTo>
                <a:cubicBezTo>
                  <a:pt x="4101" y="369"/>
                  <a:pt x="4101" y="369"/>
                  <a:pt x="4101" y="369"/>
                </a:cubicBezTo>
                <a:cubicBezTo>
                  <a:pt x="4101" y="364"/>
                  <a:pt x="4103" y="364"/>
                  <a:pt x="4105" y="366"/>
                </a:cubicBezTo>
                <a:cubicBezTo>
                  <a:pt x="4106" y="367"/>
                  <a:pt x="4107" y="371"/>
                  <a:pt x="4107" y="375"/>
                </a:cubicBezTo>
                <a:cubicBezTo>
                  <a:pt x="4106" y="381"/>
                  <a:pt x="4106" y="381"/>
                  <a:pt x="4106" y="381"/>
                </a:cubicBezTo>
                <a:cubicBezTo>
                  <a:pt x="4106" y="386"/>
                  <a:pt x="4106" y="386"/>
                  <a:pt x="4106" y="386"/>
                </a:cubicBezTo>
                <a:cubicBezTo>
                  <a:pt x="4106" y="388"/>
                  <a:pt x="4106" y="388"/>
                  <a:pt x="4106" y="388"/>
                </a:cubicBezTo>
                <a:cubicBezTo>
                  <a:pt x="4106" y="400"/>
                  <a:pt x="4106" y="400"/>
                  <a:pt x="4106" y="400"/>
                </a:cubicBezTo>
                <a:cubicBezTo>
                  <a:pt x="4106" y="401"/>
                  <a:pt x="4106" y="401"/>
                  <a:pt x="4106" y="401"/>
                </a:cubicBezTo>
                <a:cubicBezTo>
                  <a:pt x="4105" y="414"/>
                  <a:pt x="4105" y="414"/>
                  <a:pt x="4105" y="414"/>
                </a:cubicBezTo>
                <a:cubicBezTo>
                  <a:pt x="4105" y="422"/>
                  <a:pt x="4105" y="422"/>
                  <a:pt x="4105" y="422"/>
                </a:cubicBezTo>
                <a:cubicBezTo>
                  <a:pt x="4105" y="427"/>
                  <a:pt x="4105" y="427"/>
                  <a:pt x="4105" y="427"/>
                </a:cubicBezTo>
                <a:cubicBezTo>
                  <a:pt x="4104" y="426"/>
                  <a:pt x="4103" y="426"/>
                  <a:pt x="4102" y="425"/>
                </a:cubicBezTo>
                <a:cubicBezTo>
                  <a:pt x="4101" y="424"/>
                  <a:pt x="4100" y="423"/>
                  <a:pt x="4099" y="422"/>
                </a:cubicBezTo>
                <a:lnTo>
                  <a:pt x="4099" y="419"/>
                </a:lnTo>
                <a:close/>
                <a:moveTo>
                  <a:pt x="4097" y="482"/>
                </a:moveTo>
                <a:cubicBezTo>
                  <a:pt x="4097" y="468"/>
                  <a:pt x="4097" y="468"/>
                  <a:pt x="4097" y="468"/>
                </a:cubicBezTo>
                <a:cubicBezTo>
                  <a:pt x="4097" y="467"/>
                  <a:pt x="4097" y="467"/>
                  <a:pt x="4097" y="467"/>
                </a:cubicBezTo>
                <a:cubicBezTo>
                  <a:pt x="4098" y="461"/>
                  <a:pt x="4098" y="461"/>
                  <a:pt x="4098" y="461"/>
                </a:cubicBezTo>
                <a:cubicBezTo>
                  <a:pt x="4098" y="440"/>
                  <a:pt x="4098" y="440"/>
                  <a:pt x="4098" y="440"/>
                </a:cubicBezTo>
                <a:cubicBezTo>
                  <a:pt x="4098" y="439"/>
                  <a:pt x="4098" y="439"/>
                  <a:pt x="4098" y="439"/>
                </a:cubicBezTo>
                <a:cubicBezTo>
                  <a:pt x="4099" y="432"/>
                  <a:pt x="4101" y="432"/>
                  <a:pt x="4103" y="436"/>
                </a:cubicBezTo>
                <a:cubicBezTo>
                  <a:pt x="4104" y="438"/>
                  <a:pt x="4104" y="441"/>
                  <a:pt x="4104" y="444"/>
                </a:cubicBezTo>
                <a:cubicBezTo>
                  <a:pt x="4104" y="456"/>
                  <a:pt x="4104" y="456"/>
                  <a:pt x="4104" y="456"/>
                </a:cubicBezTo>
                <a:cubicBezTo>
                  <a:pt x="4104" y="462"/>
                  <a:pt x="4104" y="462"/>
                  <a:pt x="4104" y="462"/>
                </a:cubicBezTo>
                <a:cubicBezTo>
                  <a:pt x="4104" y="463"/>
                  <a:pt x="4104" y="463"/>
                  <a:pt x="4104" y="463"/>
                </a:cubicBezTo>
                <a:cubicBezTo>
                  <a:pt x="4103" y="472"/>
                  <a:pt x="4103" y="472"/>
                  <a:pt x="4103" y="472"/>
                </a:cubicBezTo>
                <a:cubicBezTo>
                  <a:pt x="4103" y="477"/>
                  <a:pt x="4103" y="477"/>
                  <a:pt x="4103" y="477"/>
                </a:cubicBezTo>
                <a:cubicBezTo>
                  <a:pt x="4103" y="492"/>
                  <a:pt x="4103" y="492"/>
                  <a:pt x="4103" y="492"/>
                </a:cubicBezTo>
                <a:cubicBezTo>
                  <a:pt x="4102" y="501"/>
                  <a:pt x="4102" y="501"/>
                  <a:pt x="4102" y="501"/>
                </a:cubicBezTo>
                <a:cubicBezTo>
                  <a:pt x="4101" y="499"/>
                  <a:pt x="4099" y="498"/>
                  <a:pt x="4097" y="497"/>
                </a:cubicBezTo>
                <a:cubicBezTo>
                  <a:pt x="4096" y="496"/>
                  <a:pt x="4096" y="496"/>
                  <a:pt x="4096" y="496"/>
                </a:cubicBezTo>
                <a:lnTo>
                  <a:pt x="4097" y="482"/>
                </a:lnTo>
                <a:close/>
                <a:moveTo>
                  <a:pt x="4096" y="514"/>
                </a:moveTo>
                <a:cubicBezTo>
                  <a:pt x="4097" y="507"/>
                  <a:pt x="4100" y="508"/>
                  <a:pt x="4102" y="512"/>
                </a:cubicBezTo>
                <a:cubicBezTo>
                  <a:pt x="4102" y="514"/>
                  <a:pt x="4103" y="517"/>
                  <a:pt x="4103" y="520"/>
                </a:cubicBezTo>
                <a:cubicBezTo>
                  <a:pt x="4102" y="526"/>
                  <a:pt x="4102" y="533"/>
                  <a:pt x="4102" y="539"/>
                </a:cubicBezTo>
                <a:cubicBezTo>
                  <a:pt x="4102" y="544"/>
                  <a:pt x="4102" y="544"/>
                  <a:pt x="4102" y="544"/>
                </a:cubicBezTo>
                <a:cubicBezTo>
                  <a:pt x="4102" y="549"/>
                  <a:pt x="4102" y="549"/>
                  <a:pt x="4102" y="549"/>
                </a:cubicBezTo>
                <a:cubicBezTo>
                  <a:pt x="4102" y="554"/>
                  <a:pt x="4102" y="554"/>
                  <a:pt x="4102" y="554"/>
                </a:cubicBezTo>
                <a:cubicBezTo>
                  <a:pt x="4101" y="563"/>
                  <a:pt x="4101" y="563"/>
                  <a:pt x="4101" y="563"/>
                </a:cubicBezTo>
                <a:cubicBezTo>
                  <a:pt x="4101" y="570"/>
                  <a:pt x="4101" y="570"/>
                  <a:pt x="4101" y="570"/>
                </a:cubicBezTo>
                <a:cubicBezTo>
                  <a:pt x="4101" y="578"/>
                  <a:pt x="4101" y="578"/>
                  <a:pt x="4101" y="578"/>
                </a:cubicBezTo>
                <a:cubicBezTo>
                  <a:pt x="4099" y="577"/>
                  <a:pt x="4097" y="576"/>
                  <a:pt x="4095" y="575"/>
                </a:cubicBezTo>
                <a:cubicBezTo>
                  <a:pt x="4094" y="574"/>
                  <a:pt x="4094" y="574"/>
                  <a:pt x="4094" y="574"/>
                </a:cubicBezTo>
                <a:cubicBezTo>
                  <a:pt x="4095" y="569"/>
                  <a:pt x="4095" y="569"/>
                  <a:pt x="4095" y="569"/>
                </a:cubicBezTo>
                <a:cubicBezTo>
                  <a:pt x="4095" y="559"/>
                  <a:pt x="4095" y="559"/>
                  <a:pt x="4095" y="559"/>
                </a:cubicBezTo>
                <a:cubicBezTo>
                  <a:pt x="4095" y="549"/>
                  <a:pt x="4095" y="549"/>
                  <a:pt x="4095" y="549"/>
                </a:cubicBezTo>
                <a:cubicBezTo>
                  <a:pt x="4095" y="545"/>
                  <a:pt x="4095" y="545"/>
                  <a:pt x="4095" y="545"/>
                </a:cubicBezTo>
                <a:cubicBezTo>
                  <a:pt x="4095" y="544"/>
                  <a:pt x="4095" y="544"/>
                  <a:pt x="4095" y="544"/>
                </a:cubicBezTo>
                <a:cubicBezTo>
                  <a:pt x="4096" y="535"/>
                  <a:pt x="4096" y="526"/>
                  <a:pt x="4096" y="517"/>
                </a:cubicBezTo>
                <a:lnTo>
                  <a:pt x="4096" y="514"/>
                </a:lnTo>
                <a:close/>
                <a:moveTo>
                  <a:pt x="4086" y="405"/>
                </a:moveTo>
                <a:cubicBezTo>
                  <a:pt x="4086" y="403"/>
                  <a:pt x="4086" y="403"/>
                  <a:pt x="4086" y="403"/>
                </a:cubicBezTo>
                <a:cubicBezTo>
                  <a:pt x="4087" y="398"/>
                  <a:pt x="4087" y="398"/>
                  <a:pt x="4087" y="398"/>
                </a:cubicBezTo>
                <a:cubicBezTo>
                  <a:pt x="4087" y="387"/>
                  <a:pt x="4087" y="387"/>
                  <a:pt x="4087" y="387"/>
                </a:cubicBezTo>
                <a:cubicBezTo>
                  <a:pt x="4087" y="380"/>
                  <a:pt x="4087" y="380"/>
                  <a:pt x="4087" y="380"/>
                </a:cubicBezTo>
                <a:cubicBezTo>
                  <a:pt x="4088" y="377"/>
                  <a:pt x="4088" y="377"/>
                  <a:pt x="4088" y="377"/>
                </a:cubicBezTo>
                <a:cubicBezTo>
                  <a:pt x="4088" y="372"/>
                  <a:pt x="4088" y="367"/>
                  <a:pt x="4088" y="362"/>
                </a:cubicBezTo>
                <a:cubicBezTo>
                  <a:pt x="4088" y="360"/>
                  <a:pt x="4088" y="359"/>
                  <a:pt x="4089" y="358"/>
                </a:cubicBezTo>
                <a:cubicBezTo>
                  <a:pt x="4089" y="357"/>
                  <a:pt x="4090" y="356"/>
                  <a:pt x="4091" y="356"/>
                </a:cubicBezTo>
                <a:cubicBezTo>
                  <a:pt x="4093" y="357"/>
                  <a:pt x="4096" y="361"/>
                  <a:pt x="4096" y="367"/>
                </a:cubicBezTo>
                <a:cubicBezTo>
                  <a:pt x="4096" y="370"/>
                  <a:pt x="4096" y="370"/>
                  <a:pt x="4096" y="370"/>
                </a:cubicBezTo>
                <a:cubicBezTo>
                  <a:pt x="4096" y="373"/>
                  <a:pt x="4096" y="373"/>
                  <a:pt x="4096" y="373"/>
                </a:cubicBezTo>
                <a:cubicBezTo>
                  <a:pt x="4096" y="379"/>
                  <a:pt x="4095" y="385"/>
                  <a:pt x="4095" y="390"/>
                </a:cubicBezTo>
                <a:cubicBezTo>
                  <a:pt x="4095" y="392"/>
                  <a:pt x="4095" y="392"/>
                  <a:pt x="4095" y="392"/>
                </a:cubicBezTo>
                <a:cubicBezTo>
                  <a:pt x="4095" y="395"/>
                  <a:pt x="4095" y="395"/>
                  <a:pt x="4095" y="395"/>
                </a:cubicBezTo>
                <a:cubicBezTo>
                  <a:pt x="4095" y="398"/>
                  <a:pt x="4095" y="398"/>
                  <a:pt x="4095" y="398"/>
                </a:cubicBezTo>
                <a:cubicBezTo>
                  <a:pt x="4095" y="409"/>
                  <a:pt x="4095" y="409"/>
                  <a:pt x="4095" y="409"/>
                </a:cubicBezTo>
                <a:cubicBezTo>
                  <a:pt x="4094" y="418"/>
                  <a:pt x="4094" y="418"/>
                  <a:pt x="4094" y="418"/>
                </a:cubicBezTo>
                <a:cubicBezTo>
                  <a:pt x="4092" y="417"/>
                  <a:pt x="4091" y="415"/>
                  <a:pt x="4089" y="414"/>
                </a:cubicBezTo>
                <a:cubicBezTo>
                  <a:pt x="4088" y="413"/>
                  <a:pt x="4087" y="413"/>
                  <a:pt x="4086" y="412"/>
                </a:cubicBezTo>
                <a:lnTo>
                  <a:pt x="4086" y="405"/>
                </a:lnTo>
                <a:close/>
                <a:moveTo>
                  <a:pt x="4084" y="331"/>
                </a:moveTo>
                <a:cubicBezTo>
                  <a:pt x="4085" y="332"/>
                  <a:pt x="4085" y="333"/>
                  <a:pt x="4086" y="334"/>
                </a:cubicBezTo>
                <a:cubicBezTo>
                  <a:pt x="4086" y="336"/>
                  <a:pt x="4086" y="338"/>
                  <a:pt x="4086" y="340"/>
                </a:cubicBezTo>
                <a:cubicBezTo>
                  <a:pt x="4085" y="339"/>
                  <a:pt x="4083" y="338"/>
                  <a:pt x="4082" y="337"/>
                </a:cubicBezTo>
                <a:cubicBezTo>
                  <a:pt x="4081" y="337"/>
                  <a:pt x="4080" y="336"/>
                  <a:pt x="4079" y="336"/>
                </a:cubicBezTo>
                <a:cubicBezTo>
                  <a:pt x="4077" y="335"/>
                  <a:pt x="4075" y="334"/>
                  <a:pt x="4073" y="333"/>
                </a:cubicBezTo>
                <a:cubicBezTo>
                  <a:pt x="4075" y="326"/>
                  <a:pt x="4081" y="327"/>
                  <a:pt x="4084" y="331"/>
                </a:cubicBezTo>
                <a:close/>
                <a:moveTo>
                  <a:pt x="4067" y="318"/>
                </a:moveTo>
                <a:cubicBezTo>
                  <a:pt x="4067" y="315"/>
                  <a:pt x="4067" y="315"/>
                  <a:pt x="4067" y="315"/>
                </a:cubicBezTo>
                <a:cubicBezTo>
                  <a:pt x="4068" y="311"/>
                  <a:pt x="4068" y="307"/>
                  <a:pt x="4068" y="303"/>
                </a:cubicBezTo>
                <a:cubicBezTo>
                  <a:pt x="4069" y="298"/>
                  <a:pt x="4075" y="300"/>
                  <a:pt x="4074" y="306"/>
                </a:cubicBezTo>
                <a:cubicBezTo>
                  <a:pt x="4074" y="312"/>
                  <a:pt x="4074" y="312"/>
                  <a:pt x="4074" y="312"/>
                </a:cubicBezTo>
                <a:cubicBezTo>
                  <a:pt x="4073" y="317"/>
                  <a:pt x="4073" y="317"/>
                  <a:pt x="4073" y="317"/>
                </a:cubicBezTo>
                <a:cubicBezTo>
                  <a:pt x="4073" y="322"/>
                  <a:pt x="4073" y="322"/>
                  <a:pt x="4073" y="322"/>
                </a:cubicBezTo>
                <a:cubicBezTo>
                  <a:pt x="4072" y="329"/>
                  <a:pt x="4072" y="329"/>
                  <a:pt x="4072" y="329"/>
                </a:cubicBezTo>
                <a:cubicBezTo>
                  <a:pt x="4071" y="328"/>
                  <a:pt x="4069" y="327"/>
                  <a:pt x="4068" y="326"/>
                </a:cubicBezTo>
                <a:cubicBezTo>
                  <a:pt x="4067" y="326"/>
                  <a:pt x="4067" y="326"/>
                  <a:pt x="4066" y="326"/>
                </a:cubicBezTo>
                <a:cubicBezTo>
                  <a:pt x="4067" y="323"/>
                  <a:pt x="4067" y="321"/>
                  <a:pt x="4067" y="318"/>
                </a:cubicBezTo>
                <a:close/>
                <a:moveTo>
                  <a:pt x="4054" y="388"/>
                </a:moveTo>
                <a:cubicBezTo>
                  <a:pt x="4055" y="374"/>
                  <a:pt x="4055" y="374"/>
                  <a:pt x="4055" y="374"/>
                </a:cubicBezTo>
                <a:cubicBezTo>
                  <a:pt x="4055" y="371"/>
                  <a:pt x="4055" y="371"/>
                  <a:pt x="4055" y="371"/>
                </a:cubicBezTo>
                <a:cubicBezTo>
                  <a:pt x="4056" y="360"/>
                  <a:pt x="4056" y="360"/>
                  <a:pt x="4056" y="360"/>
                </a:cubicBezTo>
                <a:cubicBezTo>
                  <a:pt x="4056" y="355"/>
                  <a:pt x="4056" y="355"/>
                  <a:pt x="4056" y="355"/>
                </a:cubicBezTo>
                <a:cubicBezTo>
                  <a:pt x="4057" y="347"/>
                  <a:pt x="4057" y="347"/>
                  <a:pt x="4057" y="347"/>
                </a:cubicBezTo>
                <a:cubicBezTo>
                  <a:pt x="4057" y="338"/>
                  <a:pt x="4065" y="339"/>
                  <a:pt x="4068" y="345"/>
                </a:cubicBezTo>
                <a:cubicBezTo>
                  <a:pt x="4069" y="346"/>
                  <a:pt x="4069" y="347"/>
                  <a:pt x="4069" y="348"/>
                </a:cubicBezTo>
                <a:cubicBezTo>
                  <a:pt x="4069" y="349"/>
                  <a:pt x="4069" y="350"/>
                  <a:pt x="4069" y="351"/>
                </a:cubicBezTo>
                <a:cubicBezTo>
                  <a:pt x="4069" y="362"/>
                  <a:pt x="4069" y="362"/>
                  <a:pt x="4069" y="362"/>
                </a:cubicBezTo>
                <a:cubicBezTo>
                  <a:pt x="4068" y="376"/>
                  <a:pt x="4068" y="376"/>
                  <a:pt x="4068" y="376"/>
                </a:cubicBezTo>
                <a:cubicBezTo>
                  <a:pt x="4068" y="376"/>
                  <a:pt x="4068" y="376"/>
                  <a:pt x="4068" y="376"/>
                </a:cubicBezTo>
                <a:cubicBezTo>
                  <a:pt x="4067" y="395"/>
                  <a:pt x="4067" y="395"/>
                  <a:pt x="4067" y="395"/>
                </a:cubicBezTo>
                <a:cubicBezTo>
                  <a:pt x="4067" y="398"/>
                  <a:pt x="4067" y="398"/>
                  <a:pt x="4067" y="398"/>
                </a:cubicBezTo>
                <a:cubicBezTo>
                  <a:pt x="4067" y="401"/>
                  <a:pt x="4067" y="401"/>
                  <a:pt x="4067" y="401"/>
                </a:cubicBezTo>
                <a:cubicBezTo>
                  <a:pt x="4064" y="400"/>
                  <a:pt x="4064" y="400"/>
                  <a:pt x="4064" y="400"/>
                </a:cubicBezTo>
                <a:cubicBezTo>
                  <a:pt x="4062" y="399"/>
                  <a:pt x="4062" y="399"/>
                  <a:pt x="4062" y="399"/>
                </a:cubicBezTo>
                <a:cubicBezTo>
                  <a:pt x="4059" y="398"/>
                  <a:pt x="4056" y="397"/>
                  <a:pt x="4053" y="396"/>
                </a:cubicBezTo>
                <a:lnTo>
                  <a:pt x="4054" y="388"/>
                </a:lnTo>
                <a:close/>
                <a:moveTo>
                  <a:pt x="4065" y="416"/>
                </a:moveTo>
                <a:cubicBezTo>
                  <a:pt x="4065" y="417"/>
                  <a:pt x="4065" y="418"/>
                  <a:pt x="4065" y="420"/>
                </a:cubicBezTo>
                <a:cubicBezTo>
                  <a:pt x="4065" y="420"/>
                  <a:pt x="4065" y="420"/>
                  <a:pt x="4065" y="420"/>
                </a:cubicBezTo>
                <a:cubicBezTo>
                  <a:pt x="4065" y="423"/>
                  <a:pt x="4065" y="423"/>
                  <a:pt x="4065" y="423"/>
                </a:cubicBezTo>
                <a:cubicBezTo>
                  <a:pt x="4065" y="435"/>
                  <a:pt x="4065" y="435"/>
                  <a:pt x="4065" y="435"/>
                </a:cubicBezTo>
                <a:cubicBezTo>
                  <a:pt x="4064" y="439"/>
                  <a:pt x="4064" y="444"/>
                  <a:pt x="4064" y="448"/>
                </a:cubicBezTo>
                <a:cubicBezTo>
                  <a:pt x="4064" y="449"/>
                  <a:pt x="4064" y="449"/>
                  <a:pt x="4064" y="449"/>
                </a:cubicBezTo>
                <a:cubicBezTo>
                  <a:pt x="4063" y="458"/>
                  <a:pt x="4063" y="458"/>
                  <a:pt x="4063" y="458"/>
                </a:cubicBezTo>
                <a:cubicBezTo>
                  <a:pt x="4062" y="470"/>
                  <a:pt x="4062" y="470"/>
                  <a:pt x="4062" y="470"/>
                </a:cubicBezTo>
                <a:cubicBezTo>
                  <a:pt x="4062" y="477"/>
                  <a:pt x="4062" y="477"/>
                  <a:pt x="4062" y="477"/>
                </a:cubicBezTo>
                <a:cubicBezTo>
                  <a:pt x="4060" y="476"/>
                  <a:pt x="4059" y="476"/>
                  <a:pt x="4057" y="475"/>
                </a:cubicBezTo>
                <a:cubicBezTo>
                  <a:pt x="4054" y="474"/>
                  <a:pt x="4051" y="473"/>
                  <a:pt x="4048" y="472"/>
                </a:cubicBezTo>
                <a:cubicBezTo>
                  <a:pt x="4048" y="470"/>
                  <a:pt x="4048" y="470"/>
                  <a:pt x="4048" y="470"/>
                </a:cubicBezTo>
                <a:cubicBezTo>
                  <a:pt x="4049" y="462"/>
                  <a:pt x="4049" y="462"/>
                  <a:pt x="4049" y="462"/>
                </a:cubicBezTo>
                <a:cubicBezTo>
                  <a:pt x="4050" y="447"/>
                  <a:pt x="4050" y="447"/>
                  <a:pt x="4050" y="447"/>
                </a:cubicBezTo>
                <a:cubicBezTo>
                  <a:pt x="4050" y="444"/>
                  <a:pt x="4050" y="444"/>
                  <a:pt x="4050" y="444"/>
                </a:cubicBezTo>
                <a:cubicBezTo>
                  <a:pt x="4051" y="435"/>
                  <a:pt x="4051" y="435"/>
                  <a:pt x="4051" y="435"/>
                </a:cubicBezTo>
                <a:cubicBezTo>
                  <a:pt x="4051" y="433"/>
                  <a:pt x="4051" y="433"/>
                  <a:pt x="4051" y="433"/>
                </a:cubicBezTo>
                <a:cubicBezTo>
                  <a:pt x="4051" y="427"/>
                  <a:pt x="4051" y="427"/>
                  <a:pt x="4051" y="427"/>
                </a:cubicBezTo>
                <a:cubicBezTo>
                  <a:pt x="4052" y="415"/>
                  <a:pt x="4052" y="415"/>
                  <a:pt x="4052" y="415"/>
                </a:cubicBezTo>
                <a:cubicBezTo>
                  <a:pt x="4053" y="404"/>
                  <a:pt x="4063" y="406"/>
                  <a:pt x="4065" y="416"/>
                </a:cubicBezTo>
                <a:close/>
                <a:moveTo>
                  <a:pt x="4051" y="340"/>
                </a:moveTo>
                <a:cubicBezTo>
                  <a:pt x="4051" y="341"/>
                  <a:pt x="4051" y="342"/>
                  <a:pt x="4051" y="343"/>
                </a:cubicBezTo>
                <a:cubicBezTo>
                  <a:pt x="4050" y="360"/>
                  <a:pt x="4050" y="360"/>
                  <a:pt x="4050" y="360"/>
                </a:cubicBezTo>
                <a:cubicBezTo>
                  <a:pt x="4050" y="365"/>
                  <a:pt x="4050" y="365"/>
                  <a:pt x="4050" y="365"/>
                </a:cubicBezTo>
                <a:cubicBezTo>
                  <a:pt x="4050" y="369"/>
                  <a:pt x="4050" y="369"/>
                  <a:pt x="4050" y="369"/>
                </a:cubicBezTo>
                <a:cubicBezTo>
                  <a:pt x="4049" y="379"/>
                  <a:pt x="4049" y="379"/>
                  <a:pt x="4049" y="379"/>
                </a:cubicBezTo>
                <a:cubicBezTo>
                  <a:pt x="4049" y="383"/>
                  <a:pt x="4048" y="388"/>
                  <a:pt x="4048" y="393"/>
                </a:cubicBezTo>
                <a:cubicBezTo>
                  <a:pt x="4048" y="394"/>
                  <a:pt x="4048" y="394"/>
                  <a:pt x="4048" y="394"/>
                </a:cubicBezTo>
                <a:cubicBezTo>
                  <a:pt x="4047" y="393"/>
                  <a:pt x="4047" y="393"/>
                  <a:pt x="4047" y="393"/>
                </a:cubicBezTo>
                <a:cubicBezTo>
                  <a:pt x="4043" y="392"/>
                  <a:pt x="4039" y="391"/>
                  <a:pt x="4035" y="390"/>
                </a:cubicBezTo>
                <a:cubicBezTo>
                  <a:pt x="4032" y="390"/>
                  <a:pt x="4032" y="390"/>
                  <a:pt x="4032" y="390"/>
                </a:cubicBezTo>
                <a:cubicBezTo>
                  <a:pt x="4033" y="379"/>
                  <a:pt x="4033" y="379"/>
                  <a:pt x="4033" y="379"/>
                </a:cubicBezTo>
                <a:cubicBezTo>
                  <a:pt x="4033" y="374"/>
                  <a:pt x="4033" y="374"/>
                  <a:pt x="4033" y="374"/>
                </a:cubicBezTo>
                <a:cubicBezTo>
                  <a:pt x="4034" y="365"/>
                  <a:pt x="4034" y="365"/>
                  <a:pt x="4034" y="365"/>
                </a:cubicBezTo>
                <a:cubicBezTo>
                  <a:pt x="4035" y="354"/>
                  <a:pt x="4035" y="354"/>
                  <a:pt x="4035" y="354"/>
                </a:cubicBezTo>
                <a:cubicBezTo>
                  <a:pt x="4036" y="344"/>
                  <a:pt x="4036" y="344"/>
                  <a:pt x="4036" y="344"/>
                </a:cubicBezTo>
                <a:cubicBezTo>
                  <a:pt x="4036" y="340"/>
                  <a:pt x="4036" y="340"/>
                  <a:pt x="4036" y="340"/>
                </a:cubicBezTo>
                <a:cubicBezTo>
                  <a:pt x="4037" y="333"/>
                  <a:pt x="4043" y="331"/>
                  <a:pt x="4048" y="334"/>
                </a:cubicBezTo>
                <a:cubicBezTo>
                  <a:pt x="4049" y="336"/>
                  <a:pt x="4051" y="338"/>
                  <a:pt x="4051" y="340"/>
                </a:cubicBezTo>
                <a:close/>
                <a:moveTo>
                  <a:pt x="4028" y="313"/>
                </a:moveTo>
                <a:cubicBezTo>
                  <a:pt x="4029" y="303"/>
                  <a:pt x="4041" y="302"/>
                  <a:pt x="4045" y="309"/>
                </a:cubicBezTo>
                <a:cubicBezTo>
                  <a:pt x="4046" y="311"/>
                  <a:pt x="4046" y="312"/>
                  <a:pt x="4046" y="315"/>
                </a:cubicBezTo>
                <a:cubicBezTo>
                  <a:pt x="4045" y="323"/>
                  <a:pt x="4045" y="323"/>
                  <a:pt x="4045" y="323"/>
                </a:cubicBezTo>
                <a:cubicBezTo>
                  <a:pt x="4041" y="322"/>
                  <a:pt x="4036" y="321"/>
                  <a:pt x="4032" y="320"/>
                </a:cubicBezTo>
                <a:cubicBezTo>
                  <a:pt x="4030" y="320"/>
                  <a:pt x="4029" y="320"/>
                  <a:pt x="4027" y="320"/>
                </a:cubicBezTo>
                <a:lnTo>
                  <a:pt x="4028" y="313"/>
                </a:lnTo>
                <a:close/>
                <a:moveTo>
                  <a:pt x="4020" y="330"/>
                </a:moveTo>
                <a:cubicBezTo>
                  <a:pt x="4024" y="331"/>
                  <a:pt x="4028" y="334"/>
                  <a:pt x="4027" y="340"/>
                </a:cubicBezTo>
                <a:cubicBezTo>
                  <a:pt x="4026" y="353"/>
                  <a:pt x="4026" y="353"/>
                  <a:pt x="4026" y="353"/>
                </a:cubicBezTo>
                <a:cubicBezTo>
                  <a:pt x="4025" y="362"/>
                  <a:pt x="4025" y="362"/>
                  <a:pt x="4025" y="362"/>
                </a:cubicBezTo>
                <a:cubicBezTo>
                  <a:pt x="4025" y="364"/>
                  <a:pt x="4025" y="364"/>
                  <a:pt x="4025" y="364"/>
                </a:cubicBezTo>
                <a:cubicBezTo>
                  <a:pt x="4025" y="370"/>
                  <a:pt x="4024" y="377"/>
                  <a:pt x="4023" y="383"/>
                </a:cubicBezTo>
                <a:cubicBezTo>
                  <a:pt x="4023" y="387"/>
                  <a:pt x="4023" y="387"/>
                  <a:pt x="4023" y="387"/>
                </a:cubicBezTo>
                <a:cubicBezTo>
                  <a:pt x="4023" y="389"/>
                  <a:pt x="4023" y="389"/>
                  <a:pt x="4023" y="389"/>
                </a:cubicBezTo>
                <a:cubicBezTo>
                  <a:pt x="4022" y="388"/>
                  <a:pt x="4022" y="388"/>
                  <a:pt x="4022" y="388"/>
                </a:cubicBezTo>
                <a:cubicBezTo>
                  <a:pt x="4020" y="388"/>
                  <a:pt x="4019" y="388"/>
                  <a:pt x="4017" y="388"/>
                </a:cubicBezTo>
                <a:cubicBezTo>
                  <a:pt x="4013" y="388"/>
                  <a:pt x="4009" y="388"/>
                  <a:pt x="4004" y="387"/>
                </a:cubicBezTo>
                <a:cubicBezTo>
                  <a:pt x="4005" y="379"/>
                  <a:pt x="4005" y="379"/>
                  <a:pt x="4005" y="379"/>
                </a:cubicBezTo>
                <a:cubicBezTo>
                  <a:pt x="4006" y="369"/>
                  <a:pt x="4006" y="369"/>
                  <a:pt x="4006" y="369"/>
                </a:cubicBezTo>
                <a:cubicBezTo>
                  <a:pt x="4007" y="363"/>
                  <a:pt x="4007" y="363"/>
                  <a:pt x="4007" y="363"/>
                </a:cubicBezTo>
                <a:cubicBezTo>
                  <a:pt x="4008" y="355"/>
                  <a:pt x="4008" y="347"/>
                  <a:pt x="4009" y="339"/>
                </a:cubicBezTo>
                <a:cubicBezTo>
                  <a:pt x="4009" y="338"/>
                  <a:pt x="4009" y="338"/>
                  <a:pt x="4009" y="338"/>
                </a:cubicBezTo>
                <a:cubicBezTo>
                  <a:pt x="4010" y="332"/>
                  <a:pt x="4015" y="329"/>
                  <a:pt x="4020" y="330"/>
                </a:cubicBezTo>
                <a:close/>
                <a:moveTo>
                  <a:pt x="4000" y="300"/>
                </a:moveTo>
                <a:cubicBezTo>
                  <a:pt x="4000" y="297"/>
                  <a:pt x="4000" y="297"/>
                  <a:pt x="4000" y="297"/>
                </a:cubicBezTo>
                <a:cubicBezTo>
                  <a:pt x="4001" y="290"/>
                  <a:pt x="4001" y="290"/>
                  <a:pt x="4001" y="290"/>
                </a:cubicBezTo>
                <a:cubicBezTo>
                  <a:pt x="4001" y="286"/>
                  <a:pt x="4008" y="285"/>
                  <a:pt x="4009" y="289"/>
                </a:cubicBezTo>
                <a:cubicBezTo>
                  <a:pt x="4009" y="289"/>
                  <a:pt x="4009" y="290"/>
                  <a:pt x="4009" y="290"/>
                </a:cubicBezTo>
                <a:cubicBezTo>
                  <a:pt x="4009" y="293"/>
                  <a:pt x="4009" y="297"/>
                  <a:pt x="4009" y="300"/>
                </a:cubicBezTo>
                <a:cubicBezTo>
                  <a:pt x="4008" y="303"/>
                  <a:pt x="4008" y="306"/>
                  <a:pt x="4008" y="309"/>
                </a:cubicBezTo>
                <a:cubicBezTo>
                  <a:pt x="4005" y="309"/>
                  <a:pt x="4002" y="309"/>
                  <a:pt x="3999" y="309"/>
                </a:cubicBezTo>
                <a:cubicBezTo>
                  <a:pt x="3999" y="306"/>
                  <a:pt x="4000" y="303"/>
                  <a:pt x="4000" y="300"/>
                </a:cubicBezTo>
                <a:close/>
                <a:moveTo>
                  <a:pt x="3985" y="339"/>
                </a:moveTo>
                <a:cubicBezTo>
                  <a:pt x="3986" y="331"/>
                  <a:pt x="3992" y="328"/>
                  <a:pt x="3996" y="329"/>
                </a:cubicBezTo>
                <a:cubicBezTo>
                  <a:pt x="3999" y="330"/>
                  <a:pt x="4001" y="333"/>
                  <a:pt x="4000" y="338"/>
                </a:cubicBezTo>
                <a:cubicBezTo>
                  <a:pt x="3999" y="347"/>
                  <a:pt x="3999" y="347"/>
                  <a:pt x="3999" y="347"/>
                </a:cubicBezTo>
                <a:cubicBezTo>
                  <a:pt x="3999" y="352"/>
                  <a:pt x="3998" y="358"/>
                  <a:pt x="3998" y="363"/>
                </a:cubicBezTo>
                <a:cubicBezTo>
                  <a:pt x="3997" y="368"/>
                  <a:pt x="3997" y="373"/>
                  <a:pt x="3996" y="378"/>
                </a:cubicBezTo>
                <a:cubicBezTo>
                  <a:pt x="3995" y="388"/>
                  <a:pt x="3995" y="388"/>
                  <a:pt x="3995" y="388"/>
                </a:cubicBezTo>
                <a:cubicBezTo>
                  <a:pt x="3995" y="388"/>
                  <a:pt x="3995" y="388"/>
                  <a:pt x="3995" y="388"/>
                </a:cubicBezTo>
                <a:cubicBezTo>
                  <a:pt x="3995" y="388"/>
                  <a:pt x="3995" y="388"/>
                  <a:pt x="3995" y="388"/>
                </a:cubicBezTo>
                <a:cubicBezTo>
                  <a:pt x="3991" y="388"/>
                  <a:pt x="3987" y="388"/>
                  <a:pt x="3983" y="389"/>
                </a:cubicBezTo>
                <a:cubicBezTo>
                  <a:pt x="3979" y="389"/>
                  <a:pt x="3979" y="389"/>
                  <a:pt x="3979" y="389"/>
                </a:cubicBezTo>
                <a:cubicBezTo>
                  <a:pt x="3980" y="381"/>
                  <a:pt x="3981" y="372"/>
                  <a:pt x="3982" y="364"/>
                </a:cubicBezTo>
                <a:cubicBezTo>
                  <a:pt x="3982" y="362"/>
                  <a:pt x="3982" y="362"/>
                  <a:pt x="3982" y="362"/>
                </a:cubicBezTo>
                <a:cubicBezTo>
                  <a:pt x="3983" y="354"/>
                  <a:pt x="3984" y="347"/>
                  <a:pt x="3985" y="339"/>
                </a:cubicBezTo>
                <a:close/>
                <a:moveTo>
                  <a:pt x="3964" y="322"/>
                </a:moveTo>
                <a:cubicBezTo>
                  <a:pt x="3965" y="312"/>
                  <a:pt x="3977" y="308"/>
                  <a:pt x="3981" y="313"/>
                </a:cubicBezTo>
                <a:cubicBezTo>
                  <a:pt x="3982" y="314"/>
                  <a:pt x="3983" y="316"/>
                  <a:pt x="3983" y="319"/>
                </a:cubicBezTo>
                <a:cubicBezTo>
                  <a:pt x="3982" y="322"/>
                  <a:pt x="3982" y="322"/>
                  <a:pt x="3982" y="322"/>
                </a:cubicBezTo>
                <a:cubicBezTo>
                  <a:pt x="3977" y="322"/>
                  <a:pt x="3972" y="324"/>
                  <a:pt x="3967" y="325"/>
                </a:cubicBezTo>
                <a:cubicBezTo>
                  <a:pt x="3966" y="325"/>
                  <a:pt x="3965" y="326"/>
                  <a:pt x="3964" y="326"/>
                </a:cubicBezTo>
                <a:lnTo>
                  <a:pt x="3964" y="322"/>
                </a:lnTo>
                <a:close/>
                <a:moveTo>
                  <a:pt x="3964" y="357"/>
                </a:moveTo>
                <a:cubicBezTo>
                  <a:pt x="3966" y="343"/>
                  <a:pt x="3966" y="343"/>
                  <a:pt x="3966" y="343"/>
                </a:cubicBezTo>
                <a:cubicBezTo>
                  <a:pt x="3967" y="332"/>
                  <a:pt x="3980" y="330"/>
                  <a:pt x="3979" y="341"/>
                </a:cubicBezTo>
                <a:cubicBezTo>
                  <a:pt x="3979" y="344"/>
                  <a:pt x="3979" y="344"/>
                  <a:pt x="3979" y="344"/>
                </a:cubicBezTo>
                <a:cubicBezTo>
                  <a:pt x="3976" y="366"/>
                  <a:pt x="3976" y="366"/>
                  <a:pt x="3976" y="366"/>
                </a:cubicBezTo>
                <a:cubicBezTo>
                  <a:pt x="3976" y="367"/>
                  <a:pt x="3976" y="367"/>
                  <a:pt x="3976" y="367"/>
                </a:cubicBezTo>
                <a:cubicBezTo>
                  <a:pt x="3973" y="391"/>
                  <a:pt x="3973" y="391"/>
                  <a:pt x="3973" y="391"/>
                </a:cubicBezTo>
                <a:cubicBezTo>
                  <a:pt x="3968" y="392"/>
                  <a:pt x="3964" y="392"/>
                  <a:pt x="3959" y="394"/>
                </a:cubicBezTo>
                <a:cubicBezTo>
                  <a:pt x="3961" y="380"/>
                  <a:pt x="3961" y="380"/>
                  <a:pt x="3961" y="380"/>
                </a:cubicBezTo>
                <a:cubicBezTo>
                  <a:pt x="3962" y="368"/>
                  <a:pt x="3962" y="368"/>
                  <a:pt x="3962" y="368"/>
                </a:cubicBezTo>
                <a:lnTo>
                  <a:pt x="3964" y="357"/>
                </a:lnTo>
                <a:close/>
                <a:moveTo>
                  <a:pt x="3947" y="371"/>
                </a:moveTo>
                <a:cubicBezTo>
                  <a:pt x="3948" y="363"/>
                  <a:pt x="3949" y="356"/>
                  <a:pt x="3950" y="348"/>
                </a:cubicBezTo>
                <a:cubicBezTo>
                  <a:pt x="3951" y="337"/>
                  <a:pt x="3962" y="335"/>
                  <a:pt x="3961" y="345"/>
                </a:cubicBezTo>
                <a:cubicBezTo>
                  <a:pt x="3959" y="361"/>
                  <a:pt x="3959" y="361"/>
                  <a:pt x="3959" y="361"/>
                </a:cubicBezTo>
                <a:cubicBezTo>
                  <a:pt x="3958" y="370"/>
                  <a:pt x="3958" y="370"/>
                  <a:pt x="3958" y="370"/>
                </a:cubicBezTo>
                <a:cubicBezTo>
                  <a:pt x="3956" y="384"/>
                  <a:pt x="3956" y="384"/>
                  <a:pt x="3956" y="384"/>
                </a:cubicBezTo>
                <a:cubicBezTo>
                  <a:pt x="3954" y="395"/>
                  <a:pt x="3954" y="395"/>
                  <a:pt x="3954" y="395"/>
                </a:cubicBezTo>
                <a:cubicBezTo>
                  <a:pt x="3950" y="396"/>
                  <a:pt x="3947" y="398"/>
                  <a:pt x="3943" y="399"/>
                </a:cubicBezTo>
                <a:cubicBezTo>
                  <a:pt x="3943" y="395"/>
                  <a:pt x="3943" y="395"/>
                  <a:pt x="3943" y="395"/>
                </a:cubicBezTo>
                <a:cubicBezTo>
                  <a:pt x="3944" y="388"/>
                  <a:pt x="3945" y="380"/>
                  <a:pt x="3946" y="373"/>
                </a:cubicBezTo>
                <a:lnTo>
                  <a:pt x="3947" y="371"/>
                </a:lnTo>
                <a:close/>
                <a:moveTo>
                  <a:pt x="3933" y="379"/>
                </a:moveTo>
                <a:cubicBezTo>
                  <a:pt x="3934" y="370"/>
                  <a:pt x="3935" y="362"/>
                  <a:pt x="3936" y="354"/>
                </a:cubicBezTo>
                <a:cubicBezTo>
                  <a:pt x="3937" y="352"/>
                  <a:pt x="3937" y="351"/>
                  <a:pt x="3937" y="350"/>
                </a:cubicBezTo>
                <a:cubicBezTo>
                  <a:pt x="3939" y="346"/>
                  <a:pt x="3942" y="344"/>
                  <a:pt x="3943" y="345"/>
                </a:cubicBezTo>
                <a:cubicBezTo>
                  <a:pt x="3945" y="345"/>
                  <a:pt x="3946" y="347"/>
                  <a:pt x="3945" y="350"/>
                </a:cubicBezTo>
                <a:cubicBezTo>
                  <a:pt x="3944" y="359"/>
                  <a:pt x="3943" y="367"/>
                  <a:pt x="3941" y="375"/>
                </a:cubicBezTo>
                <a:cubicBezTo>
                  <a:pt x="3941" y="376"/>
                  <a:pt x="3941" y="376"/>
                  <a:pt x="3941" y="376"/>
                </a:cubicBezTo>
                <a:cubicBezTo>
                  <a:pt x="3940" y="383"/>
                  <a:pt x="3939" y="391"/>
                  <a:pt x="3938" y="399"/>
                </a:cubicBezTo>
                <a:cubicBezTo>
                  <a:pt x="3938" y="401"/>
                  <a:pt x="3938" y="401"/>
                  <a:pt x="3938" y="401"/>
                </a:cubicBezTo>
                <a:cubicBezTo>
                  <a:pt x="3934" y="402"/>
                  <a:pt x="3934" y="402"/>
                  <a:pt x="3934" y="402"/>
                </a:cubicBezTo>
                <a:cubicBezTo>
                  <a:pt x="3932" y="403"/>
                  <a:pt x="3931" y="404"/>
                  <a:pt x="3929" y="404"/>
                </a:cubicBezTo>
                <a:cubicBezTo>
                  <a:pt x="3930" y="398"/>
                  <a:pt x="3931" y="391"/>
                  <a:pt x="3932" y="384"/>
                </a:cubicBezTo>
                <a:lnTo>
                  <a:pt x="3933" y="379"/>
                </a:lnTo>
                <a:close/>
                <a:moveTo>
                  <a:pt x="3919" y="394"/>
                </a:moveTo>
                <a:cubicBezTo>
                  <a:pt x="3921" y="385"/>
                  <a:pt x="3921" y="385"/>
                  <a:pt x="3921" y="385"/>
                </a:cubicBezTo>
                <a:cubicBezTo>
                  <a:pt x="3922" y="377"/>
                  <a:pt x="3923" y="369"/>
                  <a:pt x="3924" y="361"/>
                </a:cubicBezTo>
                <a:cubicBezTo>
                  <a:pt x="3925" y="359"/>
                  <a:pt x="3925" y="359"/>
                  <a:pt x="3925" y="359"/>
                </a:cubicBezTo>
                <a:cubicBezTo>
                  <a:pt x="3926" y="350"/>
                  <a:pt x="3932" y="346"/>
                  <a:pt x="3931" y="355"/>
                </a:cubicBezTo>
                <a:cubicBezTo>
                  <a:pt x="3931" y="355"/>
                  <a:pt x="3931" y="355"/>
                  <a:pt x="3931" y="355"/>
                </a:cubicBezTo>
                <a:cubicBezTo>
                  <a:pt x="3930" y="364"/>
                  <a:pt x="3928" y="373"/>
                  <a:pt x="3927" y="381"/>
                </a:cubicBezTo>
                <a:cubicBezTo>
                  <a:pt x="3926" y="389"/>
                  <a:pt x="3926" y="389"/>
                  <a:pt x="3926" y="389"/>
                </a:cubicBezTo>
                <a:cubicBezTo>
                  <a:pt x="3923" y="407"/>
                  <a:pt x="3923" y="407"/>
                  <a:pt x="3923" y="407"/>
                </a:cubicBezTo>
                <a:cubicBezTo>
                  <a:pt x="3921" y="408"/>
                  <a:pt x="3919" y="409"/>
                  <a:pt x="3917" y="410"/>
                </a:cubicBezTo>
                <a:cubicBezTo>
                  <a:pt x="3917" y="405"/>
                  <a:pt x="3918" y="400"/>
                  <a:pt x="3919" y="394"/>
                </a:cubicBezTo>
                <a:close/>
                <a:moveTo>
                  <a:pt x="3906" y="482"/>
                </a:moveTo>
                <a:cubicBezTo>
                  <a:pt x="3909" y="460"/>
                  <a:pt x="3909" y="460"/>
                  <a:pt x="3909" y="460"/>
                </a:cubicBezTo>
                <a:cubicBezTo>
                  <a:pt x="3910" y="455"/>
                  <a:pt x="3910" y="455"/>
                  <a:pt x="3910" y="455"/>
                </a:cubicBezTo>
                <a:cubicBezTo>
                  <a:pt x="3911" y="450"/>
                  <a:pt x="3911" y="450"/>
                  <a:pt x="3911" y="450"/>
                </a:cubicBezTo>
                <a:cubicBezTo>
                  <a:pt x="3912" y="443"/>
                  <a:pt x="3913" y="435"/>
                  <a:pt x="3914" y="428"/>
                </a:cubicBezTo>
                <a:cubicBezTo>
                  <a:pt x="3916" y="418"/>
                  <a:pt x="3922" y="414"/>
                  <a:pt x="3921" y="424"/>
                </a:cubicBezTo>
                <a:cubicBezTo>
                  <a:pt x="3918" y="444"/>
                  <a:pt x="3918" y="444"/>
                  <a:pt x="3918" y="444"/>
                </a:cubicBezTo>
                <a:cubicBezTo>
                  <a:pt x="3917" y="452"/>
                  <a:pt x="3917" y="452"/>
                  <a:pt x="3917" y="452"/>
                </a:cubicBezTo>
                <a:cubicBezTo>
                  <a:pt x="3916" y="454"/>
                  <a:pt x="3916" y="454"/>
                  <a:pt x="3916" y="454"/>
                </a:cubicBezTo>
                <a:cubicBezTo>
                  <a:pt x="3913" y="476"/>
                  <a:pt x="3913" y="476"/>
                  <a:pt x="3913" y="476"/>
                </a:cubicBezTo>
                <a:cubicBezTo>
                  <a:pt x="3912" y="480"/>
                  <a:pt x="3912" y="480"/>
                  <a:pt x="3912" y="480"/>
                </a:cubicBezTo>
                <a:cubicBezTo>
                  <a:pt x="3910" y="481"/>
                  <a:pt x="3908" y="482"/>
                  <a:pt x="3906" y="483"/>
                </a:cubicBezTo>
                <a:lnTo>
                  <a:pt x="3906" y="482"/>
                </a:lnTo>
                <a:close/>
                <a:moveTo>
                  <a:pt x="3896" y="542"/>
                </a:moveTo>
                <a:cubicBezTo>
                  <a:pt x="3896" y="539"/>
                  <a:pt x="3896" y="539"/>
                  <a:pt x="3896" y="539"/>
                </a:cubicBezTo>
                <a:cubicBezTo>
                  <a:pt x="3897" y="531"/>
                  <a:pt x="3897" y="531"/>
                  <a:pt x="3897" y="531"/>
                </a:cubicBezTo>
                <a:cubicBezTo>
                  <a:pt x="3899" y="518"/>
                  <a:pt x="3899" y="518"/>
                  <a:pt x="3899" y="518"/>
                </a:cubicBezTo>
                <a:cubicBezTo>
                  <a:pt x="3902" y="503"/>
                  <a:pt x="3902" y="503"/>
                  <a:pt x="3902" y="503"/>
                </a:cubicBezTo>
                <a:cubicBezTo>
                  <a:pt x="3902" y="502"/>
                  <a:pt x="3902" y="502"/>
                  <a:pt x="3902" y="502"/>
                </a:cubicBezTo>
                <a:cubicBezTo>
                  <a:pt x="3903" y="493"/>
                  <a:pt x="3910" y="489"/>
                  <a:pt x="3909" y="497"/>
                </a:cubicBezTo>
                <a:cubicBezTo>
                  <a:pt x="3909" y="497"/>
                  <a:pt x="3909" y="498"/>
                  <a:pt x="3909" y="498"/>
                </a:cubicBezTo>
                <a:cubicBezTo>
                  <a:pt x="3907" y="512"/>
                  <a:pt x="3907" y="512"/>
                  <a:pt x="3907" y="512"/>
                </a:cubicBezTo>
                <a:cubicBezTo>
                  <a:pt x="3904" y="527"/>
                  <a:pt x="3904" y="527"/>
                  <a:pt x="3904" y="527"/>
                </a:cubicBezTo>
                <a:cubicBezTo>
                  <a:pt x="3904" y="532"/>
                  <a:pt x="3904" y="532"/>
                  <a:pt x="3904" y="532"/>
                </a:cubicBezTo>
                <a:cubicBezTo>
                  <a:pt x="3903" y="536"/>
                  <a:pt x="3903" y="536"/>
                  <a:pt x="3903" y="536"/>
                </a:cubicBezTo>
                <a:cubicBezTo>
                  <a:pt x="3900" y="555"/>
                  <a:pt x="3900" y="555"/>
                  <a:pt x="3900" y="555"/>
                </a:cubicBezTo>
                <a:cubicBezTo>
                  <a:pt x="3900" y="557"/>
                  <a:pt x="3900" y="557"/>
                  <a:pt x="3900" y="557"/>
                </a:cubicBezTo>
                <a:cubicBezTo>
                  <a:pt x="3897" y="558"/>
                  <a:pt x="3897" y="558"/>
                  <a:pt x="3897" y="558"/>
                </a:cubicBezTo>
                <a:cubicBezTo>
                  <a:pt x="3896" y="558"/>
                  <a:pt x="3894" y="559"/>
                  <a:pt x="3893" y="559"/>
                </a:cubicBezTo>
                <a:cubicBezTo>
                  <a:pt x="3894" y="553"/>
                  <a:pt x="3895" y="548"/>
                  <a:pt x="3896" y="542"/>
                </a:cubicBezTo>
                <a:close/>
                <a:moveTo>
                  <a:pt x="3883" y="622"/>
                </a:moveTo>
                <a:cubicBezTo>
                  <a:pt x="3885" y="609"/>
                  <a:pt x="3885" y="609"/>
                  <a:pt x="3885" y="609"/>
                </a:cubicBezTo>
                <a:cubicBezTo>
                  <a:pt x="3885" y="608"/>
                  <a:pt x="3885" y="608"/>
                  <a:pt x="3885" y="608"/>
                </a:cubicBezTo>
                <a:cubicBezTo>
                  <a:pt x="3886" y="599"/>
                  <a:pt x="3886" y="599"/>
                  <a:pt x="3886" y="599"/>
                </a:cubicBezTo>
                <a:cubicBezTo>
                  <a:pt x="3887" y="594"/>
                  <a:pt x="3888" y="588"/>
                  <a:pt x="3889" y="583"/>
                </a:cubicBezTo>
                <a:cubicBezTo>
                  <a:pt x="3889" y="579"/>
                  <a:pt x="3889" y="579"/>
                  <a:pt x="3889" y="579"/>
                </a:cubicBezTo>
                <a:cubicBezTo>
                  <a:pt x="3891" y="569"/>
                  <a:pt x="3898" y="565"/>
                  <a:pt x="3896" y="576"/>
                </a:cubicBezTo>
                <a:cubicBezTo>
                  <a:pt x="3896" y="576"/>
                  <a:pt x="3896" y="576"/>
                  <a:pt x="3896" y="576"/>
                </a:cubicBezTo>
                <a:cubicBezTo>
                  <a:pt x="3894" y="592"/>
                  <a:pt x="3894" y="592"/>
                  <a:pt x="3894" y="592"/>
                </a:cubicBezTo>
                <a:cubicBezTo>
                  <a:pt x="3893" y="602"/>
                  <a:pt x="3893" y="602"/>
                  <a:pt x="3893" y="602"/>
                </a:cubicBezTo>
                <a:cubicBezTo>
                  <a:pt x="3892" y="607"/>
                  <a:pt x="3892" y="607"/>
                  <a:pt x="3892" y="607"/>
                </a:cubicBezTo>
                <a:cubicBezTo>
                  <a:pt x="3891" y="616"/>
                  <a:pt x="3891" y="616"/>
                  <a:pt x="3891" y="616"/>
                </a:cubicBezTo>
                <a:cubicBezTo>
                  <a:pt x="3887" y="637"/>
                  <a:pt x="3887" y="637"/>
                  <a:pt x="3887" y="637"/>
                </a:cubicBezTo>
                <a:cubicBezTo>
                  <a:pt x="3885" y="638"/>
                  <a:pt x="3882" y="639"/>
                  <a:pt x="3880" y="639"/>
                </a:cubicBezTo>
                <a:lnTo>
                  <a:pt x="3883" y="622"/>
                </a:lnTo>
                <a:close/>
                <a:moveTo>
                  <a:pt x="3869" y="709"/>
                </a:moveTo>
                <a:cubicBezTo>
                  <a:pt x="3871" y="698"/>
                  <a:pt x="3871" y="698"/>
                  <a:pt x="3871" y="698"/>
                </a:cubicBezTo>
                <a:cubicBezTo>
                  <a:pt x="3871" y="697"/>
                  <a:pt x="3871" y="697"/>
                  <a:pt x="3871" y="697"/>
                </a:cubicBezTo>
                <a:cubicBezTo>
                  <a:pt x="3872" y="686"/>
                  <a:pt x="3872" y="686"/>
                  <a:pt x="3872" y="686"/>
                </a:cubicBezTo>
                <a:cubicBezTo>
                  <a:pt x="3873" y="680"/>
                  <a:pt x="3874" y="675"/>
                  <a:pt x="3875" y="669"/>
                </a:cubicBezTo>
                <a:cubicBezTo>
                  <a:pt x="3876" y="666"/>
                  <a:pt x="3876" y="666"/>
                  <a:pt x="3876" y="666"/>
                </a:cubicBezTo>
                <a:cubicBezTo>
                  <a:pt x="3877" y="656"/>
                  <a:pt x="3884" y="654"/>
                  <a:pt x="3883" y="663"/>
                </a:cubicBezTo>
                <a:cubicBezTo>
                  <a:pt x="3883" y="663"/>
                  <a:pt x="3883" y="664"/>
                  <a:pt x="3883" y="664"/>
                </a:cubicBezTo>
                <a:cubicBezTo>
                  <a:pt x="3881" y="679"/>
                  <a:pt x="3881" y="679"/>
                  <a:pt x="3881" y="679"/>
                </a:cubicBezTo>
                <a:cubicBezTo>
                  <a:pt x="3879" y="690"/>
                  <a:pt x="3879" y="690"/>
                  <a:pt x="3879" y="690"/>
                </a:cubicBezTo>
                <a:cubicBezTo>
                  <a:pt x="3878" y="696"/>
                  <a:pt x="3878" y="696"/>
                  <a:pt x="3878" y="696"/>
                </a:cubicBezTo>
                <a:cubicBezTo>
                  <a:pt x="3877" y="702"/>
                  <a:pt x="3877" y="702"/>
                  <a:pt x="3877" y="702"/>
                </a:cubicBezTo>
                <a:cubicBezTo>
                  <a:pt x="3873" y="727"/>
                  <a:pt x="3873" y="727"/>
                  <a:pt x="3873" y="727"/>
                </a:cubicBezTo>
                <a:cubicBezTo>
                  <a:pt x="3871" y="728"/>
                  <a:pt x="3868" y="728"/>
                  <a:pt x="3866" y="729"/>
                </a:cubicBezTo>
                <a:lnTo>
                  <a:pt x="3869" y="709"/>
                </a:lnTo>
                <a:close/>
                <a:moveTo>
                  <a:pt x="3851" y="823"/>
                </a:moveTo>
                <a:cubicBezTo>
                  <a:pt x="3854" y="807"/>
                  <a:pt x="3854" y="807"/>
                  <a:pt x="3854" y="807"/>
                </a:cubicBezTo>
                <a:cubicBezTo>
                  <a:pt x="3856" y="791"/>
                  <a:pt x="3856" y="791"/>
                  <a:pt x="3856" y="791"/>
                </a:cubicBezTo>
                <a:cubicBezTo>
                  <a:pt x="3857" y="785"/>
                  <a:pt x="3858" y="780"/>
                  <a:pt x="3859" y="774"/>
                </a:cubicBezTo>
                <a:cubicBezTo>
                  <a:pt x="3860" y="767"/>
                  <a:pt x="3860" y="767"/>
                  <a:pt x="3860" y="767"/>
                </a:cubicBezTo>
                <a:cubicBezTo>
                  <a:pt x="3861" y="758"/>
                  <a:pt x="3861" y="758"/>
                  <a:pt x="3861" y="758"/>
                </a:cubicBezTo>
                <a:cubicBezTo>
                  <a:pt x="3861" y="758"/>
                  <a:pt x="3862" y="757"/>
                  <a:pt x="3862" y="756"/>
                </a:cubicBezTo>
                <a:cubicBezTo>
                  <a:pt x="3863" y="749"/>
                  <a:pt x="3868" y="747"/>
                  <a:pt x="3869" y="750"/>
                </a:cubicBezTo>
                <a:cubicBezTo>
                  <a:pt x="3869" y="751"/>
                  <a:pt x="3869" y="753"/>
                  <a:pt x="3869" y="756"/>
                </a:cubicBezTo>
                <a:cubicBezTo>
                  <a:pt x="3869" y="759"/>
                  <a:pt x="3869" y="759"/>
                  <a:pt x="3869" y="759"/>
                </a:cubicBezTo>
                <a:cubicBezTo>
                  <a:pt x="3867" y="767"/>
                  <a:pt x="3867" y="767"/>
                  <a:pt x="3867" y="767"/>
                </a:cubicBezTo>
                <a:cubicBezTo>
                  <a:pt x="3866" y="775"/>
                  <a:pt x="3865" y="783"/>
                  <a:pt x="3864" y="790"/>
                </a:cubicBezTo>
                <a:cubicBezTo>
                  <a:pt x="3862" y="799"/>
                  <a:pt x="3862" y="799"/>
                  <a:pt x="3862" y="799"/>
                </a:cubicBezTo>
                <a:cubicBezTo>
                  <a:pt x="3860" y="816"/>
                  <a:pt x="3860" y="816"/>
                  <a:pt x="3860" y="816"/>
                </a:cubicBezTo>
                <a:cubicBezTo>
                  <a:pt x="3859" y="824"/>
                  <a:pt x="3859" y="824"/>
                  <a:pt x="3859" y="824"/>
                </a:cubicBezTo>
                <a:cubicBezTo>
                  <a:pt x="3856" y="824"/>
                  <a:pt x="3853" y="824"/>
                  <a:pt x="3851" y="824"/>
                </a:cubicBezTo>
                <a:lnTo>
                  <a:pt x="3851" y="823"/>
                </a:lnTo>
                <a:close/>
                <a:moveTo>
                  <a:pt x="3837" y="996"/>
                </a:moveTo>
                <a:cubicBezTo>
                  <a:pt x="3838" y="986"/>
                  <a:pt x="3838" y="986"/>
                  <a:pt x="3838" y="986"/>
                </a:cubicBezTo>
                <a:cubicBezTo>
                  <a:pt x="3839" y="976"/>
                  <a:pt x="3839" y="976"/>
                  <a:pt x="3839" y="976"/>
                </a:cubicBezTo>
                <a:cubicBezTo>
                  <a:pt x="3841" y="949"/>
                  <a:pt x="3841" y="949"/>
                  <a:pt x="3841" y="949"/>
                </a:cubicBezTo>
                <a:cubicBezTo>
                  <a:pt x="3844" y="915"/>
                  <a:pt x="3844" y="915"/>
                  <a:pt x="3844" y="915"/>
                </a:cubicBezTo>
                <a:cubicBezTo>
                  <a:pt x="3846" y="900"/>
                  <a:pt x="3846" y="900"/>
                  <a:pt x="3846" y="900"/>
                </a:cubicBezTo>
                <a:cubicBezTo>
                  <a:pt x="3847" y="885"/>
                  <a:pt x="3847" y="885"/>
                  <a:pt x="3847" y="885"/>
                </a:cubicBezTo>
                <a:cubicBezTo>
                  <a:pt x="3847" y="881"/>
                  <a:pt x="3847" y="881"/>
                  <a:pt x="3847" y="881"/>
                </a:cubicBezTo>
                <a:cubicBezTo>
                  <a:pt x="3848" y="874"/>
                  <a:pt x="3850" y="868"/>
                  <a:pt x="3852" y="864"/>
                </a:cubicBezTo>
                <a:cubicBezTo>
                  <a:pt x="3855" y="859"/>
                  <a:pt x="3858" y="857"/>
                  <a:pt x="3862" y="856"/>
                </a:cubicBezTo>
                <a:cubicBezTo>
                  <a:pt x="3866" y="855"/>
                  <a:pt x="3871" y="857"/>
                  <a:pt x="3874" y="862"/>
                </a:cubicBezTo>
                <a:cubicBezTo>
                  <a:pt x="3876" y="865"/>
                  <a:pt x="3877" y="868"/>
                  <a:pt x="3878" y="872"/>
                </a:cubicBezTo>
                <a:cubicBezTo>
                  <a:pt x="3879" y="876"/>
                  <a:pt x="3879" y="880"/>
                  <a:pt x="3878" y="884"/>
                </a:cubicBezTo>
                <a:cubicBezTo>
                  <a:pt x="3878" y="886"/>
                  <a:pt x="3878" y="886"/>
                  <a:pt x="3878" y="886"/>
                </a:cubicBezTo>
                <a:cubicBezTo>
                  <a:pt x="3875" y="920"/>
                  <a:pt x="3875" y="920"/>
                  <a:pt x="3875" y="920"/>
                </a:cubicBezTo>
                <a:cubicBezTo>
                  <a:pt x="3873" y="947"/>
                  <a:pt x="3873" y="947"/>
                  <a:pt x="3873" y="947"/>
                </a:cubicBezTo>
                <a:cubicBezTo>
                  <a:pt x="3872" y="957"/>
                  <a:pt x="3872" y="957"/>
                  <a:pt x="3872" y="957"/>
                </a:cubicBezTo>
                <a:cubicBezTo>
                  <a:pt x="3871" y="968"/>
                  <a:pt x="3871" y="968"/>
                  <a:pt x="3871" y="968"/>
                </a:cubicBezTo>
                <a:cubicBezTo>
                  <a:pt x="3867" y="1004"/>
                  <a:pt x="3867" y="1004"/>
                  <a:pt x="3867" y="1004"/>
                </a:cubicBezTo>
                <a:cubicBezTo>
                  <a:pt x="3836" y="1004"/>
                  <a:pt x="3836" y="1004"/>
                  <a:pt x="3836" y="1004"/>
                </a:cubicBezTo>
                <a:lnTo>
                  <a:pt x="3837" y="996"/>
                </a:ln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TextBox 25"/>
          <p:cNvSpPr txBox="1"/>
          <p:nvPr/>
        </p:nvSpPr>
        <p:spPr>
          <a:xfrm>
            <a:off x="1834986" y="5144222"/>
            <a:ext cx="1693611" cy="983154"/>
          </a:xfrm>
          <a:prstGeom prst="rect">
            <a:avLst/>
          </a:prstGeom>
          <a:noFill/>
        </p:spPr>
        <p:txBody>
          <a:bodyPr wrap="square" rtlCol="0">
            <a:spAutoFit/>
          </a:bodyPr>
          <a:lstStyle/>
          <a:p>
            <a:pPr algn="ctr">
              <a:lnSpc>
                <a:spcPct val="150000"/>
              </a:lnSpc>
            </a:pPr>
            <a:r>
              <a:rPr lang="en-CA" sz="1333" dirty="0">
                <a:solidFill>
                  <a:schemeClr val="bg1"/>
                </a:solidFill>
              </a:rPr>
              <a:t>Digital Impact </a:t>
            </a:r>
          </a:p>
          <a:p>
            <a:pPr algn="ctr">
              <a:lnSpc>
                <a:spcPct val="150000"/>
              </a:lnSpc>
            </a:pPr>
            <a:r>
              <a:rPr lang="en-CA" sz="1333" dirty="0">
                <a:solidFill>
                  <a:schemeClr val="bg1"/>
                </a:solidFill>
              </a:rPr>
              <a:t>1 </a:t>
            </a:r>
            <a:r>
              <a:rPr lang="en-CA" sz="1333" dirty="0" err="1">
                <a:solidFill>
                  <a:schemeClr val="bg1"/>
                </a:solidFill>
              </a:rPr>
              <a:t>University,Ave</a:t>
            </a:r>
            <a:endParaRPr lang="en-CA" sz="1333" dirty="0">
              <a:solidFill>
                <a:schemeClr val="bg1"/>
              </a:solidFill>
            </a:endParaRPr>
          </a:p>
          <a:p>
            <a:pPr algn="ctr">
              <a:lnSpc>
                <a:spcPct val="150000"/>
              </a:lnSpc>
            </a:pPr>
            <a:r>
              <a:rPr lang="en-CA" sz="1333" dirty="0">
                <a:solidFill>
                  <a:schemeClr val="bg1"/>
                </a:solidFill>
              </a:rPr>
              <a:t>Toronto, ON</a:t>
            </a:r>
            <a:endParaRPr lang="id-ID" sz="1333" dirty="0">
              <a:solidFill>
                <a:schemeClr val="bg1"/>
              </a:solidFill>
            </a:endParaRPr>
          </a:p>
        </p:txBody>
      </p:sp>
      <p:sp>
        <p:nvSpPr>
          <p:cNvPr id="19" name="TextBox 18">
            <a:extLst>
              <a:ext uri="{FF2B5EF4-FFF2-40B4-BE49-F238E27FC236}">
                <a16:creationId xmlns:a16="http://schemas.microsoft.com/office/drawing/2014/main" id="{231D8548-30D9-8546-B601-1D89D653F58E}"/>
              </a:ext>
            </a:extLst>
          </p:cNvPr>
          <p:cNvSpPr txBox="1"/>
          <p:nvPr/>
        </p:nvSpPr>
        <p:spPr>
          <a:xfrm>
            <a:off x="4876473" y="5168688"/>
            <a:ext cx="1693611" cy="983154"/>
          </a:xfrm>
          <a:prstGeom prst="rect">
            <a:avLst/>
          </a:prstGeom>
          <a:noFill/>
        </p:spPr>
        <p:txBody>
          <a:bodyPr wrap="square" rtlCol="0">
            <a:spAutoFit/>
          </a:bodyPr>
          <a:lstStyle/>
          <a:p>
            <a:pPr algn="ctr">
              <a:lnSpc>
                <a:spcPct val="150000"/>
              </a:lnSpc>
            </a:pPr>
            <a:r>
              <a:rPr lang="en-CA" sz="1333" dirty="0">
                <a:solidFill>
                  <a:schemeClr val="bg1"/>
                </a:solidFill>
              </a:rPr>
              <a:t>Digital Impact (HQ)</a:t>
            </a:r>
          </a:p>
          <a:p>
            <a:pPr algn="ctr">
              <a:lnSpc>
                <a:spcPct val="150000"/>
              </a:lnSpc>
            </a:pPr>
            <a:r>
              <a:rPr lang="en-CA" sz="1333" dirty="0">
                <a:solidFill>
                  <a:schemeClr val="bg1"/>
                </a:solidFill>
              </a:rPr>
              <a:t>15, Jos-</a:t>
            </a:r>
            <a:r>
              <a:rPr lang="en-CA" sz="1333" dirty="0" err="1">
                <a:solidFill>
                  <a:schemeClr val="bg1"/>
                </a:solidFill>
              </a:rPr>
              <a:t>Montferrand</a:t>
            </a:r>
            <a:endParaRPr lang="en-CA" sz="1333" dirty="0">
              <a:solidFill>
                <a:schemeClr val="bg1"/>
              </a:solidFill>
            </a:endParaRPr>
          </a:p>
          <a:p>
            <a:pPr algn="ctr">
              <a:lnSpc>
                <a:spcPct val="150000"/>
              </a:lnSpc>
            </a:pPr>
            <a:r>
              <a:rPr lang="en-CA" sz="1333" dirty="0">
                <a:solidFill>
                  <a:schemeClr val="bg1"/>
                </a:solidFill>
              </a:rPr>
              <a:t>Gatineau, QC</a:t>
            </a:r>
            <a:endParaRPr lang="id-ID" sz="1333" dirty="0">
              <a:solidFill>
                <a:schemeClr val="bg1"/>
              </a:solidFill>
            </a:endParaRPr>
          </a:p>
        </p:txBody>
      </p:sp>
      <p:sp>
        <p:nvSpPr>
          <p:cNvPr id="33" name="TextBox 32">
            <a:extLst>
              <a:ext uri="{FF2B5EF4-FFF2-40B4-BE49-F238E27FC236}">
                <a16:creationId xmlns:a16="http://schemas.microsoft.com/office/drawing/2014/main" id="{660B0A59-DB0F-B541-9696-8B0FD218DEAF}"/>
              </a:ext>
            </a:extLst>
          </p:cNvPr>
          <p:cNvSpPr txBox="1"/>
          <p:nvPr/>
        </p:nvSpPr>
        <p:spPr>
          <a:xfrm>
            <a:off x="7904356" y="5197087"/>
            <a:ext cx="1585818" cy="983154"/>
          </a:xfrm>
          <a:prstGeom prst="rect">
            <a:avLst/>
          </a:prstGeom>
          <a:noFill/>
        </p:spPr>
        <p:txBody>
          <a:bodyPr wrap="square" rtlCol="0">
            <a:spAutoFit/>
          </a:bodyPr>
          <a:lstStyle/>
          <a:p>
            <a:pPr algn="ctr">
              <a:lnSpc>
                <a:spcPct val="150000"/>
              </a:lnSpc>
            </a:pPr>
            <a:r>
              <a:rPr lang="en-CA" sz="1333" dirty="0">
                <a:solidFill>
                  <a:schemeClr val="bg1"/>
                </a:solidFill>
              </a:rPr>
              <a:t>Digital Impact</a:t>
            </a:r>
          </a:p>
          <a:p>
            <a:pPr algn="ctr">
              <a:lnSpc>
                <a:spcPct val="150000"/>
              </a:lnSpc>
            </a:pPr>
            <a:r>
              <a:rPr lang="en-CA" sz="1333" dirty="0">
                <a:solidFill>
                  <a:schemeClr val="bg1"/>
                </a:solidFill>
              </a:rPr>
              <a:t>3713 Mont-Royal Est</a:t>
            </a:r>
          </a:p>
          <a:p>
            <a:pPr algn="ctr">
              <a:lnSpc>
                <a:spcPct val="150000"/>
              </a:lnSpc>
            </a:pPr>
            <a:r>
              <a:rPr lang="en-CA" sz="1333" dirty="0">
                <a:solidFill>
                  <a:schemeClr val="bg1"/>
                </a:solidFill>
              </a:rPr>
              <a:t>Montreal, QC</a:t>
            </a:r>
            <a:endParaRPr lang="id-ID" sz="1333" dirty="0">
              <a:solidFill>
                <a:schemeClr val="bg1"/>
              </a:solidFill>
            </a:endParaRPr>
          </a:p>
        </p:txBody>
      </p:sp>
    </p:spTree>
    <p:extLst>
      <p:ext uri="{BB962C8B-B14F-4D97-AF65-F5344CB8AC3E}">
        <p14:creationId xmlns:p14="http://schemas.microsoft.com/office/powerpoint/2010/main" val="966312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75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75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9" grpId="0"/>
      <p:bldP spid="3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65"/>
          <p:cNvSpPr txBox="1"/>
          <p:nvPr/>
        </p:nvSpPr>
        <p:spPr>
          <a:xfrm>
            <a:off x="4061662" y="587093"/>
            <a:ext cx="4068743" cy="523220"/>
          </a:xfrm>
          <a:prstGeom prst="rect">
            <a:avLst/>
          </a:prstGeom>
          <a:noFill/>
        </p:spPr>
        <p:txBody>
          <a:bodyPr wrap="none" rtlCol="0">
            <a:spAutoFit/>
          </a:bodyPr>
          <a:lstStyle/>
          <a:p>
            <a:pPr algn="ctr"/>
            <a:r>
              <a:rPr lang="en-ID" sz="2800" dirty="0">
                <a:latin typeface="+mj-lt"/>
              </a:rPr>
              <a:t>What is a Venture Studio ?</a:t>
            </a:r>
          </a:p>
        </p:txBody>
      </p:sp>
      <p:sp>
        <p:nvSpPr>
          <p:cNvPr id="67" name="TextBox 66"/>
          <p:cNvSpPr txBox="1"/>
          <p:nvPr/>
        </p:nvSpPr>
        <p:spPr>
          <a:xfrm>
            <a:off x="1511251" y="1110313"/>
            <a:ext cx="9169498" cy="307777"/>
          </a:xfrm>
          <a:prstGeom prst="rect">
            <a:avLst/>
          </a:prstGeom>
          <a:noFill/>
        </p:spPr>
        <p:txBody>
          <a:bodyPr wrap="none" rtlCol="0">
            <a:spAutoFit/>
          </a:bodyPr>
          <a:lstStyle/>
          <a:p>
            <a:pPr algn="ctr"/>
            <a:r>
              <a:rPr lang="id-ID" sz="1400" b="1" dirty="0"/>
              <a:t>The goal is to have </a:t>
            </a:r>
            <a:r>
              <a:rPr lang="en-US" sz="1400" b="1" dirty="0"/>
              <a:t>facilitated digital transformation across many industries and impact close to 1M North Americans by 2025</a:t>
            </a:r>
          </a:p>
        </p:txBody>
      </p:sp>
      <p:grpSp>
        <p:nvGrpSpPr>
          <p:cNvPr id="68" name="Group 67"/>
          <p:cNvGrpSpPr/>
          <p:nvPr/>
        </p:nvGrpSpPr>
        <p:grpSpPr>
          <a:xfrm>
            <a:off x="5460515" y="1541604"/>
            <a:ext cx="609111" cy="91929"/>
            <a:chOff x="8921264" y="5631744"/>
            <a:chExt cx="870714" cy="131411"/>
          </a:xfrm>
        </p:grpSpPr>
        <p:sp>
          <p:nvSpPr>
            <p:cNvPr id="69" name="Oval 68"/>
            <p:cNvSpPr/>
            <p:nvPr/>
          </p:nvSpPr>
          <p:spPr>
            <a:xfrm>
              <a:off x="8921264" y="5631744"/>
              <a:ext cx="131411" cy="131411"/>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0" name="Oval 69"/>
            <p:cNvSpPr/>
            <p:nvPr/>
          </p:nvSpPr>
          <p:spPr>
            <a:xfrm>
              <a:off x="9106090" y="5631744"/>
              <a:ext cx="131411" cy="131411"/>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1" name="Oval 70"/>
            <p:cNvSpPr/>
            <p:nvPr/>
          </p:nvSpPr>
          <p:spPr>
            <a:xfrm>
              <a:off x="9290916" y="5631744"/>
              <a:ext cx="131411" cy="13141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2" name="Oval 71"/>
            <p:cNvSpPr/>
            <p:nvPr/>
          </p:nvSpPr>
          <p:spPr>
            <a:xfrm>
              <a:off x="9475741" y="5631744"/>
              <a:ext cx="131411" cy="131411"/>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73" name="Oval 72"/>
            <p:cNvSpPr/>
            <p:nvPr/>
          </p:nvSpPr>
          <p:spPr>
            <a:xfrm>
              <a:off x="9660567" y="5631744"/>
              <a:ext cx="131411" cy="131411"/>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55" name="TextBox 154"/>
          <p:cNvSpPr txBox="1"/>
          <p:nvPr/>
        </p:nvSpPr>
        <p:spPr>
          <a:xfrm>
            <a:off x="860573" y="1768479"/>
            <a:ext cx="3929141" cy="3387146"/>
          </a:xfrm>
          <a:prstGeom prst="rect">
            <a:avLst/>
          </a:prstGeom>
          <a:noFill/>
        </p:spPr>
        <p:txBody>
          <a:bodyPr wrap="square" rtlCol="0">
            <a:spAutoFit/>
          </a:bodyPr>
          <a:lstStyle/>
          <a:p>
            <a:pPr algn="just">
              <a:lnSpc>
                <a:spcPct val="150000"/>
              </a:lnSpc>
            </a:pPr>
            <a:r>
              <a:rPr lang="en-US" sz="1200" dirty="0"/>
              <a:t>A venture studio framework is a new model for entrepreneurship, combining company building with venture funding. By design, venture studios play the role of matchmaker, linking business ideas to their talented counterparts to execute those ideas.</a:t>
            </a:r>
          </a:p>
          <a:p>
            <a:pPr algn="just">
              <a:lnSpc>
                <a:spcPct val="150000"/>
              </a:lnSpc>
            </a:pPr>
            <a:br>
              <a:rPr lang="en-US" sz="1200" dirty="0"/>
            </a:br>
            <a:r>
              <a:rPr lang="en-US" sz="1200" dirty="0"/>
              <a:t>Venture studios help entrepreneurs grapple with the unknowns of building a new company by providing them with an initial capital amount, operational support and an intellectual property framework. A venture studio’s main goal is to found as many successful co-launched companies as possible — all from the ground up.</a:t>
            </a:r>
            <a:endParaRPr lang="en-ID" sz="1200" dirty="0"/>
          </a:p>
        </p:txBody>
      </p:sp>
      <p:grpSp>
        <p:nvGrpSpPr>
          <p:cNvPr id="175" name="Group 174"/>
          <p:cNvGrpSpPr/>
          <p:nvPr/>
        </p:nvGrpSpPr>
        <p:grpSpPr>
          <a:xfrm>
            <a:off x="5467545" y="6171027"/>
            <a:ext cx="609111" cy="91929"/>
            <a:chOff x="8921264" y="5631744"/>
            <a:chExt cx="870714" cy="131411"/>
          </a:xfrm>
        </p:grpSpPr>
        <p:sp>
          <p:nvSpPr>
            <p:cNvPr id="176" name="Oval 175"/>
            <p:cNvSpPr/>
            <p:nvPr/>
          </p:nvSpPr>
          <p:spPr>
            <a:xfrm>
              <a:off x="8921264" y="5631744"/>
              <a:ext cx="131411" cy="131411"/>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7" name="Oval 176"/>
            <p:cNvSpPr/>
            <p:nvPr/>
          </p:nvSpPr>
          <p:spPr>
            <a:xfrm>
              <a:off x="9106090" y="5631744"/>
              <a:ext cx="131411" cy="131411"/>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8" name="Oval 177"/>
            <p:cNvSpPr/>
            <p:nvPr/>
          </p:nvSpPr>
          <p:spPr>
            <a:xfrm>
              <a:off x="9290916" y="5631744"/>
              <a:ext cx="131411" cy="13141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9" name="Oval 178"/>
            <p:cNvSpPr/>
            <p:nvPr/>
          </p:nvSpPr>
          <p:spPr>
            <a:xfrm>
              <a:off x="9475741" y="5631744"/>
              <a:ext cx="131411" cy="131411"/>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80" name="Oval 179"/>
            <p:cNvSpPr/>
            <p:nvPr/>
          </p:nvSpPr>
          <p:spPr>
            <a:xfrm>
              <a:off x="9660567" y="5631744"/>
              <a:ext cx="131411" cy="131411"/>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31" name="Google Shape;24;p4">
            <a:extLst>
              <a:ext uri="{FF2B5EF4-FFF2-40B4-BE49-F238E27FC236}">
                <a16:creationId xmlns:a16="http://schemas.microsoft.com/office/drawing/2014/main" id="{954D22B7-EC87-40D3-9EEF-A79190436858}"/>
              </a:ext>
            </a:extLst>
          </p:cNvPr>
          <p:cNvSpPr txBox="1"/>
          <p:nvPr/>
        </p:nvSpPr>
        <p:spPr>
          <a:xfrm>
            <a:off x="10061435" y="6403891"/>
            <a:ext cx="1494833" cy="328030"/>
          </a:xfrm>
          <a:prstGeom prst="rect">
            <a:avLst/>
          </a:prstGeom>
          <a:noFill/>
          <a:ln>
            <a:noFill/>
          </a:ln>
        </p:spPr>
        <p:txBody>
          <a:bodyPr spcFirstLastPara="1" wrap="square" lIns="91425" tIns="45700" rIns="91425" bIns="45700" anchor="t" anchorCtr="0">
            <a:noAutofit/>
          </a:bodyPr>
          <a:lstStyle/>
          <a:p>
            <a:r>
              <a:rPr lang="en-US" sz="1200" dirty="0">
                <a:sym typeface="Roboto"/>
              </a:rPr>
              <a:t>Strictly Confidential</a:t>
            </a:r>
          </a:p>
        </p:txBody>
      </p:sp>
      <p:pic>
        <p:nvPicPr>
          <p:cNvPr id="6" name="Picture 5" descr="A picture containing diagram&#10;&#10;Description automatically generated">
            <a:extLst>
              <a:ext uri="{FF2B5EF4-FFF2-40B4-BE49-F238E27FC236}">
                <a16:creationId xmlns:a16="http://schemas.microsoft.com/office/drawing/2014/main" id="{A82BDB5A-250C-4808-A395-E169DFE214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5172" y="1925240"/>
            <a:ext cx="6703369" cy="2883597"/>
          </a:xfrm>
          <a:prstGeom prst="rect">
            <a:avLst/>
          </a:prstGeom>
          <a:ln>
            <a:solidFill>
              <a:schemeClr val="tx1"/>
            </a:solidFill>
          </a:ln>
        </p:spPr>
      </p:pic>
      <p:sp>
        <p:nvSpPr>
          <p:cNvPr id="36" name="TextBox 35">
            <a:extLst>
              <a:ext uri="{FF2B5EF4-FFF2-40B4-BE49-F238E27FC236}">
                <a16:creationId xmlns:a16="http://schemas.microsoft.com/office/drawing/2014/main" id="{DCEB6B68-1983-4C9C-AF40-EDD3F81847E1}"/>
              </a:ext>
            </a:extLst>
          </p:cNvPr>
          <p:cNvSpPr txBox="1"/>
          <p:nvPr/>
        </p:nvSpPr>
        <p:spPr>
          <a:xfrm>
            <a:off x="2164914" y="5470688"/>
            <a:ext cx="7564892" cy="276999"/>
          </a:xfrm>
          <a:prstGeom prst="rect">
            <a:avLst/>
          </a:prstGeom>
          <a:noFill/>
        </p:spPr>
        <p:txBody>
          <a:bodyPr wrap="none" rtlCol="0">
            <a:spAutoFit/>
          </a:bodyPr>
          <a:lstStyle/>
          <a:p>
            <a:pPr algn="ctr"/>
            <a:r>
              <a:rPr lang="fr-CA" sz="1200" dirty="0"/>
              <a:t>More </a:t>
            </a:r>
            <a:r>
              <a:rPr lang="fr-CA" sz="1200" dirty="0" err="1"/>
              <a:t>details</a:t>
            </a:r>
            <a:r>
              <a:rPr lang="fr-CA" sz="1200" dirty="0"/>
              <a:t> on Venture Studios a https://theworldwecreate.net/insights/the-venture-studio-business-model-explained</a:t>
            </a:r>
            <a:endParaRPr lang="en-US" sz="1200" b="1" dirty="0"/>
          </a:p>
        </p:txBody>
      </p:sp>
    </p:spTree>
    <p:extLst>
      <p:ext uri="{BB962C8B-B14F-4D97-AF65-F5344CB8AC3E}">
        <p14:creationId xmlns:p14="http://schemas.microsoft.com/office/powerpoint/2010/main" val="739217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65"/>
          <p:cNvSpPr txBox="1"/>
          <p:nvPr/>
        </p:nvSpPr>
        <p:spPr>
          <a:xfrm>
            <a:off x="4695588" y="620706"/>
            <a:ext cx="1946367" cy="523220"/>
          </a:xfrm>
          <a:prstGeom prst="rect">
            <a:avLst/>
          </a:prstGeom>
          <a:noFill/>
        </p:spPr>
        <p:txBody>
          <a:bodyPr wrap="none" rtlCol="0">
            <a:spAutoFit/>
          </a:bodyPr>
          <a:lstStyle/>
          <a:p>
            <a:pPr algn="ctr"/>
            <a:r>
              <a:rPr lang="en-ID" sz="2800" dirty="0">
                <a:latin typeface="+mj-lt"/>
              </a:rPr>
              <a:t>Our Mission</a:t>
            </a:r>
          </a:p>
        </p:txBody>
      </p:sp>
      <p:grpSp>
        <p:nvGrpSpPr>
          <p:cNvPr id="68" name="Group 67"/>
          <p:cNvGrpSpPr/>
          <p:nvPr/>
        </p:nvGrpSpPr>
        <p:grpSpPr>
          <a:xfrm>
            <a:off x="5410181" y="1273233"/>
            <a:ext cx="609111" cy="91929"/>
            <a:chOff x="8921264" y="5631744"/>
            <a:chExt cx="870714" cy="131411"/>
          </a:xfrm>
        </p:grpSpPr>
        <p:sp>
          <p:nvSpPr>
            <p:cNvPr id="69" name="Oval 68"/>
            <p:cNvSpPr/>
            <p:nvPr/>
          </p:nvSpPr>
          <p:spPr>
            <a:xfrm>
              <a:off x="8921264" y="5631744"/>
              <a:ext cx="131411" cy="131411"/>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0" name="Oval 69"/>
            <p:cNvSpPr/>
            <p:nvPr/>
          </p:nvSpPr>
          <p:spPr>
            <a:xfrm>
              <a:off x="9106090" y="5631744"/>
              <a:ext cx="131411" cy="131411"/>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1" name="Oval 70"/>
            <p:cNvSpPr/>
            <p:nvPr/>
          </p:nvSpPr>
          <p:spPr>
            <a:xfrm>
              <a:off x="9290916" y="5631744"/>
              <a:ext cx="131411" cy="13141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2" name="Oval 71"/>
            <p:cNvSpPr/>
            <p:nvPr/>
          </p:nvSpPr>
          <p:spPr>
            <a:xfrm>
              <a:off x="9475741" y="5631744"/>
              <a:ext cx="131411" cy="131411"/>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73" name="Oval 72"/>
            <p:cNvSpPr/>
            <p:nvPr/>
          </p:nvSpPr>
          <p:spPr>
            <a:xfrm>
              <a:off x="9660567" y="5631744"/>
              <a:ext cx="131411" cy="131411"/>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2" name="Group 1"/>
          <p:cNvGrpSpPr/>
          <p:nvPr/>
        </p:nvGrpSpPr>
        <p:grpSpPr>
          <a:xfrm flipH="1">
            <a:off x="282006" y="1747272"/>
            <a:ext cx="3070794" cy="4115100"/>
            <a:chOff x="7302932" y="2055379"/>
            <a:chExt cx="5376591" cy="6077239"/>
          </a:xfrm>
        </p:grpSpPr>
        <p:grpSp>
          <p:nvGrpSpPr>
            <p:cNvPr id="142" name="Group 141"/>
            <p:cNvGrpSpPr/>
            <p:nvPr/>
          </p:nvGrpSpPr>
          <p:grpSpPr>
            <a:xfrm rot="467565">
              <a:off x="8021780" y="3013850"/>
              <a:ext cx="4657743" cy="5118768"/>
              <a:chOff x="8058150" y="2376055"/>
              <a:chExt cx="5030084" cy="5527963"/>
            </a:xfrm>
          </p:grpSpPr>
          <p:sp>
            <p:nvSpPr>
              <p:cNvPr id="143" name="Freeform 142"/>
              <p:cNvSpPr>
                <a:spLocks/>
              </p:cNvSpPr>
              <p:nvPr/>
            </p:nvSpPr>
            <p:spPr bwMode="auto">
              <a:xfrm>
                <a:off x="8461470" y="2651566"/>
                <a:ext cx="4626764" cy="5252452"/>
              </a:xfrm>
              <a:custGeom>
                <a:avLst/>
                <a:gdLst>
                  <a:gd name="connsiteX0" fmla="*/ 4092034 w 4626764"/>
                  <a:gd name="connsiteY0" fmla="*/ 26174 h 5252452"/>
                  <a:gd name="connsiteX1" fmla="*/ 4093292 w 4626764"/>
                  <a:gd name="connsiteY1" fmla="*/ 27536 h 5252452"/>
                  <a:gd name="connsiteX2" fmla="*/ 4271408 w 4626764"/>
                  <a:gd name="connsiteY2" fmla="*/ 220285 h 5252452"/>
                  <a:gd name="connsiteX3" fmla="*/ 4293278 w 4626764"/>
                  <a:gd name="connsiteY3" fmla="*/ 245508 h 5252452"/>
                  <a:gd name="connsiteX4" fmla="*/ 4294960 w 4626764"/>
                  <a:gd name="connsiteY4" fmla="*/ 247190 h 5252452"/>
                  <a:gd name="connsiteX5" fmla="*/ 4301690 w 4626764"/>
                  <a:gd name="connsiteY5" fmla="*/ 257279 h 5252452"/>
                  <a:gd name="connsiteX6" fmla="*/ 4313466 w 4626764"/>
                  <a:gd name="connsiteY6" fmla="*/ 269050 h 5252452"/>
                  <a:gd name="connsiteX7" fmla="*/ 4318512 w 4626764"/>
                  <a:gd name="connsiteY7" fmla="*/ 275776 h 5252452"/>
                  <a:gd name="connsiteX8" fmla="*/ 4325242 w 4626764"/>
                  <a:gd name="connsiteY8" fmla="*/ 287547 h 5252452"/>
                  <a:gd name="connsiteX9" fmla="*/ 4331971 w 4626764"/>
                  <a:gd name="connsiteY9" fmla="*/ 295955 h 5252452"/>
                  <a:gd name="connsiteX10" fmla="*/ 4340382 w 4626764"/>
                  <a:gd name="connsiteY10" fmla="*/ 306044 h 5252452"/>
                  <a:gd name="connsiteX11" fmla="*/ 4347112 w 4626764"/>
                  <a:gd name="connsiteY11" fmla="*/ 317815 h 5252452"/>
                  <a:gd name="connsiteX12" fmla="*/ 4352159 w 4626764"/>
                  <a:gd name="connsiteY12" fmla="*/ 322860 h 5252452"/>
                  <a:gd name="connsiteX13" fmla="*/ 4365618 w 4626764"/>
                  <a:gd name="connsiteY13" fmla="*/ 344720 h 5252452"/>
                  <a:gd name="connsiteX14" fmla="*/ 4368982 w 4626764"/>
                  <a:gd name="connsiteY14" fmla="*/ 349765 h 5252452"/>
                  <a:gd name="connsiteX15" fmla="*/ 4371518 w 4626764"/>
                  <a:gd name="connsiteY15" fmla="*/ 353989 h 5252452"/>
                  <a:gd name="connsiteX16" fmla="*/ 4390873 w 4626764"/>
                  <a:gd name="connsiteY16" fmla="*/ 377068 h 5252452"/>
                  <a:gd name="connsiteX17" fmla="*/ 4392500 w 4626764"/>
                  <a:gd name="connsiteY17" fmla="*/ 378749 h 5252452"/>
                  <a:gd name="connsiteX18" fmla="*/ 4399007 w 4626764"/>
                  <a:gd name="connsiteY18" fmla="*/ 388836 h 5252452"/>
                  <a:gd name="connsiteX19" fmla="*/ 4410395 w 4626764"/>
                  <a:gd name="connsiteY19" fmla="*/ 400604 h 5252452"/>
                  <a:gd name="connsiteX20" fmla="*/ 4415275 w 4626764"/>
                  <a:gd name="connsiteY20" fmla="*/ 407329 h 5252452"/>
                  <a:gd name="connsiteX21" fmla="*/ 4421782 w 4626764"/>
                  <a:gd name="connsiteY21" fmla="*/ 419097 h 5252452"/>
                  <a:gd name="connsiteX22" fmla="*/ 4428290 w 4626764"/>
                  <a:gd name="connsiteY22" fmla="*/ 427503 h 5252452"/>
                  <a:gd name="connsiteX23" fmla="*/ 4436424 w 4626764"/>
                  <a:gd name="connsiteY23" fmla="*/ 437590 h 5252452"/>
                  <a:gd name="connsiteX24" fmla="*/ 4442932 w 4626764"/>
                  <a:gd name="connsiteY24" fmla="*/ 449358 h 5252452"/>
                  <a:gd name="connsiteX25" fmla="*/ 4447812 w 4626764"/>
                  <a:gd name="connsiteY25" fmla="*/ 454401 h 5252452"/>
                  <a:gd name="connsiteX26" fmla="*/ 4460826 w 4626764"/>
                  <a:gd name="connsiteY26" fmla="*/ 476256 h 5252452"/>
                  <a:gd name="connsiteX27" fmla="*/ 4464080 w 4626764"/>
                  <a:gd name="connsiteY27" fmla="*/ 481300 h 5252452"/>
                  <a:gd name="connsiteX28" fmla="*/ 4473842 w 4626764"/>
                  <a:gd name="connsiteY28" fmla="*/ 498112 h 5252452"/>
                  <a:gd name="connsiteX29" fmla="*/ 4478722 w 4626764"/>
                  <a:gd name="connsiteY29" fmla="*/ 506517 h 5252452"/>
                  <a:gd name="connsiteX30" fmla="*/ 4483602 w 4626764"/>
                  <a:gd name="connsiteY30" fmla="*/ 514923 h 5252452"/>
                  <a:gd name="connsiteX31" fmla="*/ 4498244 w 4626764"/>
                  <a:gd name="connsiteY31" fmla="*/ 543503 h 5252452"/>
                  <a:gd name="connsiteX32" fmla="*/ 4499870 w 4626764"/>
                  <a:gd name="connsiteY32" fmla="*/ 545184 h 5252452"/>
                  <a:gd name="connsiteX33" fmla="*/ 4503124 w 4626764"/>
                  <a:gd name="connsiteY33" fmla="*/ 551909 h 5252452"/>
                  <a:gd name="connsiteX34" fmla="*/ 4514512 w 4626764"/>
                  <a:gd name="connsiteY34" fmla="*/ 578808 h 5252452"/>
                  <a:gd name="connsiteX35" fmla="*/ 4519393 w 4626764"/>
                  <a:gd name="connsiteY35" fmla="*/ 587213 h 5252452"/>
                  <a:gd name="connsiteX36" fmla="*/ 4521020 w 4626764"/>
                  <a:gd name="connsiteY36" fmla="*/ 590576 h 5252452"/>
                  <a:gd name="connsiteX37" fmla="*/ 4532408 w 4626764"/>
                  <a:gd name="connsiteY37" fmla="*/ 619156 h 5252452"/>
                  <a:gd name="connsiteX38" fmla="*/ 4535661 w 4626764"/>
                  <a:gd name="connsiteY38" fmla="*/ 627561 h 5252452"/>
                  <a:gd name="connsiteX39" fmla="*/ 4540542 w 4626764"/>
                  <a:gd name="connsiteY39" fmla="*/ 641011 h 5252452"/>
                  <a:gd name="connsiteX40" fmla="*/ 4547049 w 4626764"/>
                  <a:gd name="connsiteY40" fmla="*/ 656141 h 5252452"/>
                  <a:gd name="connsiteX41" fmla="*/ 4548676 w 4626764"/>
                  <a:gd name="connsiteY41" fmla="*/ 662866 h 5252452"/>
                  <a:gd name="connsiteX42" fmla="*/ 4558437 w 4626764"/>
                  <a:gd name="connsiteY42" fmla="*/ 688083 h 5252452"/>
                  <a:gd name="connsiteX43" fmla="*/ 4560064 w 4626764"/>
                  <a:gd name="connsiteY43" fmla="*/ 696489 h 5252452"/>
                  <a:gd name="connsiteX44" fmla="*/ 4563318 w 4626764"/>
                  <a:gd name="connsiteY44" fmla="*/ 706576 h 5252452"/>
                  <a:gd name="connsiteX45" fmla="*/ 4573078 w 4626764"/>
                  <a:gd name="connsiteY45" fmla="*/ 736837 h 5252452"/>
                  <a:gd name="connsiteX46" fmla="*/ 4573078 w 4626764"/>
                  <a:gd name="connsiteY46" fmla="*/ 740200 h 5252452"/>
                  <a:gd name="connsiteX47" fmla="*/ 4576332 w 4626764"/>
                  <a:gd name="connsiteY47" fmla="*/ 746924 h 5252452"/>
                  <a:gd name="connsiteX48" fmla="*/ 4584466 w 4626764"/>
                  <a:gd name="connsiteY48" fmla="*/ 780548 h 5252452"/>
                  <a:gd name="connsiteX49" fmla="*/ 4586093 w 4626764"/>
                  <a:gd name="connsiteY49" fmla="*/ 787272 h 5252452"/>
                  <a:gd name="connsiteX50" fmla="*/ 4586093 w 4626764"/>
                  <a:gd name="connsiteY50" fmla="*/ 788953 h 5252452"/>
                  <a:gd name="connsiteX51" fmla="*/ 4594228 w 4626764"/>
                  <a:gd name="connsiteY51" fmla="*/ 824258 h 5252452"/>
                  <a:gd name="connsiteX52" fmla="*/ 4595854 w 4626764"/>
                  <a:gd name="connsiteY52" fmla="*/ 832664 h 5252452"/>
                  <a:gd name="connsiteX53" fmla="*/ 4597481 w 4626764"/>
                  <a:gd name="connsiteY53" fmla="*/ 841070 h 5252452"/>
                  <a:gd name="connsiteX54" fmla="*/ 4602362 w 4626764"/>
                  <a:gd name="connsiteY54" fmla="*/ 871331 h 5252452"/>
                  <a:gd name="connsiteX55" fmla="*/ 4603988 w 4626764"/>
                  <a:gd name="connsiteY55" fmla="*/ 876374 h 5252452"/>
                  <a:gd name="connsiteX56" fmla="*/ 4607242 w 4626764"/>
                  <a:gd name="connsiteY56" fmla="*/ 894867 h 5252452"/>
                  <a:gd name="connsiteX57" fmla="*/ 4610496 w 4626764"/>
                  <a:gd name="connsiteY57" fmla="*/ 915041 h 5252452"/>
                  <a:gd name="connsiteX58" fmla="*/ 4610496 w 4626764"/>
                  <a:gd name="connsiteY58" fmla="*/ 918403 h 5252452"/>
                  <a:gd name="connsiteX59" fmla="*/ 4613750 w 4626764"/>
                  <a:gd name="connsiteY59" fmla="*/ 948664 h 5252452"/>
                  <a:gd name="connsiteX60" fmla="*/ 4615376 w 4626764"/>
                  <a:gd name="connsiteY60" fmla="*/ 960433 h 5252452"/>
                  <a:gd name="connsiteX61" fmla="*/ 4617003 w 4626764"/>
                  <a:gd name="connsiteY61" fmla="*/ 963795 h 5252452"/>
                  <a:gd name="connsiteX62" fmla="*/ 4617003 w 4626764"/>
                  <a:gd name="connsiteY62" fmla="*/ 967157 h 5252452"/>
                  <a:gd name="connsiteX63" fmla="*/ 4620256 w 4626764"/>
                  <a:gd name="connsiteY63" fmla="*/ 1004143 h 5252452"/>
                  <a:gd name="connsiteX64" fmla="*/ 4620256 w 4626764"/>
                  <a:gd name="connsiteY64" fmla="*/ 1010868 h 5252452"/>
                  <a:gd name="connsiteX65" fmla="*/ 4621884 w 4626764"/>
                  <a:gd name="connsiteY65" fmla="*/ 1017592 h 5252452"/>
                  <a:gd name="connsiteX66" fmla="*/ 4623510 w 4626764"/>
                  <a:gd name="connsiteY66" fmla="*/ 1061303 h 5252452"/>
                  <a:gd name="connsiteX67" fmla="*/ 4623510 w 4626764"/>
                  <a:gd name="connsiteY67" fmla="*/ 1062984 h 5252452"/>
                  <a:gd name="connsiteX68" fmla="*/ 4625137 w 4626764"/>
                  <a:gd name="connsiteY68" fmla="*/ 1068027 h 5252452"/>
                  <a:gd name="connsiteX69" fmla="*/ 4626764 w 4626764"/>
                  <a:gd name="connsiteY69" fmla="*/ 1110056 h 5252452"/>
                  <a:gd name="connsiteX70" fmla="*/ 4626764 w 4626764"/>
                  <a:gd name="connsiteY70" fmla="*/ 1118462 h 5252452"/>
                  <a:gd name="connsiteX71" fmla="*/ 4626764 w 4626764"/>
                  <a:gd name="connsiteY71" fmla="*/ 1121825 h 5252452"/>
                  <a:gd name="connsiteX72" fmla="*/ 4626764 w 4626764"/>
                  <a:gd name="connsiteY72" fmla="*/ 1162173 h 5252452"/>
                  <a:gd name="connsiteX73" fmla="*/ 4626764 w 4626764"/>
                  <a:gd name="connsiteY73" fmla="*/ 1173941 h 5252452"/>
                  <a:gd name="connsiteX74" fmla="*/ 4626764 w 4626764"/>
                  <a:gd name="connsiteY74" fmla="*/ 1182347 h 5252452"/>
                  <a:gd name="connsiteX75" fmla="*/ 4625137 w 4626764"/>
                  <a:gd name="connsiteY75" fmla="*/ 1217651 h 5252452"/>
                  <a:gd name="connsiteX76" fmla="*/ 4625137 w 4626764"/>
                  <a:gd name="connsiteY76" fmla="*/ 1227738 h 5252452"/>
                  <a:gd name="connsiteX77" fmla="*/ 4625137 w 4626764"/>
                  <a:gd name="connsiteY77" fmla="*/ 1244550 h 5252452"/>
                  <a:gd name="connsiteX78" fmla="*/ 4623510 w 4626764"/>
                  <a:gd name="connsiteY78" fmla="*/ 1268086 h 5252452"/>
                  <a:gd name="connsiteX79" fmla="*/ 4623510 w 4626764"/>
                  <a:gd name="connsiteY79" fmla="*/ 1276492 h 5252452"/>
                  <a:gd name="connsiteX80" fmla="*/ 4621884 w 4626764"/>
                  <a:gd name="connsiteY80" fmla="*/ 1310115 h 5252452"/>
                  <a:gd name="connsiteX81" fmla="*/ 4620256 w 4626764"/>
                  <a:gd name="connsiteY81" fmla="*/ 1321883 h 5252452"/>
                  <a:gd name="connsiteX82" fmla="*/ 4618630 w 4626764"/>
                  <a:gd name="connsiteY82" fmla="*/ 1337014 h 5252452"/>
                  <a:gd name="connsiteX83" fmla="*/ 4615376 w 4626764"/>
                  <a:gd name="connsiteY83" fmla="*/ 1379043 h 5252452"/>
                  <a:gd name="connsiteX84" fmla="*/ 4615376 w 4626764"/>
                  <a:gd name="connsiteY84" fmla="*/ 1380724 h 5252452"/>
                  <a:gd name="connsiteX85" fmla="*/ 4613750 w 4626764"/>
                  <a:gd name="connsiteY85" fmla="*/ 1394174 h 5252452"/>
                  <a:gd name="connsiteX86" fmla="*/ 4608869 w 4626764"/>
                  <a:gd name="connsiteY86" fmla="*/ 1431159 h 5252452"/>
                  <a:gd name="connsiteX87" fmla="*/ 4607242 w 4626764"/>
                  <a:gd name="connsiteY87" fmla="*/ 1446290 h 5252452"/>
                  <a:gd name="connsiteX88" fmla="*/ 4607242 w 4626764"/>
                  <a:gd name="connsiteY88" fmla="*/ 1449652 h 5252452"/>
                  <a:gd name="connsiteX89" fmla="*/ 4600734 w 4626764"/>
                  <a:gd name="connsiteY89" fmla="*/ 1491681 h 5252452"/>
                  <a:gd name="connsiteX90" fmla="*/ 4599108 w 4626764"/>
                  <a:gd name="connsiteY90" fmla="*/ 1508493 h 5252452"/>
                  <a:gd name="connsiteX91" fmla="*/ 4597481 w 4626764"/>
                  <a:gd name="connsiteY91" fmla="*/ 1521942 h 5252452"/>
                  <a:gd name="connsiteX92" fmla="*/ 4592600 w 4626764"/>
                  <a:gd name="connsiteY92" fmla="*/ 1550522 h 5252452"/>
                  <a:gd name="connsiteX93" fmla="*/ 4590974 w 4626764"/>
                  <a:gd name="connsiteY93" fmla="*/ 1560609 h 5252452"/>
                  <a:gd name="connsiteX94" fmla="*/ 4584466 w 4626764"/>
                  <a:gd name="connsiteY94" fmla="*/ 1595914 h 5252452"/>
                  <a:gd name="connsiteX95" fmla="*/ 4582840 w 4626764"/>
                  <a:gd name="connsiteY95" fmla="*/ 1607682 h 5252452"/>
                  <a:gd name="connsiteX96" fmla="*/ 4577959 w 4626764"/>
                  <a:gd name="connsiteY96" fmla="*/ 1624494 h 5252452"/>
                  <a:gd name="connsiteX97" fmla="*/ 4569824 w 4626764"/>
                  <a:gd name="connsiteY97" fmla="*/ 1668204 h 5252452"/>
                  <a:gd name="connsiteX98" fmla="*/ 4568198 w 4626764"/>
                  <a:gd name="connsiteY98" fmla="*/ 1678291 h 5252452"/>
                  <a:gd name="connsiteX99" fmla="*/ 4556810 w 4626764"/>
                  <a:gd name="connsiteY99" fmla="*/ 1730407 h 5252452"/>
                  <a:gd name="connsiteX100" fmla="*/ 4551930 w 4626764"/>
                  <a:gd name="connsiteY100" fmla="*/ 1745538 h 5252452"/>
                  <a:gd name="connsiteX101" fmla="*/ 4548676 w 4626764"/>
                  <a:gd name="connsiteY101" fmla="*/ 1764030 h 5252452"/>
                  <a:gd name="connsiteX102" fmla="*/ 4542168 w 4626764"/>
                  <a:gd name="connsiteY102" fmla="*/ 1787567 h 5252452"/>
                  <a:gd name="connsiteX103" fmla="*/ 4538915 w 4626764"/>
                  <a:gd name="connsiteY103" fmla="*/ 1801016 h 5252452"/>
                  <a:gd name="connsiteX104" fmla="*/ 4525900 w 4626764"/>
                  <a:gd name="connsiteY104" fmla="*/ 1851451 h 5252452"/>
                  <a:gd name="connsiteX105" fmla="*/ 4524274 w 4626764"/>
                  <a:gd name="connsiteY105" fmla="*/ 1856495 h 5252452"/>
                  <a:gd name="connsiteX106" fmla="*/ 4524274 w 4626764"/>
                  <a:gd name="connsiteY106" fmla="*/ 1858176 h 5252452"/>
                  <a:gd name="connsiteX107" fmla="*/ 4521020 w 4626764"/>
                  <a:gd name="connsiteY107" fmla="*/ 1866582 h 5252452"/>
                  <a:gd name="connsiteX108" fmla="*/ 4508005 w 4626764"/>
                  <a:gd name="connsiteY108" fmla="*/ 1913654 h 5252452"/>
                  <a:gd name="connsiteX109" fmla="*/ 4503124 w 4626764"/>
                  <a:gd name="connsiteY109" fmla="*/ 1928785 h 5252452"/>
                  <a:gd name="connsiteX110" fmla="*/ 4499870 w 4626764"/>
                  <a:gd name="connsiteY110" fmla="*/ 1940553 h 5252452"/>
                  <a:gd name="connsiteX111" fmla="*/ 4491736 w 4626764"/>
                  <a:gd name="connsiteY111" fmla="*/ 1969133 h 5252452"/>
                  <a:gd name="connsiteX112" fmla="*/ 4485229 w 4626764"/>
                  <a:gd name="connsiteY112" fmla="*/ 1992669 h 5252452"/>
                  <a:gd name="connsiteX113" fmla="*/ 4470588 w 4626764"/>
                  <a:gd name="connsiteY113" fmla="*/ 2036380 h 5252452"/>
                  <a:gd name="connsiteX114" fmla="*/ 4464080 w 4626764"/>
                  <a:gd name="connsiteY114" fmla="*/ 2053191 h 5252452"/>
                  <a:gd name="connsiteX115" fmla="*/ 4444558 w 4626764"/>
                  <a:gd name="connsiteY115" fmla="*/ 2113713 h 5252452"/>
                  <a:gd name="connsiteX116" fmla="*/ 4433170 w 4626764"/>
                  <a:gd name="connsiteY116" fmla="*/ 2142293 h 5252452"/>
                  <a:gd name="connsiteX117" fmla="*/ 4423410 w 4626764"/>
                  <a:gd name="connsiteY117" fmla="*/ 2169192 h 5252452"/>
                  <a:gd name="connsiteX118" fmla="*/ 4421782 w 4626764"/>
                  <a:gd name="connsiteY118" fmla="*/ 2174235 h 5252452"/>
                  <a:gd name="connsiteX119" fmla="*/ 4410395 w 4626764"/>
                  <a:gd name="connsiteY119" fmla="*/ 2207859 h 5252452"/>
                  <a:gd name="connsiteX120" fmla="*/ 4399007 w 4626764"/>
                  <a:gd name="connsiteY120" fmla="*/ 2236438 h 5252452"/>
                  <a:gd name="connsiteX121" fmla="*/ 4384365 w 4626764"/>
                  <a:gd name="connsiteY121" fmla="*/ 2271743 h 5252452"/>
                  <a:gd name="connsiteX122" fmla="*/ 4379485 w 4626764"/>
                  <a:gd name="connsiteY122" fmla="*/ 2286873 h 5252452"/>
                  <a:gd name="connsiteX123" fmla="*/ 4374604 w 4626764"/>
                  <a:gd name="connsiteY123" fmla="*/ 2298642 h 5252452"/>
                  <a:gd name="connsiteX124" fmla="*/ 4359963 w 4626764"/>
                  <a:gd name="connsiteY124" fmla="*/ 2333946 h 5252452"/>
                  <a:gd name="connsiteX125" fmla="*/ 4348575 w 4626764"/>
                  <a:gd name="connsiteY125" fmla="*/ 2362526 h 5252452"/>
                  <a:gd name="connsiteX126" fmla="*/ 4332306 w 4626764"/>
                  <a:gd name="connsiteY126" fmla="*/ 2397830 h 5252452"/>
                  <a:gd name="connsiteX127" fmla="*/ 4329053 w 4626764"/>
                  <a:gd name="connsiteY127" fmla="*/ 2406236 h 5252452"/>
                  <a:gd name="connsiteX128" fmla="*/ 4317665 w 4626764"/>
                  <a:gd name="connsiteY128" fmla="*/ 2431454 h 5252452"/>
                  <a:gd name="connsiteX129" fmla="*/ 4306277 w 4626764"/>
                  <a:gd name="connsiteY129" fmla="*/ 2456671 h 5252452"/>
                  <a:gd name="connsiteX130" fmla="*/ 4281874 w 4626764"/>
                  <a:gd name="connsiteY130" fmla="*/ 2510469 h 5252452"/>
                  <a:gd name="connsiteX131" fmla="*/ 4270487 w 4626764"/>
                  <a:gd name="connsiteY131" fmla="*/ 2535686 h 5252452"/>
                  <a:gd name="connsiteX132" fmla="*/ 4252592 w 4626764"/>
                  <a:gd name="connsiteY132" fmla="*/ 2572672 h 5252452"/>
                  <a:gd name="connsiteX133" fmla="*/ 4241204 w 4626764"/>
                  <a:gd name="connsiteY133" fmla="*/ 2597889 h 5252452"/>
                  <a:gd name="connsiteX134" fmla="*/ 4220055 w 4626764"/>
                  <a:gd name="connsiteY134" fmla="*/ 2639918 h 5252452"/>
                  <a:gd name="connsiteX135" fmla="*/ 4210294 w 4626764"/>
                  <a:gd name="connsiteY135" fmla="*/ 2656730 h 5252452"/>
                  <a:gd name="connsiteX136" fmla="*/ 4181011 w 4626764"/>
                  <a:gd name="connsiteY136" fmla="*/ 2715571 h 5252452"/>
                  <a:gd name="connsiteX137" fmla="*/ 4169623 w 4626764"/>
                  <a:gd name="connsiteY137" fmla="*/ 2735745 h 5252452"/>
                  <a:gd name="connsiteX138" fmla="*/ 4146847 w 4626764"/>
                  <a:gd name="connsiteY138" fmla="*/ 2777774 h 5252452"/>
                  <a:gd name="connsiteX139" fmla="*/ 4137086 w 4626764"/>
                  <a:gd name="connsiteY139" fmla="*/ 2799629 h 5252452"/>
                  <a:gd name="connsiteX140" fmla="*/ 4130579 w 4626764"/>
                  <a:gd name="connsiteY140" fmla="*/ 2809716 h 5252452"/>
                  <a:gd name="connsiteX141" fmla="*/ 4106176 w 4626764"/>
                  <a:gd name="connsiteY141" fmla="*/ 2855108 h 5252452"/>
                  <a:gd name="connsiteX142" fmla="*/ 4102922 w 4626764"/>
                  <a:gd name="connsiteY142" fmla="*/ 2860151 h 5252452"/>
                  <a:gd name="connsiteX143" fmla="*/ 4067132 w 4626764"/>
                  <a:gd name="connsiteY143" fmla="*/ 2920673 h 5252452"/>
                  <a:gd name="connsiteX144" fmla="*/ 4063878 w 4626764"/>
                  <a:gd name="connsiteY144" fmla="*/ 2927398 h 5252452"/>
                  <a:gd name="connsiteX145" fmla="*/ 4057371 w 4626764"/>
                  <a:gd name="connsiteY145" fmla="*/ 2939166 h 5252452"/>
                  <a:gd name="connsiteX146" fmla="*/ 4029715 w 4626764"/>
                  <a:gd name="connsiteY146" fmla="*/ 2986239 h 5252452"/>
                  <a:gd name="connsiteX147" fmla="*/ 4018327 w 4626764"/>
                  <a:gd name="connsiteY147" fmla="*/ 3004732 h 5252452"/>
                  <a:gd name="connsiteX148" fmla="*/ 3980910 w 4626764"/>
                  <a:gd name="connsiteY148" fmla="*/ 3065254 h 5252452"/>
                  <a:gd name="connsiteX149" fmla="*/ 3974402 w 4626764"/>
                  <a:gd name="connsiteY149" fmla="*/ 3075341 h 5252452"/>
                  <a:gd name="connsiteX150" fmla="*/ 3943492 w 4626764"/>
                  <a:gd name="connsiteY150" fmla="*/ 3125776 h 5252452"/>
                  <a:gd name="connsiteX151" fmla="*/ 3928851 w 4626764"/>
                  <a:gd name="connsiteY151" fmla="*/ 3149312 h 5252452"/>
                  <a:gd name="connsiteX152" fmla="*/ 3902822 w 4626764"/>
                  <a:gd name="connsiteY152" fmla="*/ 3189660 h 5252452"/>
                  <a:gd name="connsiteX153" fmla="*/ 3886553 w 4626764"/>
                  <a:gd name="connsiteY153" fmla="*/ 3213196 h 5252452"/>
                  <a:gd name="connsiteX154" fmla="*/ 3883300 w 4626764"/>
                  <a:gd name="connsiteY154" fmla="*/ 3216559 h 5252452"/>
                  <a:gd name="connsiteX155" fmla="*/ 3849136 w 4626764"/>
                  <a:gd name="connsiteY155" fmla="*/ 3268675 h 5252452"/>
                  <a:gd name="connsiteX156" fmla="*/ 3832868 w 4626764"/>
                  <a:gd name="connsiteY156" fmla="*/ 3292211 h 5252452"/>
                  <a:gd name="connsiteX157" fmla="*/ 3806838 w 4626764"/>
                  <a:gd name="connsiteY157" fmla="*/ 3329197 h 5252452"/>
                  <a:gd name="connsiteX158" fmla="*/ 3787316 w 4626764"/>
                  <a:gd name="connsiteY158" fmla="*/ 3357777 h 5252452"/>
                  <a:gd name="connsiteX159" fmla="*/ 3764540 w 4626764"/>
                  <a:gd name="connsiteY159" fmla="*/ 3389719 h 5252452"/>
                  <a:gd name="connsiteX160" fmla="*/ 3745018 w 4626764"/>
                  <a:gd name="connsiteY160" fmla="*/ 3418299 h 5252452"/>
                  <a:gd name="connsiteX161" fmla="*/ 3705974 w 4626764"/>
                  <a:gd name="connsiteY161" fmla="*/ 3470415 h 5252452"/>
                  <a:gd name="connsiteX162" fmla="*/ 3683198 w 4626764"/>
                  <a:gd name="connsiteY162" fmla="*/ 3498995 h 5252452"/>
                  <a:gd name="connsiteX163" fmla="*/ 3660423 w 4626764"/>
                  <a:gd name="connsiteY163" fmla="*/ 3530937 h 5252452"/>
                  <a:gd name="connsiteX164" fmla="*/ 3637647 w 4626764"/>
                  <a:gd name="connsiteY164" fmla="*/ 3559517 h 5252452"/>
                  <a:gd name="connsiteX165" fmla="*/ 3613245 w 4626764"/>
                  <a:gd name="connsiteY165" fmla="*/ 3591459 h 5252452"/>
                  <a:gd name="connsiteX166" fmla="*/ 3592096 w 4626764"/>
                  <a:gd name="connsiteY166" fmla="*/ 3618358 h 5252452"/>
                  <a:gd name="connsiteX167" fmla="*/ 3549798 w 4626764"/>
                  <a:gd name="connsiteY167" fmla="*/ 3672155 h 5252452"/>
                  <a:gd name="connsiteX168" fmla="*/ 3528649 w 4626764"/>
                  <a:gd name="connsiteY168" fmla="*/ 3697373 h 5252452"/>
                  <a:gd name="connsiteX169" fmla="*/ 3499366 w 4626764"/>
                  <a:gd name="connsiteY169" fmla="*/ 3730996 h 5252452"/>
                  <a:gd name="connsiteX170" fmla="*/ 3479844 w 4626764"/>
                  <a:gd name="connsiteY170" fmla="*/ 3756213 h 5252452"/>
                  <a:gd name="connsiteX171" fmla="*/ 3444054 w 4626764"/>
                  <a:gd name="connsiteY171" fmla="*/ 3798243 h 5252452"/>
                  <a:gd name="connsiteX172" fmla="*/ 3429412 w 4626764"/>
                  <a:gd name="connsiteY172" fmla="*/ 3813373 h 5252452"/>
                  <a:gd name="connsiteX173" fmla="*/ 3380607 w 4626764"/>
                  <a:gd name="connsiteY173" fmla="*/ 3868852 h 5252452"/>
                  <a:gd name="connsiteX174" fmla="*/ 3364338 w 4626764"/>
                  <a:gd name="connsiteY174" fmla="*/ 3889026 h 5252452"/>
                  <a:gd name="connsiteX175" fmla="*/ 3326921 w 4626764"/>
                  <a:gd name="connsiteY175" fmla="*/ 3929374 h 5252452"/>
                  <a:gd name="connsiteX176" fmla="*/ 3310653 w 4626764"/>
                  <a:gd name="connsiteY176" fmla="*/ 3947866 h 5252452"/>
                  <a:gd name="connsiteX177" fmla="*/ 3258594 w 4626764"/>
                  <a:gd name="connsiteY177" fmla="*/ 4005026 h 5252452"/>
                  <a:gd name="connsiteX178" fmla="*/ 3237445 w 4626764"/>
                  <a:gd name="connsiteY178" fmla="*/ 4026881 h 5252452"/>
                  <a:gd name="connsiteX179" fmla="*/ 3216296 w 4626764"/>
                  <a:gd name="connsiteY179" fmla="*/ 4047055 h 5252452"/>
                  <a:gd name="connsiteX180" fmla="*/ 3209789 w 4626764"/>
                  <a:gd name="connsiteY180" fmla="*/ 4055461 h 5252452"/>
                  <a:gd name="connsiteX181" fmla="*/ 3204908 w 4626764"/>
                  <a:gd name="connsiteY181" fmla="*/ 4060505 h 5252452"/>
                  <a:gd name="connsiteX182" fmla="*/ 3196774 w 4626764"/>
                  <a:gd name="connsiteY182" fmla="*/ 4068910 h 5252452"/>
                  <a:gd name="connsiteX183" fmla="*/ 3175626 w 4626764"/>
                  <a:gd name="connsiteY183" fmla="*/ 4090766 h 5252452"/>
                  <a:gd name="connsiteX184" fmla="*/ 3165864 w 4626764"/>
                  <a:gd name="connsiteY184" fmla="*/ 4099171 h 5252452"/>
                  <a:gd name="connsiteX185" fmla="*/ 3141462 w 4626764"/>
                  <a:gd name="connsiteY185" fmla="*/ 4124389 h 5252452"/>
                  <a:gd name="connsiteX186" fmla="*/ 3115432 w 4626764"/>
                  <a:gd name="connsiteY186" fmla="*/ 4149607 h 5252452"/>
                  <a:gd name="connsiteX187" fmla="*/ 3089403 w 4626764"/>
                  <a:gd name="connsiteY187" fmla="*/ 4176505 h 5252452"/>
                  <a:gd name="connsiteX188" fmla="*/ 3074762 w 4626764"/>
                  <a:gd name="connsiteY188" fmla="*/ 4191636 h 5252452"/>
                  <a:gd name="connsiteX189" fmla="*/ 3065000 w 4626764"/>
                  <a:gd name="connsiteY189" fmla="*/ 4200042 h 5252452"/>
                  <a:gd name="connsiteX190" fmla="*/ 3037344 w 4626764"/>
                  <a:gd name="connsiteY190" fmla="*/ 4226940 h 5252452"/>
                  <a:gd name="connsiteX191" fmla="*/ 3014569 w 4626764"/>
                  <a:gd name="connsiteY191" fmla="*/ 4248795 h 5252452"/>
                  <a:gd name="connsiteX192" fmla="*/ 2985286 w 4626764"/>
                  <a:gd name="connsiteY192" fmla="*/ 4275694 h 5252452"/>
                  <a:gd name="connsiteX193" fmla="*/ 2972271 w 4626764"/>
                  <a:gd name="connsiteY193" fmla="*/ 4287462 h 5252452"/>
                  <a:gd name="connsiteX194" fmla="*/ 2964137 w 4626764"/>
                  <a:gd name="connsiteY194" fmla="*/ 4295868 h 5252452"/>
                  <a:gd name="connsiteX195" fmla="*/ 2934854 w 4626764"/>
                  <a:gd name="connsiteY195" fmla="*/ 4322767 h 5252452"/>
                  <a:gd name="connsiteX196" fmla="*/ 2913705 w 4626764"/>
                  <a:gd name="connsiteY196" fmla="*/ 4341260 h 5252452"/>
                  <a:gd name="connsiteX197" fmla="*/ 2882795 w 4626764"/>
                  <a:gd name="connsiteY197" fmla="*/ 4369840 h 5252452"/>
                  <a:gd name="connsiteX198" fmla="*/ 2869780 w 4626764"/>
                  <a:gd name="connsiteY198" fmla="*/ 4379927 h 5252452"/>
                  <a:gd name="connsiteX199" fmla="*/ 2861646 w 4626764"/>
                  <a:gd name="connsiteY199" fmla="*/ 4386651 h 5252452"/>
                  <a:gd name="connsiteX200" fmla="*/ 2830736 w 4626764"/>
                  <a:gd name="connsiteY200" fmla="*/ 4413550 h 5252452"/>
                  <a:gd name="connsiteX201" fmla="*/ 2811214 w 4626764"/>
                  <a:gd name="connsiteY201" fmla="*/ 4432043 h 5252452"/>
                  <a:gd name="connsiteX202" fmla="*/ 2778677 w 4626764"/>
                  <a:gd name="connsiteY202" fmla="*/ 4457260 h 5252452"/>
                  <a:gd name="connsiteX203" fmla="*/ 2767290 w 4626764"/>
                  <a:gd name="connsiteY203" fmla="*/ 4469028 h 5252452"/>
                  <a:gd name="connsiteX204" fmla="*/ 2757528 w 4626764"/>
                  <a:gd name="connsiteY204" fmla="*/ 4475753 h 5252452"/>
                  <a:gd name="connsiteX205" fmla="*/ 2736380 w 4626764"/>
                  <a:gd name="connsiteY205" fmla="*/ 4492565 h 5252452"/>
                  <a:gd name="connsiteX206" fmla="*/ 2708723 w 4626764"/>
                  <a:gd name="connsiteY206" fmla="*/ 4516101 h 5252452"/>
                  <a:gd name="connsiteX207" fmla="*/ 2689201 w 4626764"/>
                  <a:gd name="connsiteY207" fmla="*/ 4531232 h 5252452"/>
                  <a:gd name="connsiteX208" fmla="*/ 2684321 w 4626764"/>
                  <a:gd name="connsiteY208" fmla="*/ 4534594 h 5252452"/>
                  <a:gd name="connsiteX209" fmla="*/ 2650157 w 4626764"/>
                  <a:gd name="connsiteY209" fmla="*/ 4561493 h 5252452"/>
                  <a:gd name="connsiteX210" fmla="*/ 2637142 w 4626764"/>
                  <a:gd name="connsiteY210" fmla="*/ 4571580 h 5252452"/>
                  <a:gd name="connsiteX211" fmla="*/ 2602979 w 4626764"/>
                  <a:gd name="connsiteY211" fmla="*/ 4598478 h 5252452"/>
                  <a:gd name="connsiteX212" fmla="*/ 2596472 w 4626764"/>
                  <a:gd name="connsiteY212" fmla="*/ 4603522 h 5252452"/>
                  <a:gd name="connsiteX213" fmla="*/ 2580203 w 4626764"/>
                  <a:gd name="connsiteY213" fmla="*/ 4615290 h 5252452"/>
                  <a:gd name="connsiteX214" fmla="*/ 2549293 w 4626764"/>
                  <a:gd name="connsiteY214" fmla="*/ 4638826 h 5252452"/>
                  <a:gd name="connsiteX215" fmla="*/ 2531398 w 4626764"/>
                  <a:gd name="connsiteY215" fmla="*/ 4652276 h 5252452"/>
                  <a:gd name="connsiteX216" fmla="*/ 2521637 w 4626764"/>
                  <a:gd name="connsiteY216" fmla="*/ 4659000 h 5252452"/>
                  <a:gd name="connsiteX217" fmla="*/ 2498862 w 4626764"/>
                  <a:gd name="connsiteY217" fmla="*/ 4675812 h 5252452"/>
                  <a:gd name="connsiteX218" fmla="*/ 2484220 w 4626764"/>
                  <a:gd name="connsiteY218" fmla="*/ 4685899 h 5252452"/>
                  <a:gd name="connsiteX219" fmla="*/ 2440295 w 4626764"/>
                  <a:gd name="connsiteY219" fmla="*/ 4717841 h 5252452"/>
                  <a:gd name="connsiteX220" fmla="*/ 2438668 w 4626764"/>
                  <a:gd name="connsiteY220" fmla="*/ 4717841 h 5252452"/>
                  <a:gd name="connsiteX221" fmla="*/ 2437042 w 4626764"/>
                  <a:gd name="connsiteY221" fmla="*/ 4719522 h 5252452"/>
                  <a:gd name="connsiteX222" fmla="*/ 2430534 w 4626764"/>
                  <a:gd name="connsiteY222" fmla="*/ 4722885 h 5252452"/>
                  <a:gd name="connsiteX223" fmla="*/ 2393117 w 4626764"/>
                  <a:gd name="connsiteY223" fmla="*/ 4749783 h 5252452"/>
                  <a:gd name="connsiteX224" fmla="*/ 2378476 w 4626764"/>
                  <a:gd name="connsiteY224" fmla="*/ 4758189 h 5252452"/>
                  <a:gd name="connsiteX225" fmla="*/ 2367088 w 4626764"/>
                  <a:gd name="connsiteY225" fmla="*/ 4766595 h 5252452"/>
                  <a:gd name="connsiteX226" fmla="*/ 2342685 w 4626764"/>
                  <a:gd name="connsiteY226" fmla="*/ 4781725 h 5252452"/>
                  <a:gd name="connsiteX227" fmla="*/ 2332924 w 4626764"/>
                  <a:gd name="connsiteY227" fmla="*/ 4788450 h 5252452"/>
                  <a:gd name="connsiteX228" fmla="*/ 2293880 w 4626764"/>
                  <a:gd name="connsiteY228" fmla="*/ 4813668 h 5252452"/>
                  <a:gd name="connsiteX229" fmla="*/ 2289000 w 4626764"/>
                  <a:gd name="connsiteY229" fmla="*/ 4817030 h 5252452"/>
                  <a:gd name="connsiteX230" fmla="*/ 2277612 w 4626764"/>
                  <a:gd name="connsiteY230" fmla="*/ 4825436 h 5252452"/>
                  <a:gd name="connsiteX231" fmla="*/ 2243448 w 4626764"/>
                  <a:gd name="connsiteY231" fmla="*/ 4845610 h 5252452"/>
                  <a:gd name="connsiteX232" fmla="*/ 2228806 w 4626764"/>
                  <a:gd name="connsiteY232" fmla="*/ 4854016 h 5252452"/>
                  <a:gd name="connsiteX233" fmla="*/ 2222299 w 4626764"/>
                  <a:gd name="connsiteY233" fmla="*/ 4859059 h 5252452"/>
                  <a:gd name="connsiteX234" fmla="*/ 2188136 w 4626764"/>
                  <a:gd name="connsiteY234" fmla="*/ 4879233 h 5252452"/>
                  <a:gd name="connsiteX235" fmla="*/ 2178374 w 4626764"/>
                  <a:gd name="connsiteY235" fmla="*/ 4884277 h 5252452"/>
                  <a:gd name="connsiteX236" fmla="*/ 2150718 w 4626764"/>
                  <a:gd name="connsiteY236" fmla="*/ 4901088 h 5252452"/>
                  <a:gd name="connsiteX237" fmla="*/ 2142584 w 4626764"/>
                  <a:gd name="connsiteY237" fmla="*/ 4906132 h 5252452"/>
                  <a:gd name="connsiteX238" fmla="*/ 2127943 w 4626764"/>
                  <a:gd name="connsiteY238" fmla="*/ 4914538 h 5252452"/>
                  <a:gd name="connsiteX239" fmla="*/ 2093779 w 4626764"/>
                  <a:gd name="connsiteY239" fmla="*/ 4933031 h 5252452"/>
                  <a:gd name="connsiteX240" fmla="*/ 2082391 w 4626764"/>
                  <a:gd name="connsiteY240" fmla="*/ 4938074 h 5252452"/>
                  <a:gd name="connsiteX241" fmla="*/ 2082391 w 4626764"/>
                  <a:gd name="connsiteY241" fmla="*/ 4939755 h 5252452"/>
                  <a:gd name="connsiteX242" fmla="*/ 2041720 w 4626764"/>
                  <a:gd name="connsiteY242" fmla="*/ 4959929 h 5252452"/>
                  <a:gd name="connsiteX243" fmla="*/ 2028706 w 4626764"/>
                  <a:gd name="connsiteY243" fmla="*/ 4968335 h 5252452"/>
                  <a:gd name="connsiteX244" fmla="*/ 2014064 w 4626764"/>
                  <a:gd name="connsiteY244" fmla="*/ 4975060 h 5252452"/>
                  <a:gd name="connsiteX245" fmla="*/ 1996169 w 4626764"/>
                  <a:gd name="connsiteY245" fmla="*/ 4985147 h 5252452"/>
                  <a:gd name="connsiteX246" fmla="*/ 1983154 w 4626764"/>
                  <a:gd name="connsiteY246" fmla="*/ 4990190 h 5252452"/>
                  <a:gd name="connsiteX247" fmla="*/ 1945737 w 4626764"/>
                  <a:gd name="connsiteY247" fmla="*/ 5008683 h 5252452"/>
                  <a:gd name="connsiteX248" fmla="*/ 1942483 w 4626764"/>
                  <a:gd name="connsiteY248" fmla="*/ 5010364 h 5252452"/>
                  <a:gd name="connsiteX249" fmla="*/ 1929468 w 4626764"/>
                  <a:gd name="connsiteY249" fmla="*/ 5017089 h 5252452"/>
                  <a:gd name="connsiteX250" fmla="*/ 1898559 w 4626764"/>
                  <a:gd name="connsiteY250" fmla="*/ 5032219 h 5252452"/>
                  <a:gd name="connsiteX251" fmla="*/ 1885544 w 4626764"/>
                  <a:gd name="connsiteY251" fmla="*/ 5038944 h 5252452"/>
                  <a:gd name="connsiteX252" fmla="*/ 1880663 w 4626764"/>
                  <a:gd name="connsiteY252" fmla="*/ 5040625 h 5252452"/>
                  <a:gd name="connsiteX253" fmla="*/ 1844873 w 4626764"/>
                  <a:gd name="connsiteY253" fmla="*/ 5057437 h 5252452"/>
                  <a:gd name="connsiteX254" fmla="*/ 1833485 w 4626764"/>
                  <a:gd name="connsiteY254" fmla="*/ 5060799 h 5252452"/>
                  <a:gd name="connsiteX255" fmla="*/ 1813963 w 4626764"/>
                  <a:gd name="connsiteY255" fmla="*/ 5070886 h 5252452"/>
                  <a:gd name="connsiteX256" fmla="*/ 1800948 w 4626764"/>
                  <a:gd name="connsiteY256" fmla="*/ 5075930 h 5252452"/>
                  <a:gd name="connsiteX257" fmla="*/ 1787934 w 4626764"/>
                  <a:gd name="connsiteY257" fmla="*/ 5080973 h 5252452"/>
                  <a:gd name="connsiteX258" fmla="*/ 1748890 w 4626764"/>
                  <a:gd name="connsiteY258" fmla="*/ 5097785 h 5252452"/>
                  <a:gd name="connsiteX259" fmla="*/ 1747263 w 4626764"/>
                  <a:gd name="connsiteY259" fmla="*/ 5097785 h 5252452"/>
                  <a:gd name="connsiteX260" fmla="*/ 1744009 w 4626764"/>
                  <a:gd name="connsiteY260" fmla="*/ 5099466 h 5252452"/>
                  <a:gd name="connsiteX261" fmla="*/ 1704965 w 4626764"/>
                  <a:gd name="connsiteY261" fmla="*/ 5114597 h 5252452"/>
                  <a:gd name="connsiteX262" fmla="*/ 1693577 w 4626764"/>
                  <a:gd name="connsiteY262" fmla="*/ 5117959 h 5252452"/>
                  <a:gd name="connsiteX263" fmla="*/ 1683816 w 4626764"/>
                  <a:gd name="connsiteY263" fmla="*/ 5123002 h 5252452"/>
                  <a:gd name="connsiteX264" fmla="*/ 1620370 w 4626764"/>
                  <a:gd name="connsiteY264" fmla="*/ 5144858 h 5252452"/>
                  <a:gd name="connsiteX265" fmla="*/ 1612235 w 4626764"/>
                  <a:gd name="connsiteY265" fmla="*/ 5148220 h 5252452"/>
                  <a:gd name="connsiteX266" fmla="*/ 1600848 w 4626764"/>
                  <a:gd name="connsiteY266" fmla="*/ 5151582 h 5252452"/>
                  <a:gd name="connsiteX267" fmla="*/ 1568311 w 4626764"/>
                  <a:gd name="connsiteY267" fmla="*/ 5161669 h 5252452"/>
                  <a:gd name="connsiteX268" fmla="*/ 1560176 w 4626764"/>
                  <a:gd name="connsiteY268" fmla="*/ 5165032 h 5252452"/>
                  <a:gd name="connsiteX269" fmla="*/ 1553669 w 4626764"/>
                  <a:gd name="connsiteY269" fmla="*/ 5166713 h 5252452"/>
                  <a:gd name="connsiteX270" fmla="*/ 1519506 w 4626764"/>
                  <a:gd name="connsiteY270" fmla="*/ 5176800 h 5252452"/>
                  <a:gd name="connsiteX271" fmla="*/ 1511371 w 4626764"/>
                  <a:gd name="connsiteY271" fmla="*/ 5180162 h 5252452"/>
                  <a:gd name="connsiteX272" fmla="*/ 1490222 w 4626764"/>
                  <a:gd name="connsiteY272" fmla="*/ 5185206 h 5252452"/>
                  <a:gd name="connsiteX273" fmla="*/ 1480462 w 4626764"/>
                  <a:gd name="connsiteY273" fmla="*/ 5188568 h 5252452"/>
                  <a:gd name="connsiteX274" fmla="*/ 1467447 w 4626764"/>
                  <a:gd name="connsiteY274" fmla="*/ 5191930 h 5252452"/>
                  <a:gd name="connsiteX275" fmla="*/ 1436537 w 4626764"/>
                  <a:gd name="connsiteY275" fmla="*/ 5198655 h 5252452"/>
                  <a:gd name="connsiteX276" fmla="*/ 1428403 w 4626764"/>
                  <a:gd name="connsiteY276" fmla="*/ 5202017 h 5252452"/>
                  <a:gd name="connsiteX277" fmla="*/ 1425149 w 4626764"/>
                  <a:gd name="connsiteY277" fmla="*/ 5202017 h 5252452"/>
                  <a:gd name="connsiteX278" fmla="*/ 1390986 w 4626764"/>
                  <a:gd name="connsiteY278" fmla="*/ 5210423 h 5252452"/>
                  <a:gd name="connsiteX279" fmla="*/ 1379598 w 4626764"/>
                  <a:gd name="connsiteY279" fmla="*/ 5212104 h 5252452"/>
                  <a:gd name="connsiteX280" fmla="*/ 1363329 w 4626764"/>
                  <a:gd name="connsiteY280" fmla="*/ 5217148 h 5252452"/>
                  <a:gd name="connsiteX281" fmla="*/ 1353568 w 4626764"/>
                  <a:gd name="connsiteY281" fmla="*/ 5218829 h 5252452"/>
                  <a:gd name="connsiteX282" fmla="*/ 1337300 w 4626764"/>
                  <a:gd name="connsiteY282" fmla="*/ 5222191 h 5252452"/>
                  <a:gd name="connsiteX283" fmla="*/ 1312897 w 4626764"/>
                  <a:gd name="connsiteY283" fmla="*/ 5225554 h 5252452"/>
                  <a:gd name="connsiteX284" fmla="*/ 1299883 w 4626764"/>
                  <a:gd name="connsiteY284" fmla="*/ 5228916 h 5252452"/>
                  <a:gd name="connsiteX285" fmla="*/ 1295002 w 4626764"/>
                  <a:gd name="connsiteY285" fmla="*/ 5228916 h 5252452"/>
                  <a:gd name="connsiteX286" fmla="*/ 1262465 w 4626764"/>
                  <a:gd name="connsiteY286" fmla="*/ 5233959 h 5252452"/>
                  <a:gd name="connsiteX287" fmla="*/ 1252704 w 4626764"/>
                  <a:gd name="connsiteY287" fmla="*/ 5235641 h 5252452"/>
                  <a:gd name="connsiteX288" fmla="*/ 1229929 w 4626764"/>
                  <a:gd name="connsiteY288" fmla="*/ 5239003 h 5252452"/>
                  <a:gd name="connsiteX289" fmla="*/ 1225048 w 4626764"/>
                  <a:gd name="connsiteY289" fmla="*/ 5240684 h 5252452"/>
                  <a:gd name="connsiteX290" fmla="*/ 1210407 w 4626764"/>
                  <a:gd name="connsiteY290" fmla="*/ 5242365 h 5252452"/>
                  <a:gd name="connsiteX291" fmla="*/ 1187631 w 4626764"/>
                  <a:gd name="connsiteY291" fmla="*/ 5244046 h 5252452"/>
                  <a:gd name="connsiteX292" fmla="*/ 1172989 w 4626764"/>
                  <a:gd name="connsiteY292" fmla="*/ 5245728 h 5252452"/>
                  <a:gd name="connsiteX293" fmla="*/ 1164855 w 4626764"/>
                  <a:gd name="connsiteY293" fmla="*/ 5245728 h 5252452"/>
                  <a:gd name="connsiteX294" fmla="*/ 1148587 w 4626764"/>
                  <a:gd name="connsiteY294" fmla="*/ 5247409 h 5252452"/>
                  <a:gd name="connsiteX295" fmla="*/ 1135572 w 4626764"/>
                  <a:gd name="connsiteY295" fmla="*/ 5249090 h 5252452"/>
                  <a:gd name="connsiteX296" fmla="*/ 1101409 w 4626764"/>
                  <a:gd name="connsiteY296" fmla="*/ 5250771 h 5252452"/>
                  <a:gd name="connsiteX297" fmla="*/ 1086767 w 4626764"/>
                  <a:gd name="connsiteY297" fmla="*/ 5250771 h 5252452"/>
                  <a:gd name="connsiteX298" fmla="*/ 1062364 w 4626764"/>
                  <a:gd name="connsiteY298" fmla="*/ 5252452 h 5252452"/>
                  <a:gd name="connsiteX299" fmla="*/ 1046096 w 4626764"/>
                  <a:gd name="connsiteY299" fmla="*/ 5252452 h 5252452"/>
                  <a:gd name="connsiteX300" fmla="*/ 1026574 w 4626764"/>
                  <a:gd name="connsiteY300" fmla="*/ 5252452 h 5252452"/>
                  <a:gd name="connsiteX301" fmla="*/ 1024947 w 4626764"/>
                  <a:gd name="connsiteY301" fmla="*/ 5252452 h 5252452"/>
                  <a:gd name="connsiteX302" fmla="*/ 1008679 w 4626764"/>
                  <a:gd name="connsiteY302" fmla="*/ 5252452 h 5252452"/>
                  <a:gd name="connsiteX303" fmla="*/ 987530 w 4626764"/>
                  <a:gd name="connsiteY303" fmla="*/ 5252452 h 5252452"/>
                  <a:gd name="connsiteX304" fmla="*/ 984276 w 4626764"/>
                  <a:gd name="connsiteY304" fmla="*/ 5250771 h 5252452"/>
                  <a:gd name="connsiteX305" fmla="*/ 969635 w 4626764"/>
                  <a:gd name="connsiteY305" fmla="*/ 5250771 h 5252452"/>
                  <a:gd name="connsiteX306" fmla="*/ 954993 w 4626764"/>
                  <a:gd name="connsiteY306" fmla="*/ 5250771 h 5252452"/>
                  <a:gd name="connsiteX307" fmla="*/ 951740 w 4626764"/>
                  <a:gd name="connsiteY307" fmla="*/ 5249090 h 5252452"/>
                  <a:gd name="connsiteX308" fmla="*/ 933844 w 4626764"/>
                  <a:gd name="connsiteY308" fmla="*/ 5249090 h 5252452"/>
                  <a:gd name="connsiteX309" fmla="*/ 915949 w 4626764"/>
                  <a:gd name="connsiteY309" fmla="*/ 5247409 h 5252452"/>
                  <a:gd name="connsiteX310" fmla="*/ 899681 w 4626764"/>
                  <a:gd name="connsiteY310" fmla="*/ 5245728 h 5252452"/>
                  <a:gd name="connsiteX311" fmla="*/ 885039 w 4626764"/>
                  <a:gd name="connsiteY311" fmla="*/ 5244046 h 5252452"/>
                  <a:gd name="connsiteX312" fmla="*/ 881786 w 4626764"/>
                  <a:gd name="connsiteY312" fmla="*/ 5244046 h 5252452"/>
                  <a:gd name="connsiteX313" fmla="*/ 865517 w 4626764"/>
                  <a:gd name="connsiteY313" fmla="*/ 5240684 h 5252452"/>
                  <a:gd name="connsiteX314" fmla="*/ 847622 w 4626764"/>
                  <a:gd name="connsiteY314" fmla="*/ 5239003 h 5252452"/>
                  <a:gd name="connsiteX315" fmla="*/ 831354 w 4626764"/>
                  <a:gd name="connsiteY315" fmla="*/ 5235641 h 5252452"/>
                  <a:gd name="connsiteX316" fmla="*/ 818339 w 4626764"/>
                  <a:gd name="connsiteY316" fmla="*/ 5233959 h 5252452"/>
                  <a:gd name="connsiteX317" fmla="*/ 813458 w 4626764"/>
                  <a:gd name="connsiteY317" fmla="*/ 5232278 h 5252452"/>
                  <a:gd name="connsiteX318" fmla="*/ 805324 w 4626764"/>
                  <a:gd name="connsiteY318" fmla="*/ 5230597 h 5252452"/>
                  <a:gd name="connsiteX319" fmla="*/ 782548 w 4626764"/>
                  <a:gd name="connsiteY319" fmla="*/ 5225554 h 5252452"/>
                  <a:gd name="connsiteX320" fmla="*/ 774414 w 4626764"/>
                  <a:gd name="connsiteY320" fmla="*/ 5223872 h 5252452"/>
                  <a:gd name="connsiteX321" fmla="*/ 746758 w 4626764"/>
                  <a:gd name="connsiteY321" fmla="*/ 5217148 h 5252452"/>
                  <a:gd name="connsiteX322" fmla="*/ 740251 w 4626764"/>
                  <a:gd name="connsiteY322" fmla="*/ 5215467 h 5252452"/>
                  <a:gd name="connsiteX323" fmla="*/ 725609 w 4626764"/>
                  <a:gd name="connsiteY323" fmla="*/ 5212104 h 5252452"/>
                  <a:gd name="connsiteX324" fmla="*/ 717475 w 4626764"/>
                  <a:gd name="connsiteY324" fmla="*/ 5208742 h 5252452"/>
                  <a:gd name="connsiteX325" fmla="*/ 709341 w 4626764"/>
                  <a:gd name="connsiteY325" fmla="*/ 5207061 h 5252452"/>
                  <a:gd name="connsiteX326" fmla="*/ 684938 w 4626764"/>
                  <a:gd name="connsiteY326" fmla="*/ 5198655 h 5252452"/>
                  <a:gd name="connsiteX327" fmla="*/ 681685 w 4626764"/>
                  <a:gd name="connsiteY327" fmla="*/ 5196974 h 5252452"/>
                  <a:gd name="connsiteX328" fmla="*/ 655655 w 4626764"/>
                  <a:gd name="connsiteY328" fmla="*/ 5188568 h 5252452"/>
                  <a:gd name="connsiteX329" fmla="*/ 647521 w 4626764"/>
                  <a:gd name="connsiteY329" fmla="*/ 5185206 h 5252452"/>
                  <a:gd name="connsiteX330" fmla="*/ 639387 w 4626764"/>
                  <a:gd name="connsiteY330" fmla="*/ 5181843 h 5252452"/>
                  <a:gd name="connsiteX331" fmla="*/ 626372 w 4626764"/>
                  <a:gd name="connsiteY331" fmla="*/ 5176800 h 5252452"/>
                  <a:gd name="connsiteX332" fmla="*/ 619865 w 4626764"/>
                  <a:gd name="connsiteY332" fmla="*/ 5175119 h 5252452"/>
                  <a:gd name="connsiteX333" fmla="*/ 595462 w 4626764"/>
                  <a:gd name="connsiteY333" fmla="*/ 5163350 h 5252452"/>
                  <a:gd name="connsiteX334" fmla="*/ 588955 w 4626764"/>
                  <a:gd name="connsiteY334" fmla="*/ 5159988 h 5252452"/>
                  <a:gd name="connsiteX335" fmla="*/ 567806 w 4626764"/>
                  <a:gd name="connsiteY335" fmla="*/ 5149901 h 5252452"/>
                  <a:gd name="connsiteX336" fmla="*/ 561299 w 4626764"/>
                  <a:gd name="connsiteY336" fmla="*/ 5146539 h 5252452"/>
                  <a:gd name="connsiteX337" fmla="*/ 558045 w 4626764"/>
                  <a:gd name="connsiteY337" fmla="*/ 5144858 h 5252452"/>
                  <a:gd name="connsiteX338" fmla="*/ 536896 w 4626764"/>
                  <a:gd name="connsiteY338" fmla="*/ 5134771 h 5252452"/>
                  <a:gd name="connsiteX339" fmla="*/ 533642 w 4626764"/>
                  <a:gd name="connsiteY339" fmla="*/ 5131408 h 5252452"/>
                  <a:gd name="connsiteX340" fmla="*/ 512494 w 4626764"/>
                  <a:gd name="connsiteY340" fmla="*/ 5119640 h 5252452"/>
                  <a:gd name="connsiteX341" fmla="*/ 505986 w 4626764"/>
                  <a:gd name="connsiteY341" fmla="*/ 5116278 h 5252452"/>
                  <a:gd name="connsiteX342" fmla="*/ 483211 w 4626764"/>
                  <a:gd name="connsiteY342" fmla="*/ 5101147 h 5252452"/>
                  <a:gd name="connsiteX343" fmla="*/ 402306 w 4626764"/>
                  <a:gd name="connsiteY343" fmla="*/ 5047082 h 5252452"/>
                  <a:gd name="connsiteX344" fmla="*/ 400392 w 4626764"/>
                  <a:gd name="connsiteY344" fmla="*/ 5046364 h 5252452"/>
                  <a:gd name="connsiteX345" fmla="*/ 393663 w 4626764"/>
                  <a:gd name="connsiteY345" fmla="*/ 5044682 h 5252452"/>
                  <a:gd name="connsiteX346" fmla="*/ 368428 w 4626764"/>
                  <a:gd name="connsiteY346" fmla="*/ 5032912 h 5252452"/>
                  <a:gd name="connsiteX347" fmla="*/ 361699 w 4626764"/>
                  <a:gd name="connsiteY347" fmla="*/ 5029548 h 5252452"/>
                  <a:gd name="connsiteX348" fmla="*/ 339828 w 4626764"/>
                  <a:gd name="connsiteY348" fmla="*/ 5019459 h 5252452"/>
                  <a:gd name="connsiteX349" fmla="*/ 333099 w 4626764"/>
                  <a:gd name="connsiteY349" fmla="*/ 5016096 h 5252452"/>
                  <a:gd name="connsiteX350" fmla="*/ 329734 w 4626764"/>
                  <a:gd name="connsiteY350" fmla="*/ 5014414 h 5252452"/>
                  <a:gd name="connsiteX351" fmla="*/ 307864 w 4626764"/>
                  <a:gd name="connsiteY351" fmla="*/ 5004325 h 5252452"/>
                  <a:gd name="connsiteX352" fmla="*/ 304500 w 4626764"/>
                  <a:gd name="connsiteY352" fmla="*/ 5000962 h 5252452"/>
                  <a:gd name="connsiteX353" fmla="*/ 282630 w 4626764"/>
                  <a:gd name="connsiteY353" fmla="*/ 4989191 h 5252452"/>
                  <a:gd name="connsiteX354" fmla="*/ 275900 w 4626764"/>
                  <a:gd name="connsiteY354" fmla="*/ 4985828 h 5252452"/>
                  <a:gd name="connsiteX355" fmla="*/ 252348 w 4626764"/>
                  <a:gd name="connsiteY355" fmla="*/ 4970694 h 5252452"/>
                  <a:gd name="connsiteX356" fmla="*/ 0 w 4626764"/>
                  <a:gd name="connsiteY356" fmla="*/ 4807582 h 5252452"/>
                  <a:gd name="connsiteX357" fmla="*/ 23552 w 4626764"/>
                  <a:gd name="connsiteY357" fmla="*/ 4821035 h 5252452"/>
                  <a:gd name="connsiteX358" fmla="*/ 30282 w 4626764"/>
                  <a:gd name="connsiteY358" fmla="*/ 4826080 h 5252452"/>
                  <a:gd name="connsiteX359" fmla="*/ 50470 w 4626764"/>
                  <a:gd name="connsiteY359" fmla="*/ 4837850 h 5252452"/>
                  <a:gd name="connsiteX360" fmla="*/ 55517 w 4626764"/>
                  <a:gd name="connsiteY360" fmla="*/ 4839532 h 5252452"/>
                  <a:gd name="connsiteX361" fmla="*/ 80751 w 4626764"/>
                  <a:gd name="connsiteY361" fmla="*/ 4852985 h 5252452"/>
                  <a:gd name="connsiteX362" fmla="*/ 85798 w 4626764"/>
                  <a:gd name="connsiteY362" fmla="*/ 4856348 h 5252452"/>
                  <a:gd name="connsiteX363" fmla="*/ 105986 w 4626764"/>
                  <a:gd name="connsiteY363" fmla="*/ 4864755 h 5252452"/>
                  <a:gd name="connsiteX364" fmla="*/ 112715 w 4626764"/>
                  <a:gd name="connsiteY364" fmla="*/ 4868119 h 5252452"/>
                  <a:gd name="connsiteX365" fmla="*/ 139632 w 4626764"/>
                  <a:gd name="connsiteY365" fmla="*/ 4878208 h 5252452"/>
                  <a:gd name="connsiteX366" fmla="*/ 144679 w 4626764"/>
                  <a:gd name="connsiteY366" fmla="*/ 4881571 h 5252452"/>
                  <a:gd name="connsiteX367" fmla="*/ 166550 w 4626764"/>
                  <a:gd name="connsiteY367" fmla="*/ 4889979 h 5252452"/>
                  <a:gd name="connsiteX368" fmla="*/ 174961 w 4626764"/>
                  <a:gd name="connsiteY368" fmla="*/ 4891660 h 5252452"/>
                  <a:gd name="connsiteX369" fmla="*/ 201878 w 4626764"/>
                  <a:gd name="connsiteY369" fmla="*/ 4901750 h 5252452"/>
                  <a:gd name="connsiteX370" fmla="*/ 203561 w 4626764"/>
                  <a:gd name="connsiteY370" fmla="*/ 4901750 h 5252452"/>
                  <a:gd name="connsiteX371" fmla="*/ 230478 w 4626764"/>
                  <a:gd name="connsiteY371" fmla="*/ 4910158 h 5252452"/>
                  <a:gd name="connsiteX372" fmla="*/ 238889 w 4626764"/>
                  <a:gd name="connsiteY372" fmla="*/ 4911839 h 5252452"/>
                  <a:gd name="connsiteX373" fmla="*/ 260759 w 4626764"/>
                  <a:gd name="connsiteY373" fmla="*/ 4918565 h 5252452"/>
                  <a:gd name="connsiteX374" fmla="*/ 267489 w 4626764"/>
                  <a:gd name="connsiteY374" fmla="*/ 4920247 h 5252452"/>
                  <a:gd name="connsiteX375" fmla="*/ 296088 w 4626764"/>
                  <a:gd name="connsiteY375" fmla="*/ 4926973 h 5252452"/>
                  <a:gd name="connsiteX376" fmla="*/ 304500 w 4626764"/>
                  <a:gd name="connsiteY376" fmla="*/ 4928655 h 5252452"/>
                  <a:gd name="connsiteX377" fmla="*/ 326370 w 4626764"/>
                  <a:gd name="connsiteY377" fmla="*/ 4932018 h 5252452"/>
                  <a:gd name="connsiteX378" fmla="*/ 336464 w 4626764"/>
                  <a:gd name="connsiteY378" fmla="*/ 4933699 h 5252452"/>
                  <a:gd name="connsiteX379" fmla="*/ 353287 w 4626764"/>
                  <a:gd name="connsiteY379" fmla="*/ 4937063 h 5252452"/>
                  <a:gd name="connsiteX380" fmla="*/ 370110 w 4626764"/>
                  <a:gd name="connsiteY380" fmla="*/ 4938744 h 5252452"/>
                  <a:gd name="connsiteX381" fmla="*/ 388616 w 4626764"/>
                  <a:gd name="connsiteY381" fmla="*/ 4942107 h 5252452"/>
                  <a:gd name="connsiteX382" fmla="*/ 405439 w 4626764"/>
                  <a:gd name="connsiteY382" fmla="*/ 4943789 h 5252452"/>
                  <a:gd name="connsiteX383" fmla="*/ 423944 w 4626764"/>
                  <a:gd name="connsiteY383" fmla="*/ 4945470 h 5252452"/>
                  <a:gd name="connsiteX384" fmla="*/ 440768 w 4626764"/>
                  <a:gd name="connsiteY384" fmla="*/ 4947152 h 5252452"/>
                  <a:gd name="connsiteX385" fmla="*/ 459273 w 4626764"/>
                  <a:gd name="connsiteY385" fmla="*/ 4948833 h 5252452"/>
                  <a:gd name="connsiteX386" fmla="*/ 477779 w 4626764"/>
                  <a:gd name="connsiteY386" fmla="*/ 4948833 h 5252452"/>
                  <a:gd name="connsiteX387" fmla="*/ 494602 w 4626764"/>
                  <a:gd name="connsiteY387" fmla="*/ 4950515 h 5252452"/>
                  <a:gd name="connsiteX388" fmla="*/ 513107 w 4626764"/>
                  <a:gd name="connsiteY388" fmla="*/ 4950515 h 5252452"/>
                  <a:gd name="connsiteX389" fmla="*/ 536660 w 4626764"/>
                  <a:gd name="connsiteY389" fmla="*/ 4950515 h 5252452"/>
                  <a:gd name="connsiteX390" fmla="*/ 551801 w 4626764"/>
                  <a:gd name="connsiteY390" fmla="*/ 4950515 h 5252452"/>
                  <a:gd name="connsiteX391" fmla="*/ 575353 w 4626764"/>
                  <a:gd name="connsiteY391" fmla="*/ 4950515 h 5252452"/>
                  <a:gd name="connsiteX392" fmla="*/ 590494 w 4626764"/>
                  <a:gd name="connsiteY392" fmla="*/ 4950515 h 5252452"/>
                  <a:gd name="connsiteX393" fmla="*/ 614046 w 4626764"/>
                  <a:gd name="connsiteY393" fmla="*/ 4948833 h 5252452"/>
                  <a:gd name="connsiteX394" fmla="*/ 630870 w 4626764"/>
                  <a:gd name="connsiteY394" fmla="*/ 4948833 h 5252452"/>
                  <a:gd name="connsiteX395" fmla="*/ 666198 w 4626764"/>
                  <a:gd name="connsiteY395" fmla="*/ 4945470 h 5252452"/>
                  <a:gd name="connsiteX396" fmla="*/ 677974 w 4626764"/>
                  <a:gd name="connsiteY396" fmla="*/ 4943789 h 5252452"/>
                  <a:gd name="connsiteX397" fmla="*/ 703209 w 4626764"/>
                  <a:gd name="connsiteY397" fmla="*/ 4942107 h 5252452"/>
                  <a:gd name="connsiteX398" fmla="*/ 718350 w 4626764"/>
                  <a:gd name="connsiteY398" fmla="*/ 4940426 h 5252452"/>
                  <a:gd name="connsiteX399" fmla="*/ 743585 w 4626764"/>
                  <a:gd name="connsiteY399" fmla="*/ 4937063 h 5252452"/>
                  <a:gd name="connsiteX400" fmla="*/ 757044 w 4626764"/>
                  <a:gd name="connsiteY400" fmla="*/ 4935381 h 5252452"/>
                  <a:gd name="connsiteX401" fmla="*/ 787325 w 4626764"/>
                  <a:gd name="connsiteY401" fmla="*/ 4930336 h 5252452"/>
                  <a:gd name="connsiteX402" fmla="*/ 795737 w 4626764"/>
                  <a:gd name="connsiteY402" fmla="*/ 4928655 h 5252452"/>
                  <a:gd name="connsiteX403" fmla="*/ 834430 w 4626764"/>
                  <a:gd name="connsiteY403" fmla="*/ 4923610 h 5252452"/>
                  <a:gd name="connsiteX404" fmla="*/ 847889 w 4626764"/>
                  <a:gd name="connsiteY404" fmla="*/ 4920247 h 5252452"/>
                  <a:gd name="connsiteX405" fmla="*/ 873124 w 4626764"/>
                  <a:gd name="connsiteY405" fmla="*/ 4915202 h 5252452"/>
                  <a:gd name="connsiteX406" fmla="*/ 889947 w 4626764"/>
                  <a:gd name="connsiteY406" fmla="*/ 4911839 h 5252452"/>
                  <a:gd name="connsiteX407" fmla="*/ 915181 w 4626764"/>
                  <a:gd name="connsiteY407" fmla="*/ 4906794 h 5252452"/>
                  <a:gd name="connsiteX408" fmla="*/ 928640 w 4626764"/>
                  <a:gd name="connsiteY408" fmla="*/ 4903431 h 5252452"/>
                  <a:gd name="connsiteX409" fmla="*/ 965651 w 4626764"/>
                  <a:gd name="connsiteY409" fmla="*/ 4893342 h 5252452"/>
                  <a:gd name="connsiteX410" fmla="*/ 977427 w 4626764"/>
                  <a:gd name="connsiteY410" fmla="*/ 4891660 h 5252452"/>
                  <a:gd name="connsiteX411" fmla="*/ 1007709 w 4626764"/>
                  <a:gd name="connsiteY411" fmla="*/ 4883253 h 5252452"/>
                  <a:gd name="connsiteX412" fmla="*/ 1019485 w 4626764"/>
                  <a:gd name="connsiteY412" fmla="*/ 4879890 h 5252452"/>
                  <a:gd name="connsiteX413" fmla="*/ 1053132 w 4626764"/>
                  <a:gd name="connsiteY413" fmla="*/ 4869800 h 5252452"/>
                  <a:gd name="connsiteX414" fmla="*/ 1061543 w 4626764"/>
                  <a:gd name="connsiteY414" fmla="*/ 4868119 h 5252452"/>
                  <a:gd name="connsiteX415" fmla="*/ 1101919 w 4626764"/>
                  <a:gd name="connsiteY415" fmla="*/ 4854666 h 5252452"/>
                  <a:gd name="connsiteX416" fmla="*/ 1112013 w 4626764"/>
                  <a:gd name="connsiteY416" fmla="*/ 4851303 h 5252452"/>
                  <a:gd name="connsiteX417" fmla="*/ 1143977 w 4626764"/>
                  <a:gd name="connsiteY417" fmla="*/ 4841214 h 5252452"/>
                  <a:gd name="connsiteX418" fmla="*/ 1157435 w 4626764"/>
                  <a:gd name="connsiteY418" fmla="*/ 4837850 h 5252452"/>
                  <a:gd name="connsiteX419" fmla="*/ 1197811 w 4626764"/>
                  <a:gd name="connsiteY419" fmla="*/ 4822716 h 5252452"/>
                  <a:gd name="connsiteX420" fmla="*/ 1239869 w 4626764"/>
                  <a:gd name="connsiteY420" fmla="*/ 4807582 h 5252452"/>
                  <a:gd name="connsiteX421" fmla="*/ 1251645 w 4626764"/>
                  <a:gd name="connsiteY421" fmla="*/ 4802538 h 5252452"/>
                  <a:gd name="connsiteX422" fmla="*/ 1290339 w 4626764"/>
                  <a:gd name="connsiteY422" fmla="*/ 4787404 h 5252452"/>
                  <a:gd name="connsiteX423" fmla="*/ 1295386 w 4626764"/>
                  <a:gd name="connsiteY423" fmla="*/ 4785722 h 5252452"/>
                  <a:gd name="connsiteX424" fmla="*/ 1339126 w 4626764"/>
                  <a:gd name="connsiteY424" fmla="*/ 4767225 h 5252452"/>
                  <a:gd name="connsiteX425" fmla="*/ 1350902 w 4626764"/>
                  <a:gd name="connsiteY425" fmla="*/ 4762180 h 5252452"/>
                  <a:gd name="connsiteX426" fmla="*/ 1386231 w 4626764"/>
                  <a:gd name="connsiteY426" fmla="*/ 4747046 h 5252452"/>
                  <a:gd name="connsiteX427" fmla="*/ 1396325 w 4626764"/>
                  <a:gd name="connsiteY427" fmla="*/ 4742002 h 5252452"/>
                  <a:gd name="connsiteX428" fmla="*/ 1438383 w 4626764"/>
                  <a:gd name="connsiteY428" fmla="*/ 4723504 h 5252452"/>
                  <a:gd name="connsiteX429" fmla="*/ 1453524 w 4626764"/>
                  <a:gd name="connsiteY429" fmla="*/ 4716778 h 5252452"/>
                  <a:gd name="connsiteX430" fmla="*/ 1483805 w 4626764"/>
                  <a:gd name="connsiteY430" fmla="*/ 4701644 h 5252452"/>
                  <a:gd name="connsiteX431" fmla="*/ 1498946 w 4626764"/>
                  <a:gd name="connsiteY431" fmla="*/ 4694918 h 5252452"/>
                  <a:gd name="connsiteX432" fmla="*/ 1539322 w 4626764"/>
                  <a:gd name="connsiteY432" fmla="*/ 4674739 h 5252452"/>
                  <a:gd name="connsiteX433" fmla="*/ 1554463 w 4626764"/>
                  <a:gd name="connsiteY433" fmla="*/ 4668013 h 5252452"/>
                  <a:gd name="connsiteX434" fmla="*/ 1584744 w 4626764"/>
                  <a:gd name="connsiteY434" fmla="*/ 4651197 h 5252452"/>
                  <a:gd name="connsiteX435" fmla="*/ 1601568 w 4626764"/>
                  <a:gd name="connsiteY435" fmla="*/ 4642789 h 5252452"/>
                  <a:gd name="connsiteX436" fmla="*/ 1643626 w 4626764"/>
                  <a:gd name="connsiteY436" fmla="*/ 4620929 h 5252452"/>
                  <a:gd name="connsiteX437" fmla="*/ 1657084 w 4626764"/>
                  <a:gd name="connsiteY437" fmla="*/ 4612521 h 5252452"/>
                  <a:gd name="connsiteX438" fmla="*/ 1689048 w 4626764"/>
                  <a:gd name="connsiteY438" fmla="*/ 4595706 h 5252452"/>
                  <a:gd name="connsiteX439" fmla="*/ 1705871 w 4626764"/>
                  <a:gd name="connsiteY439" fmla="*/ 4585616 h 5252452"/>
                  <a:gd name="connsiteX440" fmla="*/ 1739518 w 4626764"/>
                  <a:gd name="connsiteY440" fmla="*/ 4567119 h 5252452"/>
                  <a:gd name="connsiteX441" fmla="*/ 1758023 w 4626764"/>
                  <a:gd name="connsiteY441" fmla="*/ 4555348 h 5252452"/>
                  <a:gd name="connsiteX442" fmla="*/ 1795034 w 4626764"/>
                  <a:gd name="connsiteY442" fmla="*/ 4535170 h 5252452"/>
                  <a:gd name="connsiteX443" fmla="*/ 1811857 w 4626764"/>
                  <a:gd name="connsiteY443" fmla="*/ 4523399 h 5252452"/>
                  <a:gd name="connsiteX444" fmla="*/ 1843822 w 4626764"/>
                  <a:gd name="connsiteY444" fmla="*/ 4504901 h 5252452"/>
                  <a:gd name="connsiteX445" fmla="*/ 1858962 w 4626764"/>
                  <a:gd name="connsiteY445" fmla="*/ 4494812 h 5252452"/>
                  <a:gd name="connsiteX446" fmla="*/ 1902703 w 4626764"/>
                  <a:gd name="connsiteY446" fmla="*/ 4467907 h 5252452"/>
                  <a:gd name="connsiteX447" fmla="*/ 1916161 w 4626764"/>
                  <a:gd name="connsiteY447" fmla="*/ 4459499 h 5252452"/>
                  <a:gd name="connsiteX448" fmla="*/ 1949808 w 4626764"/>
                  <a:gd name="connsiteY448" fmla="*/ 4435957 h 5252452"/>
                  <a:gd name="connsiteX449" fmla="*/ 1966631 w 4626764"/>
                  <a:gd name="connsiteY449" fmla="*/ 4425868 h 5252452"/>
                  <a:gd name="connsiteX450" fmla="*/ 2003642 w 4626764"/>
                  <a:gd name="connsiteY450" fmla="*/ 4400645 h 5252452"/>
                  <a:gd name="connsiteX451" fmla="*/ 2012053 w 4626764"/>
                  <a:gd name="connsiteY451" fmla="*/ 4393918 h 5252452"/>
                  <a:gd name="connsiteX452" fmla="*/ 2060841 w 4626764"/>
                  <a:gd name="connsiteY452" fmla="*/ 4360287 h 5252452"/>
                  <a:gd name="connsiteX453" fmla="*/ 2075982 w 4626764"/>
                  <a:gd name="connsiteY453" fmla="*/ 4350198 h 5252452"/>
                  <a:gd name="connsiteX454" fmla="*/ 2109628 w 4626764"/>
                  <a:gd name="connsiteY454" fmla="*/ 4326656 h 5252452"/>
                  <a:gd name="connsiteX455" fmla="*/ 2128133 w 4626764"/>
                  <a:gd name="connsiteY455" fmla="*/ 4313204 h 5252452"/>
                  <a:gd name="connsiteX456" fmla="*/ 2158415 w 4626764"/>
                  <a:gd name="connsiteY456" fmla="*/ 4289662 h 5252452"/>
                  <a:gd name="connsiteX457" fmla="*/ 2178603 w 4626764"/>
                  <a:gd name="connsiteY457" fmla="*/ 4276209 h 5252452"/>
                  <a:gd name="connsiteX458" fmla="*/ 2215614 w 4626764"/>
                  <a:gd name="connsiteY458" fmla="*/ 4247623 h 5252452"/>
                  <a:gd name="connsiteX459" fmla="*/ 2237484 w 4626764"/>
                  <a:gd name="connsiteY459" fmla="*/ 4230807 h 5252452"/>
                  <a:gd name="connsiteX460" fmla="*/ 2272813 w 4626764"/>
                  <a:gd name="connsiteY460" fmla="*/ 4203902 h 5252452"/>
                  <a:gd name="connsiteX461" fmla="*/ 2294683 w 4626764"/>
                  <a:gd name="connsiteY461" fmla="*/ 4185405 h 5252452"/>
                  <a:gd name="connsiteX462" fmla="*/ 2321600 w 4626764"/>
                  <a:gd name="connsiteY462" fmla="*/ 4165226 h 5252452"/>
                  <a:gd name="connsiteX463" fmla="*/ 2345152 w 4626764"/>
                  <a:gd name="connsiteY463" fmla="*/ 4146729 h 5252452"/>
                  <a:gd name="connsiteX464" fmla="*/ 2367023 w 4626764"/>
                  <a:gd name="connsiteY464" fmla="*/ 4128232 h 5252452"/>
                  <a:gd name="connsiteX465" fmla="*/ 2398987 w 4626764"/>
                  <a:gd name="connsiteY465" fmla="*/ 4101327 h 5252452"/>
                  <a:gd name="connsiteX466" fmla="*/ 2420857 w 4626764"/>
                  <a:gd name="connsiteY466" fmla="*/ 4082830 h 5252452"/>
                  <a:gd name="connsiteX467" fmla="*/ 2452821 w 4626764"/>
                  <a:gd name="connsiteY467" fmla="*/ 4055925 h 5252452"/>
                  <a:gd name="connsiteX468" fmla="*/ 2474691 w 4626764"/>
                  <a:gd name="connsiteY468" fmla="*/ 4037427 h 5252452"/>
                  <a:gd name="connsiteX469" fmla="*/ 2506655 w 4626764"/>
                  <a:gd name="connsiteY469" fmla="*/ 4008841 h 5252452"/>
                  <a:gd name="connsiteX470" fmla="*/ 2528525 w 4626764"/>
                  <a:gd name="connsiteY470" fmla="*/ 3990344 h 5252452"/>
                  <a:gd name="connsiteX471" fmla="*/ 2560489 w 4626764"/>
                  <a:gd name="connsiteY471" fmla="*/ 3961757 h 5252452"/>
                  <a:gd name="connsiteX472" fmla="*/ 2582360 w 4626764"/>
                  <a:gd name="connsiteY472" fmla="*/ 3941578 h 5252452"/>
                  <a:gd name="connsiteX473" fmla="*/ 2614324 w 4626764"/>
                  <a:gd name="connsiteY473" fmla="*/ 3914674 h 5252452"/>
                  <a:gd name="connsiteX474" fmla="*/ 2636194 w 4626764"/>
                  <a:gd name="connsiteY474" fmla="*/ 3892813 h 5252452"/>
                  <a:gd name="connsiteX475" fmla="*/ 2666476 w 4626764"/>
                  <a:gd name="connsiteY475" fmla="*/ 3864227 h 5252452"/>
                  <a:gd name="connsiteX476" fmla="*/ 2690028 w 4626764"/>
                  <a:gd name="connsiteY476" fmla="*/ 3842366 h 5252452"/>
                  <a:gd name="connsiteX477" fmla="*/ 2718627 w 4626764"/>
                  <a:gd name="connsiteY477" fmla="*/ 3813780 h 5252452"/>
                  <a:gd name="connsiteX478" fmla="*/ 2743862 w 4626764"/>
                  <a:gd name="connsiteY478" fmla="*/ 3790238 h 5252452"/>
                  <a:gd name="connsiteX479" fmla="*/ 2772462 w 4626764"/>
                  <a:gd name="connsiteY479" fmla="*/ 3763333 h 5252452"/>
                  <a:gd name="connsiteX480" fmla="*/ 2812837 w 4626764"/>
                  <a:gd name="connsiteY480" fmla="*/ 3722976 h 5252452"/>
                  <a:gd name="connsiteX481" fmla="*/ 2816202 w 4626764"/>
                  <a:gd name="connsiteY481" fmla="*/ 3717931 h 5252452"/>
                  <a:gd name="connsiteX482" fmla="*/ 2866671 w 4626764"/>
                  <a:gd name="connsiteY482" fmla="*/ 3665803 h 5252452"/>
                  <a:gd name="connsiteX483" fmla="*/ 2923870 w 4626764"/>
                  <a:gd name="connsiteY483" fmla="*/ 3608629 h 5252452"/>
                  <a:gd name="connsiteX484" fmla="*/ 2939011 w 4626764"/>
                  <a:gd name="connsiteY484" fmla="*/ 3591814 h 5252452"/>
                  <a:gd name="connsiteX485" fmla="*/ 2979387 w 4626764"/>
                  <a:gd name="connsiteY485" fmla="*/ 3548093 h 5252452"/>
                  <a:gd name="connsiteX486" fmla="*/ 2996210 w 4626764"/>
                  <a:gd name="connsiteY486" fmla="*/ 3529596 h 5252452"/>
                  <a:gd name="connsiteX487" fmla="*/ 3048362 w 4626764"/>
                  <a:gd name="connsiteY487" fmla="*/ 3472423 h 5252452"/>
                  <a:gd name="connsiteX488" fmla="*/ 3060138 w 4626764"/>
                  <a:gd name="connsiteY488" fmla="*/ 3458971 h 5252452"/>
                  <a:gd name="connsiteX489" fmla="*/ 3098831 w 4626764"/>
                  <a:gd name="connsiteY489" fmla="*/ 3413568 h 5252452"/>
                  <a:gd name="connsiteX490" fmla="*/ 3120702 w 4626764"/>
                  <a:gd name="connsiteY490" fmla="*/ 3390027 h 5252452"/>
                  <a:gd name="connsiteX491" fmla="*/ 3150983 w 4626764"/>
                  <a:gd name="connsiteY491" fmla="*/ 3353032 h 5252452"/>
                  <a:gd name="connsiteX492" fmla="*/ 3171171 w 4626764"/>
                  <a:gd name="connsiteY492" fmla="*/ 3329490 h 5252452"/>
                  <a:gd name="connsiteX493" fmla="*/ 3216594 w 4626764"/>
                  <a:gd name="connsiteY493" fmla="*/ 3273999 h 5252452"/>
                  <a:gd name="connsiteX494" fmla="*/ 3238464 w 4626764"/>
                  <a:gd name="connsiteY494" fmla="*/ 3248775 h 5252452"/>
                  <a:gd name="connsiteX495" fmla="*/ 3265381 w 4626764"/>
                  <a:gd name="connsiteY495" fmla="*/ 3215144 h 5252452"/>
                  <a:gd name="connsiteX496" fmla="*/ 3288934 w 4626764"/>
                  <a:gd name="connsiteY496" fmla="*/ 3184876 h 5252452"/>
                  <a:gd name="connsiteX497" fmla="*/ 3314168 w 4626764"/>
                  <a:gd name="connsiteY497" fmla="*/ 3154608 h 5252452"/>
                  <a:gd name="connsiteX498" fmla="*/ 3336038 w 4626764"/>
                  <a:gd name="connsiteY498" fmla="*/ 3126022 h 5252452"/>
                  <a:gd name="connsiteX499" fmla="*/ 3376414 w 4626764"/>
                  <a:gd name="connsiteY499" fmla="*/ 3072212 h 5252452"/>
                  <a:gd name="connsiteX500" fmla="*/ 3398284 w 4626764"/>
                  <a:gd name="connsiteY500" fmla="*/ 3043625 h 5252452"/>
                  <a:gd name="connsiteX501" fmla="*/ 3421836 w 4626764"/>
                  <a:gd name="connsiteY501" fmla="*/ 3009994 h 5252452"/>
                  <a:gd name="connsiteX502" fmla="*/ 3443707 w 4626764"/>
                  <a:gd name="connsiteY502" fmla="*/ 2981407 h 5252452"/>
                  <a:gd name="connsiteX503" fmla="*/ 3468942 w 4626764"/>
                  <a:gd name="connsiteY503" fmla="*/ 2946095 h 5252452"/>
                  <a:gd name="connsiteX504" fmla="*/ 3487447 w 4626764"/>
                  <a:gd name="connsiteY504" fmla="*/ 2920871 h 5252452"/>
                  <a:gd name="connsiteX505" fmla="*/ 3527823 w 4626764"/>
                  <a:gd name="connsiteY505" fmla="*/ 2863698 h 5252452"/>
                  <a:gd name="connsiteX506" fmla="*/ 3542964 w 4626764"/>
                  <a:gd name="connsiteY506" fmla="*/ 2840156 h 5252452"/>
                  <a:gd name="connsiteX507" fmla="*/ 3569881 w 4626764"/>
                  <a:gd name="connsiteY507" fmla="*/ 2799799 h 5252452"/>
                  <a:gd name="connsiteX508" fmla="*/ 3586704 w 4626764"/>
                  <a:gd name="connsiteY508" fmla="*/ 2776257 h 5252452"/>
                  <a:gd name="connsiteX509" fmla="*/ 3618668 w 4626764"/>
                  <a:gd name="connsiteY509" fmla="*/ 2725810 h 5252452"/>
                  <a:gd name="connsiteX510" fmla="*/ 3627080 w 4626764"/>
                  <a:gd name="connsiteY510" fmla="*/ 2714039 h 5252452"/>
                  <a:gd name="connsiteX511" fmla="*/ 3665773 w 4626764"/>
                  <a:gd name="connsiteY511" fmla="*/ 2653503 h 5252452"/>
                  <a:gd name="connsiteX512" fmla="*/ 3677549 w 4626764"/>
                  <a:gd name="connsiteY512" fmla="*/ 2633324 h 5252452"/>
                  <a:gd name="connsiteX513" fmla="*/ 3706148 w 4626764"/>
                  <a:gd name="connsiteY513" fmla="*/ 2587922 h 5252452"/>
                  <a:gd name="connsiteX514" fmla="*/ 3717925 w 4626764"/>
                  <a:gd name="connsiteY514" fmla="*/ 2569425 h 5252452"/>
                  <a:gd name="connsiteX515" fmla="*/ 3754936 w 4626764"/>
                  <a:gd name="connsiteY515" fmla="*/ 2507207 h 5252452"/>
                  <a:gd name="connsiteX516" fmla="*/ 3756618 w 4626764"/>
                  <a:gd name="connsiteY516" fmla="*/ 2503844 h 5252452"/>
                  <a:gd name="connsiteX517" fmla="*/ 3790264 w 4626764"/>
                  <a:gd name="connsiteY517" fmla="*/ 2444989 h 5252452"/>
                  <a:gd name="connsiteX518" fmla="*/ 3802041 w 4626764"/>
                  <a:gd name="connsiteY518" fmla="*/ 2424811 h 5252452"/>
                  <a:gd name="connsiteX519" fmla="*/ 3825593 w 4626764"/>
                  <a:gd name="connsiteY519" fmla="*/ 2382772 h 5252452"/>
                  <a:gd name="connsiteX520" fmla="*/ 3837369 w 4626764"/>
                  <a:gd name="connsiteY520" fmla="*/ 2360911 h 5252452"/>
                  <a:gd name="connsiteX521" fmla="*/ 3869334 w 4626764"/>
                  <a:gd name="connsiteY521" fmla="*/ 2303738 h 5252452"/>
                  <a:gd name="connsiteX522" fmla="*/ 3879427 w 4626764"/>
                  <a:gd name="connsiteY522" fmla="*/ 2283560 h 5252452"/>
                  <a:gd name="connsiteX523" fmla="*/ 3901298 w 4626764"/>
                  <a:gd name="connsiteY523" fmla="*/ 2241521 h 5252452"/>
                  <a:gd name="connsiteX524" fmla="*/ 3914756 w 4626764"/>
                  <a:gd name="connsiteY524" fmla="*/ 2216297 h 5252452"/>
                  <a:gd name="connsiteX525" fmla="*/ 3931579 w 4626764"/>
                  <a:gd name="connsiteY525" fmla="*/ 2180984 h 5252452"/>
                  <a:gd name="connsiteX526" fmla="*/ 3945038 w 4626764"/>
                  <a:gd name="connsiteY526" fmla="*/ 2154079 h 5252452"/>
                  <a:gd name="connsiteX527" fmla="*/ 3971955 w 4626764"/>
                  <a:gd name="connsiteY527" fmla="*/ 2100269 h 5252452"/>
                  <a:gd name="connsiteX528" fmla="*/ 3983731 w 4626764"/>
                  <a:gd name="connsiteY528" fmla="*/ 2075046 h 5252452"/>
                  <a:gd name="connsiteX529" fmla="*/ 3998872 w 4626764"/>
                  <a:gd name="connsiteY529" fmla="*/ 2041415 h 5252452"/>
                  <a:gd name="connsiteX530" fmla="*/ 4015695 w 4626764"/>
                  <a:gd name="connsiteY530" fmla="*/ 2004421 h 5252452"/>
                  <a:gd name="connsiteX531" fmla="*/ 4027472 w 4626764"/>
                  <a:gd name="connsiteY531" fmla="*/ 1977516 h 5252452"/>
                  <a:gd name="connsiteX532" fmla="*/ 4042612 w 4626764"/>
                  <a:gd name="connsiteY532" fmla="*/ 1940521 h 5252452"/>
                  <a:gd name="connsiteX533" fmla="*/ 4054388 w 4626764"/>
                  <a:gd name="connsiteY533" fmla="*/ 1913616 h 5252452"/>
                  <a:gd name="connsiteX534" fmla="*/ 4069529 w 4626764"/>
                  <a:gd name="connsiteY534" fmla="*/ 1878304 h 5252452"/>
                  <a:gd name="connsiteX535" fmla="*/ 4081306 w 4626764"/>
                  <a:gd name="connsiteY535" fmla="*/ 1849717 h 5252452"/>
                  <a:gd name="connsiteX536" fmla="*/ 4094764 w 4626764"/>
                  <a:gd name="connsiteY536" fmla="*/ 1816086 h 5252452"/>
                  <a:gd name="connsiteX537" fmla="*/ 4106540 w 4626764"/>
                  <a:gd name="connsiteY537" fmla="*/ 1784136 h 5252452"/>
                  <a:gd name="connsiteX538" fmla="*/ 4118316 w 4626764"/>
                  <a:gd name="connsiteY538" fmla="*/ 1755550 h 5252452"/>
                  <a:gd name="connsiteX539" fmla="*/ 4138504 w 4626764"/>
                  <a:gd name="connsiteY539" fmla="*/ 1698377 h 5252452"/>
                  <a:gd name="connsiteX540" fmla="*/ 4140187 w 4626764"/>
                  <a:gd name="connsiteY540" fmla="*/ 1695013 h 5252452"/>
                  <a:gd name="connsiteX541" fmla="*/ 4146916 w 4626764"/>
                  <a:gd name="connsiteY541" fmla="*/ 1676516 h 5252452"/>
                  <a:gd name="connsiteX542" fmla="*/ 4162057 w 4626764"/>
                  <a:gd name="connsiteY542" fmla="*/ 1632796 h 5252452"/>
                  <a:gd name="connsiteX543" fmla="*/ 4168786 w 4626764"/>
                  <a:gd name="connsiteY543" fmla="*/ 1609254 h 5252452"/>
                  <a:gd name="connsiteX544" fmla="*/ 4182245 w 4626764"/>
                  <a:gd name="connsiteY544" fmla="*/ 1570578 h 5252452"/>
                  <a:gd name="connsiteX545" fmla="*/ 4187292 w 4626764"/>
                  <a:gd name="connsiteY545" fmla="*/ 1553762 h 5252452"/>
                  <a:gd name="connsiteX546" fmla="*/ 4202432 w 4626764"/>
                  <a:gd name="connsiteY546" fmla="*/ 1506679 h 5252452"/>
                  <a:gd name="connsiteX547" fmla="*/ 4204115 w 4626764"/>
                  <a:gd name="connsiteY547" fmla="*/ 1496589 h 5252452"/>
                  <a:gd name="connsiteX548" fmla="*/ 4220938 w 4626764"/>
                  <a:gd name="connsiteY548" fmla="*/ 1441098 h 5252452"/>
                  <a:gd name="connsiteX549" fmla="*/ 4224302 w 4626764"/>
                  <a:gd name="connsiteY549" fmla="*/ 1427645 h 5252452"/>
                  <a:gd name="connsiteX550" fmla="*/ 4236079 w 4626764"/>
                  <a:gd name="connsiteY550" fmla="*/ 1385606 h 5252452"/>
                  <a:gd name="connsiteX551" fmla="*/ 4239444 w 4626764"/>
                  <a:gd name="connsiteY551" fmla="*/ 1370472 h 5252452"/>
                  <a:gd name="connsiteX552" fmla="*/ 4252902 w 4626764"/>
                  <a:gd name="connsiteY552" fmla="*/ 1316662 h 5252452"/>
                  <a:gd name="connsiteX553" fmla="*/ 4254584 w 4626764"/>
                  <a:gd name="connsiteY553" fmla="*/ 1306573 h 5252452"/>
                  <a:gd name="connsiteX554" fmla="*/ 4264678 w 4626764"/>
                  <a:gd name="connsiteY554" fmla="*/ 1264534 h 5252452"/>
                  <a:gd name="connsiteX555" fmla="*/ 4268043 w 4626764"/>
                  <a:gd name="connsiteY555" fmla="*/ 1246037 h 5252452"/>
                  <a:gd name="connsiteX556" fmla="*/ 4276454 w 4626764"/>
                  <a:gd name="connsiteY556" fmla="*/ 1202316 h 5252452"/>
                  <a:gd name="connsiteX557" fmla="*/ 4279819 w 4626764"/>
                  <a:gd name="connsiteY557" fmla="*/ 1188864 h 5252452"/>
                  <a:gd name="connsiteX558" fmla="*/ 4286548 w 4626764"/>
                  <a:gd name="connsiteY558" fmla="*/ 1148506 h 5252452"/>
                  <a:gd name="connsiteX559" fmla="*/ 4289913 w 4626764"/>
                  <a:gd name="connsiteY559" fmla="*/ 1131691 h 5252452"/>
                  <a:gd name="connsiteX560" fmla="*/ 4296642 w 4626764"/>
                  <a:gd name="connsiteY560" fmla="*/ 1086288 h 5252452"/>
                  <a:gd name="connsiteX561" fmla="*/ 4298324 w 4626764"/>
                  <a:gd name="connsiteY561" fmla="*/ 1071154 h 5252452"/>
                  <a:gd name="connsiteX562" fmla="*/ 4303372 w 4626764"/>
                  <a:gd name="connsiteY562" fmla="*/ 1034160 h 5252452"/>
                  <a:gd name="connsiteX563" fmla="*/ 4305054 w 4626764"/>
                  <a:gd name="connsiteY563" fmla="*/ 1020708 h 5252452"/>
                  <a:gd name="connsiteX564" fmla="*/ 4310101 w 4626764"/>
                  <a:gd name="connsiteY564" fmla="*/ 975305 h 5252452"/>
                  <a:gd name="connsiteX565" fmla="*/ 4311784 w 4626764"/>
                  <a:gd name="connsiteY565" fmla="*/ 960171 h 5252452"/>
                  <a:gd name="connsiteX566" fmla="*/ 4315148 w 4626764"/>
                  <a:gd name="connsiteY566" fmla="*/ 916451 h 5252452"/>
                  <a:gd name="connsiteX567" fmla="*/ 4315148 w 4626764"/>
                  <a:gd name="connsiteY567" fmla="*/ 908043 h 5252452"/>
                  <a:gd name="connsiteX568" fmla="*/ 4318512 w 4626764"/>
                  <a:gd name="connsiteY568" fmla="*/ 867685 h 5252452"/>
                  <a:gd name="connsiteX569" fmla="*/ 4318512 w 4626764"/>
                  <a:gd name="connsiteY569" fmla="*/ 855915 h 5252452"/>
                  <a:gd name="connsiteX570" fmla="*/ 4320195 w 4626764"/>
                  <a:gd name="connsiteY570" fmla="*/ 812194 h 5252452"/>
                  <a:gd name="connsiteX571" fmla="*/ 4320195 w 4626764"/>
                  <a:gd name="connsiteY571" fmla="*/ 800423 h 5252452"/>
                  <a:gd name="connsiteX572" fmla="*/ 4320195 w 4626764"/>
                  <a:gd name="connsiteY572" fmla="*/ 758384 h 5252452"/>
                  <a:gd name="connsiteX573" fmla="*/ 4320195 w 4626764"/>
                  <a:gd name="connsiteY573" fmla="*/ 749976 h 5252452"/>
                  <a:gd name="connsiteX574" fmla="*/ 4320195 w 4626764"/>
                  <a:gd name="connsiteY574" fmla="*/ 706256 h 5252452"/>
                  <a:gd name="connsiteX575" fmla="*/ 4320195 w 4626764"/>
                  <a:gd name="connsiteY575" fmla="*/ 702893 h 5252452"/>
                  <a:gd name="connsiteX576" fmla="*/ 4316830 w 4626764"/>
                  <a:gd name="connsiteY576" fmla="*/ 657490 h 5252452"/>
                  <a:gd name="connsiteX577" fmla="*/ 4316830 w 4626764"/>
                  <a:gd name="connsiteY577" fmla="*/ 650764 h 5252452"/>
                  <a:gd name="connsiteX578" fmla="*/ 4313466 w 4626764"/>
                  <a:gd name="connsiteY578" fmla="*/ 608725 h 5252452"/>
                  <a:gd name="connsiteX579" fmla="*/ 4311784 w 4626764"/>
                  <a:gd name="connsiteY579" fmla="*/ 600317 h 5252452"/>
                  <a:gd name="connsiteX580" fmla="*/ 4306736 w 4626764"/>
                  <a:gd name="connsiteY580" fmla="*/ 559960 h 5252452"/>
                  <a:gd name="connsiteX581" fmla="*/ 4306736 w 4626764"/>
                  <a:gd name="connsiteY581" fmla="*/ 554915 h 5252452"/>
                  <a:gd name="connsiteX582" fmla="*/ 4301690 w 4626764"/>
                  <a:gd name="connsiteY582" fmla="*/ 517921 h 5252452"/>
                  <a:gd name="connsiteX583" fmla="*/ 4300007 w 4626764"/>
                  <a:gd name="connsiteY583" fmla="*/ 511195 h 5252452"/>
                  <a:gd name="connsiteX584" fmla="*/ 4293278 w 4626764"/>
                  <a:gd name="connsiteY584" fmla="*/ 474200 h 5252452"/>
                  <a:gd name="connsiteX585" fmla="*/ 4291596 w 4626764"/>
                  <a:gd name="connsiteY585" fmla="*/ 464111 h 5252452"/>
                  <a:gd name="connsiteX586" fmla="*/ 4283184 w 4626764"/>
                  <a:gd name="connsiteY586" fmla="*/ 428798 h 5252452"/>
                  <a:gd name="connsiteX587" fmla="*/ 4281502 w 4626764"/>
                  <a:gd name="connsiteY587" fmla="*/ 420390 h 5252452"/>
                  <a:gd name="connsiteX588" fmla="*/ 4274772 w 4626764"/>
                  <a:gd name="connsiteY588" fmla="*/ 390122 h 5252452"/>
                  <a:gd name="connsiteX589" fmla="*/ 4271408 w 4626764"/>
                  <a:gd name="connsiteY589" fmla="*/ 381714 h 5252452"/>
                  <a:gd name="connsiteX590" fmla="*/ 4261314 w 4626764"/>
                  <a:gd name="connsiteY590" fmla="*/ 348083 h 5252452"/>
                  <a:gd name="connsiteX591" fmla="*/ 4259632 w 4626764"/>
                  <a:gd name="connsiteY591" fmla="*/ 337994 h 5252452"/>
                  <a:gd name="connsiteX592" fmla="*/ 4247855 w 4626764"/>
                  <a:gd name="connsiteY592" fmla="*/ 306044 h 5252452"/>
                  <a:gd name="connsiteX593" fmla="*/ 4246173 w 4626764"/>
                  <a:gd name="connsiteY593" fmla="*/ 299318 h 5252452"/>
                  <a:gd name="connsiteX594" fmla="*/ 4234396 w 4626764"/>
                  <a:gd name="connsiteY594" fmla="*/ 270731 h 5252452"/>
                  <a:gd name="connsiteX595" fmla="*/ 4231032 w 4626764"/>
                  <a:gd name="connsiteY595" fmla="*/ 262324 h 5252452"/>
                  <a:gd name="connsiteX596" fmla="*/ 4217574 w 4626764"/>
                  <a:gd name="connsiteY596" fmla="*/ 230374 h 5252452"/>
                  <a:gd name="connsiteX597" fmla="*/ 4214209 w 4626764"/>
                  <a:gd name="connsiteY597" fmla="*/ 221966 h 5252452"/>
                  <a:gd name="connsiteX598" fmla="*/ 4202432 w 4626764"/>
                  <a:gd name="connsiteY598" fmla="*/ 196743 h 5252452"/>
                  <a:gd name="connsiteX599" fmla="*/ 4199068 w 4626764"/>
                  <a:gd name="connsiteY599" fmla="*/ 188335 h 5252452"/>
                  <a:gd name="connsiteX600" fmla="*/ 4182245 w 4626764"/>
                  <a:gd name="connsiteY600" fmla="*/ 159748 h 5252452"/>
                  <a:gd name="connsiteX601" fmla="*/ 4178880 w 4626764"/>
                  <a:gd name="connsiteY601" fmla="*/ 151341 h 5252452"/>
                  <a:gd name="connsiteX602" fmla="*/ 4163739 w 4626764"/>
                  <a:gd name="connsiteY602" fmla="*/ 126117 h 5252452"/>
                  <a:gd name="connsiteX603" fmla="*/ 4160374 w 4626764"/>
                  <a:gd name="connsiteY603" fmla="*/ 121073 h 5252452"/>
                  <a:gd name="connsiteX604" fmla="*/ 4141869 w 4626764"/>
                  <a:gd name="connsiteY604" fmla="*/ 94168 h 5252452"/>
                  <a:gd name="connsiteX605" fmla="*/ 4135140 w 4626764"/>
                  <a:gd name="connsiteY605" fmla="*/ 82397 h 5252452"/>
                  <a:gd name="connsiteX606" fmla="*/ 4121681 w 4626764"/>
                  <a:gd name="connsiteY606" fmla="*/ 63899 h 5252452"/>
                  <a:gd name="connsiteX607" fmla="*/ 4113270 w 4626764"/>
                  <a:gd name="connsiteY607" fmla="*/ 53810 h 5252452"/>
                  <a:gd name="connsiteX608" fmla="*/ 4098129 w 4626764"/>
                  <a:gd name="connsiteY608" fmla="*/ 35313 h 5252452"/>
                  <a:gd name="connsiteX609" fmla="*/ 4067847 w 4626764"/>
                  <a:gd name="connsiteY609" fmla="*/ 0 h 5252452"/>
                  <a:gd name="connsiteX610" fmla="*/ 4091400 w 4626764"/>
                  <a:gd name="connsiteY610" fmla="*/ 25224 h 5252452"/>
                  <a:gd name="connsiteX611" fmla="*/ 4092034 w 4626764"/>
                  <a:gd name="connsiteY611" fmla="*/ 26174 h 5252452"/>
                  <a:gd name="connsiteX612" fmla="*/ 4078582 w 4626764"/>
                  <a:gd name="connsiteY612" fmla="*/ 11617 h 5252452"/>
                  <a:gd name="connsiteX613" fmla="*/ 4067847 w 4626764"/>
                  <a:gd name="connsiteY613" fmla="*/ 0 h 525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Lst>
                <a:rect l="l" t="t" r="r" b="b"/>
                <a:pathLst>
                  <a:path w="4626764" h="5252452">
                    <a:moveTo>
                      <a:pt x="4092034" y="26174"/>
                    </a:moveTo>
                    <a:lnTo>
                      <a:pt x="4093292" y="27536"/>
                    </a:lnTo>
                    <a:cubicBezTo>
                      <a:pt x="4118737" y="55071"/>
                      <a:pt x="4169627" y="110142"/>
                      <a:pt x="4271408" y="220285"/>
                    </a:cubicBezTo>
                    <a:cubicBezTo>
                      <a:pt x="4278137" y="228692"/>
                      <a:pt x="4284866" y="237100"/>
                      <a:pt x="4293278" y="245508"/>
                    </a:cubicBezTo>
                    <a:cubicBezTo>
                      <a:pt x="4293278" y="245508"/>
                      <a:pt x="4293278" y="247190"/>
                      <a:pt x="4294960" y="247190"/>
                    </a:cubicBezTo>
                    <a:cubicBezTo>
                      <a:pt x="4296642" y="250553"/>
                      <a:pt x="4300007" y="253916"/>
                      <a:pt x="4301690" y="257279"/>
                    </a:cubicBezTo>
                    <a:cubicBezTo>
                      <a:pt x="4305054" y="260642"/>
                      <a:pt x="4310101" y="265687"/>
                      <a:pt x="4313466" y="269050"/>
                    </a:cubicBezTo>
                    <a:cubicBezTo>
                      <a:pt x="4315148" y="272413"/>
                      <a:pt x="4316830" y="274095"/>
                      <a:pt x="4318512" y="275776"/>
                    </a:cubicBezTo>
                    <a:cubicBezTo>
                      <a:pt x="4320195" y="279139"/>
                      <a:pt x="4323560" y="284184"/>
                      <a:pt x="4325242" y="287547"/>
                    </a:cubicBezTo>
                    <a:cubicBezTo>
                      <a:pt x="4328606" y="289229"/>
                      <a:pt x="4330289" y="292592"/>
                      <a:pt x="4331971" y="295955"/>
                    </a:cubicBezTo>
                    <a:cubicBezTo>
                      <a:pt x="4335336" y="299318"/>
                      <a:pt x="4337018" y="302681"/>
                      <a:pt x="4340382" y="306044"/>
                    </a:cubicBezTo>
                    <a:cubicBezTo>
                      <a:pt x="4342065" y="309407"/>
                      <a:pt x="4345430" y="312770"/>
                      <a:pt x="4347112" y="317815"/>
                    </a:cubicBezTo>
                    <a:cubicBezTo>
                      <a:pt x="4348794" y="319497"/>
                      <a:pt x="4350476" y="321178"/>
                      <a:pt x="4352159" y="322860"/>
                    </a:cubicBezTo>
                    <a:cubicBezTo>
                      <a:pt x="4355524" y="329586"/>
                      <a:pt x="4360570" y="337994"/>
                      <a:pt x="4365618" y="344720"/>
                    </a:cubicBezTo>
                    <a:cubicBezTo>
                      <a:pt x="4367300" y="346402"/>
                      <a:pt x="4367300" y="348083"/>
                      <a:pt x="4368982" y="349765"/>
                    </a:cubicBezTo>
                    <a:lnTo>
                      <a:pt x="4371518" y="353989"/>
                    </a:lnTo>
                    <a:lnTo>
                      <a:pt x="4390873" y="377068"/>
                    </a:lnTo>
                    <a:cubicBezTo>
                      <a:pt x="4390873" y="377068"/>
                      <a:pt x="4390873" y="378749"/>
                      <a:pt x="4392500" y="378749"/>
                    </a:cubicBezTo>
                    <a:cubicBezTo>
                      <a:pt x="4394126" y="382111"/>
                      <a:pt x="4397380" y="385473"/>
                      <a:pt x="4399007" y="388836"/>
                    </a:cubicBezTo>
                    <a:cubicBezTo>
                      <a:pt x="4402260" y="392198"/>
                      <a:pt x="4407141" y="397242"/>
                      <a:pt x="4410395" y="400604"/>
                    </a:cubicBezTo>
                    <a:cubicBezTo>
                      <a:pt x="4412022" y="403966"/>
                      <a:pt x="4413648" y="405647"/>
                      <a:pt x="4415275" y="407329"/>
                    </a:cubicBezTo>
                    <a:cubicBezTo>
                      <a:pt x="4416902" y="410691"/>
                      <a:pt x="4420156" y="415734"/>
                      <a:pt x="4421782" y="419097"/>
                    </a:cubicBezTo>
                    <a:cubicBezTo>
                      <a:pt x="4425036" y="420778"/>
                      <a:pt x="4426663" y="424140"/>
                      <a:pt x="4428290" y="427503"/>
                    </a:cubicBezTo>
                    <a:cubicBezTo>
                      <a:pt x="4431544" y="430865"/>
                      <a:pt x="4433170" y="434227"/>
                      <a:pt x="4436424" y="437590"/>
                    </a:cubicBezTo>
                    <a:cubicBezTo>
                      <a:pt x="4438051" y="440952"/>
                      <a:pt x="4441304" y="444314"/>
                      <a:pt x="4442932" y="449358"/>
                    </a:cubicBezTo>
                    <a:cubicBezTo>
                      <a:pt x="4444558" y="451039"/>
                      <a:pt x="4446185" y="452720"/>
                      <a:pt x="4447812" y="454401"/>
                    </a:cubicBezTo>
                    <a:cubicBezTo>
                      <a:pt x="4451066" y="461126"/>
                      <a:pt x="4455946" y="469532"/>
                      <a:pt x="4460826" y="476256"/>
                    </a:cubicBezTo>
                    <a:cubicBezTo>
                      <a:pt x="4462454" y="477938"/>
                      <a:pt x="4462454" y="479619"/>
                      <a:pt x="4464080" y="481300"/>
                    </a:cubicBezTo>
                    <a:cubicBezTo>
                      <a:pt x="4467334" y="486343"/>
                      <a:pt x="4470588" y="491387"/>
                      <a:pt x="4473842" y="498112"/>
                    </a:cubicBezTo>
                    <a:cubicBezTo>
                      <a:pt x="4475468" y="501474"/>
                      <a:pt x="4477095" y="504836"/>
                      <a:pt x="4478722" y="506517"/>
                    </a:cubicBezTo>
                    <a:cubicBezTo>
                      <a:pt x="4480348" y="509880"/>
                      <a:pt x="4481976" y="513242"/>
                      <a:pt x="4483602" y="514923"/>
                    </a:cubicBezTo>
                    <a:cubicBezTo>
                      <a:pt x="4488483" y="525010"/>
                      <a:pt x="4493364" y="533416"/>
                      <a:pt x="4498244" y="543503"/>
                    </a:cubicBezTo>
                    <a:cubicBezTo>
                      <a:pt x="4498244" y="543503"/>
                      <a:pt x="4498244" y="545184"/>
                      <a:pt x="4499870" y="545184"/>
                    </a:cubicBezTo>
                    <a:cubicBezTo>
                      <a:pt x="4499870" y="548547"/>
                      <a:pt x="4501498" y="550228"/>
                      <a:pt x="4503124" y="551909"/>
                    </a:cubicBezTo>
                    <a:cubicBezTo>
                      <a:pt x="4506378" y="561996"/>
                      <a:pt x="4511258" y="570402"/>
                      <a:pt x="4514512" y="578808"/>
                    </a:cubicBezTo>
                    <a:cubicBezTo>
                      <a:pt x="4516139" y="582170"/>
                      <a:pt x="4517766" y="583851"/>
                      <a:pt x="4519393" y="587213"/>
                    </a:cubicBezTo>
                    <a:cubicBezTo>
                      <a:pt x="4519393" y="588895"/>
                      <a:pt x="4519393" y="590576"/>
                      <a:pt x="4521020" y="590576"/>
                    </a:cubicBezTo>
                    <a:cubicBezTo>
                      <a:pt x="4524274" y="600663"/>
                      <a:pt x="4529154" y="609069"/>
                      <a:pt x="4532408" y="619156"/>
                    </a:cubicBezTo>
                    <a:cubicBezTo>
                      <a:pt x="4534034" y="622518"/>
                      <a:pt x="4534034" y="625880"/>
                      <a:pt x="4535661" y="627561"/>
                    </a:cubicBezTo>
                    <a:cubicBezTo>
                      <a:pt x="4537288" y="632605"/>
                      <a:pt x="4538915" y="635967"/>
                      <a:pt x="4540542" y="641011"/>
                    </a:cubicBezTo>
                    <a:cubicBezTo>
                      <a:pt x="4542168" y="646054"/>
                      <a:pt x="4545422" y="651098"/>
                      <a:pt x="4547049" y="656141"/>
                    </a:cubicBezTo>
                    <a:cubicBezTo>
                      <a:pt x="4547049" y="657822"/>
                      <a:pt x="4548676" y="661185"/>
                      <a:pt x="4548676" y="662866"/>
                    </a:cubicBezTo>
                    <a:cubicBezTo>
                      <a:pt x="4551930" y="671272"/>
                      <a:pt x="4555183" y="679678"/>
                      <a:pt x="4558437" y="688083"/>
                    </a:cubicBezTo>
                    <a:cubicBezTo>
                      <a:pt x="4558437" y="691446"/>
                      <a:pt x="4560064" y="693127"/>
                      <a:pt x="4560064" y="696489"/>
                    </a:cubicBezTo>
                    <a:cubicBezTo>
                      <a:pt x="4561690" y="699852"/>
                      <a:pt x="4561690" y="703214"/>
                      <a:pt x="4563318" y="706576"/>
                    </a:cubicBezTo>
                    <a:cubicBezTo>
                      <a:pt x="4566571" y="716663"/>
                      <a:pt x="4569824" y="726750"/>
                      <a:pt x="4573078" y="736837"/>
                    </a:cubicBezTo>
                    <a:cubicBezTo>
                      <a:pt x="4573078" y="738518"/>
                      <a:pt x="4573078" y="740200"/>
                      <a:pt x="4573078" y="740200"/>
                    </a:cubicBezTo>
                    <a:cubicBezTo>
                      <a:pt x="4574705" y="741881"/>
                      <a:pt x="4574705" y="745243"/>
                      <a:pt x="4576332" y="746924"/>
                    </a:cubicBezTo>
                    <a:cubicBezTo>
                      <a:pt x="4577959" y="758692"/>
                      <a:pt x="4581212" y="768779"/>
                      <a:pt x="4584466" y="780548"/>
                    </a:cubicBezTo>
                    <a:cubicBezTo>
                      <a:pt x="4584466" y="782229"/>
                      <a:pt x="4584466" y="783910"/>
                      <a:pt x="4586093" y="787272"/>
                    </a:cubicBezTo>
                    <a:cubicBezTo>
                      <a:pt x="4586093" y="787272"/>
                      <a:pt x="4586093" y="787272"/>
                      <a:pt x="4586093" y="788953"/>
                    </a:cubicBezTo>
                    <a:cubicBezTo>
                      <a:pt x="4589347" y="800722"/>
                      <a:pt x="4590974" y="812490"/>
                      <a:pt x="4594228" y="824258"/>
                    </a:cubicBezTo>
                    <a:cubicBezTo>
                      <a:pt x="4594228" y="825939"/>
                      <a:pt x="4595854" y="829302"/>
                      <a:pt x="4595854" y="832664"/>
                    </a:cubicBezTo>
                    <a:cubicBezTo>
                      <a:pt x="4595854" y="836026"/>
                      <a:pt x="4597481" y="837707"/>
                      <a:pt x="4597481" y="841070"/>
                    </a:cubicBezTo>
                    <a:cubicBezTo>
                      <a:pt x="4599108" y="851157"/>
                      <a:pt x="4600734" y="861244"/>
                      <a:pt x="4602362" y="871331"/>
                    </a:cubicBezTo>
                    <a:cubicBezTo>
                      <a:pt x="4603988" y="873012"/>
                      <a:pt x="4603988" y="874693"/>
                      <a:pt x="4603988" y="876374"/>
                    </a:cubicBezTo>
                    <a:cubicBezTo>
                      <a:pt x="4605615" y="883099"/>
                      <a:pt x="4605615" y="888142"/>
                      <a:pt x="4607242" y="894867"/>
                    </a:cubicBezTo>
                    <a:cubicBezTo>
                      <a:pt x="4607242" y="901592"/>
                      <a:pt x="4608869" y="908316"/>
                      <a:pt x="4610496" y="915041"/>
                    </a:cubicBezTo>
                    <a:cubicBezTo>
                      <a:pt x="4610496" y="916722"/>
                      <a:pt x="4610496" y="918403"/>
                      <a:pt x="4610496" y="918403"/>
                    </a:cubicBezTo>
                    <a:cubicBezTo>
                      <a:pt x="4612122" y="928490"/>
                      <a:pt x="4613750" y="938577"/>
                      <a:pt x="4613750" y="948664"/>
                    </a:cubicBezTo>
                    <a:cubicBezTo>
                      <a:pt x="4615376" y="952027"/>
                      <a:pt x="4615376" y="955389"/>
                      <a:pt x="4615376" y="960433"/>
                    </a:cubicBezTo>
                    <a:cubicBezTo>
                      <a:pt x="4615376" y="962114"/>
                      <a:pt x="4615376" y="962114"/>
                      <a:pt x="4617003" y="963795"/>
                    </a:cubicBezTo>
                    <a:cubicBezTo>
                      <a:pt x="4617003" y="965476"/>
                      <a:pt x="4617003" y="967157"/>
                      <a:pt x="4617003" y="967157"/>
                    </a:cubicBezTo>
                    <a:cubicBezTo>
                      <a:pt x="4618630" y="980607"/>
                      <a:pt x="4618630" y="992375"/>
                      <a:pt x="4620256" y="1004143"/>
                    </a:cubicBezTo>
                    <a:cubicBezTo>
                      <a:pt x="4620256" y="1005824"/>
                      <a:pt x="4620256" y="1009186"/>
                      <a:pt x="4620256" y="1010868"/>
                    </a:cubicBezTo>
                    <a:cubicBezTo>
                      <a:pt x="4620256" y="1012549"/>
                      <a:pt x="4621884" y="1015911"/>
                      <a:pt x="4621884" y="1017592"/>
                    </a:cubicBezTo>
                    <a:cubicBezTo>
                      <a:pt x="4621884" y="1032723"/>
                      <a:pt x="4623510" y="1047853"/>
                      <a:pt x="4623510" y="1061303"/>
                    </a:cubicBezTo>
                    <a:cubicBezTo>
                      <a:pt x="4623510" y="1061303"/>
                      <a:pt x="4623510" y="1062984"/>
                      <a:pt x="4623510" y="1062984"/>
                    </a:cubicBezTo>
                    <a:cubicBezTo>
                      <a:pt x="4623510" y="1064665"/>
                      <a:pt x="4625137" y="1066346"/>
                      <a:pt x="4625137" y="1068027"/>
                    </a:cubicBezTo>
                    <a:cubicBezTo>
                      <a:pt x="4625137" y="1081477"/>
                      <a:pt x="4625137" y="1094926"/>
                      <a:pt x="4626764" y="1110056"/>
                    </a:cubicBezTo>
                    <a:cubicBezTo>
                      <a:pt x="4626764" y="1113419"/>
                      <a:pt x="4626764" y="1115100"/>
                      <a:pt x="4626764" y="1118462"/>
                    </a:cubicBezTo>
                    <a:cubicBezTo>
                      <a:pt x="4626764" y="1118462"/>
                      <a:pt x="4626764" y="1120143"/>
                      <a:pt x="4626764" y="1121825"/>
                    </a:cubicBezTo>
                    <a:cubicBezTo>
                      <a:pt x="4626764" y="1135274"/>
                      <a:pt x="4626764" y="1148723"/>
                      <a:pt x="4626764" y="1162173"/>
                    </a:cubicBezTo>
                    <a:cubicBezTo>
                      <a:pt x="4626764" y="1165535"/>
                      <a:pt x="4626764" y="1168897"/>
                      <a:pt x="4626764" y="1173941"/>
                    </a:cubicBezTo>
                    <a:cubicBezTo>
                      <a:pt x="4626764" y="1175622"/>
                      <a:pt x="4626764" y="1178984"/>
                      <a:pt x="4626764" y="1182347"/>
                    </a:cubicBezTo>
                    <a:cubicBezTo>
                      <a:pt x="4626764" y="1194115"/>
                      <a:pt x="4626764" y="1205883"/>
                      <a:pt x="4625137" y="1217651"/>
                    </a:cubicBezTo>
                    <a:cubicBezTo>
                      <a:pt x="4625137" y="1221013"/>
                      <a:pt x="4625137" y="1224376"/>
                      <a:pt x="4625137" y="1227738"/>
                    </a:cubicBezTo>
                    <a:cubicBezTo>
                      <a:pt x="4625137" y="1234463"/>
                      <a:pt x="4625137" y="1239506"/>
                      <a:pt x="4625137" y="1244550"/>
                    </a:cubicBezTo>
                    <a:cubicBezTo>
                      <a:pt x="4625137" y="1252956"/>
                      <a:pt x="4623510" y="1259680"/>
                      <a:pt x="4623510" y="1268086"/>
                    </a:cubicBezTo>
                    <a:cubicBezTo>
                      <a:pt x="4623510" y="1271448"/>
                      <a:pt x="4623510" y="1273130"/>
                      <a:pt x="4623510" y="1276492"/>
                    </a:cubicBezTo>
                    <a:cubicBezTo>
                      <a:pt x="4623510" y="1288260"/>
                      <a:pt x="4621884" y="1298347"/>
                      <a:pt x="4621884" y="1310115"/>
                    </a:cubicBezTo>
                    <a:cubicBezTo>
                      <a:pt x="4620256" y="1313478"/>
                      <a:pt x="4620256" y="1316840"/>
                      <a:pt x="4620256" y="1321883"/>
                    </a:cubicBezTo>
                    <a:cubicBezTo>
                      <a:pt x="4620256" y="1326927"/>
                      <a:pt x="4620256" y="1331971"/>
                      <a:pt x="4618630" y="1337014"/>
                    </a:cubicBezTo>
                    <a:cubicBezTo>
                      <a:pt x="4618630" y="1350463"/>
                      <a:pt x="4617003" y="1363913"/>
                      <a:pt x="4615376" y="1379043"/>
                    </a:cubicBezTo>
                    <a:cubicBezTo>
                      <a:pt x="4615376" y="1379043"/>
                      <a:pt x="4615376" y="1380724"/>
                      <a:pt x="4615376" y="1380724"/>
                    </a:cubicBezTo>
                    <a:cubicBezTo>
                      <a:pt x="4615376" y="1385768"/>
                      <a:pt x="4613750" y="1390811"/>
                      <a:pt x="4613750" y="1394174"/>
                    </a:cubicBezTo>
                    <a:cubicBezTo>
                      <a:pt x="4612122" y="1407623"/>
                      <a:pt x="4610496" y="1419391"/>
                      <a:pt x="4608869" y="1431159"/>
                    </a:cubicBezTo>
                    <a:cubicBezTo>
                      <a:pt x="4608869" y="1436203"/>
                      <a:pt x="4608869" y="1441246"/>
                      <a:pt x="4607242" y="1446290"/>
                    </a:cubicBezTo>
                    <a:cubicBezTo>
                      <a:pt x="4607242" y="1447971"/>
                      <a:pt x="4607242" y="1447971"/>
                      <a:pt x="4607242" y="1449652"/>
                    </a:cubicBezTo>
                    <a:cubicBezTo>
                      <a:pt x="4605615" y="1463102"/>
                      <a:pt x="4603988" y="1478232"/>
                      <a:pt x="4600734" y="1491681"/>
                    </a:cubicBezTo>
                    <a:cubicBezTo>
                      <a:pt x="4600734" y="1498406"/>
                      <a:pt x="4599108" y="1503450"/>
                      <a:pt x="4599108" y="1508493"/>
                    </a:cubicBezTo>
                    <a:cubicBezTo>
                      <a:pt x="4597481" y="1513537"/>
                      <a:pt x="4597481" y="1516899"/>
                      <a:pt x="4597481" y="1521942"/>
                    </a:cubicBezTo>
                    <a:cubicBezTo>
                      <a:pt x="4595854" y="1532029"/>
                      <a:pt x="4594228" y="1540435"/>
                      <a:pt x="4592600" y="1550522"/>
                    </a:cubicBezTo>
                    <a:cubicBezTo>
                      <a:pt x="4590974" y="1553885"/>
                      <a:pt x="4590974" y="1557247"/>
                      <a:pt x="4590974" y="1560609"/>
                    </a:cubicBezTo>
                    <a:cubicBezTo>
                      <a:pt x="4587720" y="1572377"/>
                      <a:pt x="4586093" y="1584146"/>
                      <a:pt x="4584466" y="1595914"/>
                    </a:cubicBezTo>
                    <a:cubicBezTo>
                      <a:pt x="4584466" y="1599276"/>
                      <a:pt x="4582840" y="1602638"/>
                      <a:pt x="4582840" y="1607682"/>
                    </a:cubicBezTo>
                    <a:cubicBezTo>
                      <a:pt x="4581212" y="1612725"/>
                      <a:pt x="4579586" y="1619450"/>
                      <a:pt x="4577959" y="1624494"/>
                    </a:cubicBezTo>
                    <a:cubicBezTo>
                      <a:pt x="4576332" y="1639624"/>
                      <a:pt x="4573078" y="1653073"/>
                      <a:pt x="4569824" y="1668204"/>
                    </a:cubicBezTo>
                    <a:cubicBezTo>
                      <a:pt x="4569824" y="1671566"/>
                      <a:pt x="4568198" y="1674929"/>
                      <a:pt x="4568198" y="1678291"/>
                    </a:cubicBezTo>
                    <a:cubicBezTo>
                      <a:pt x="4563318" y="1696784"/>
                      <a:pt x="4560064" y="1713595"/>
                      <a:pt x="4556810" y="1730407"/>
                    </a:cubicBezTo>
                    <a:cubicBezTo>
                      <a:pt x="4555183" y="1735451"/>
                      <a:pt x="4553556" y="1740494"/>
                      <a:pt x="4551930" y="1745538"/>
                    </a:cubicBezTo>
                    <a:cubicBezTo>
                      <a:pt x="4551930" y="1752262"/>
                      <a:pt x="4550302" y="1758987"/>
                      <a:pt x="4548676" y="1764030"/>
                    </a:cubicBezTo>
                    <a:cubicBezTo>
                      <a:pt x="4547049" y="1772436"/>
                      <a:pt x="4543796" y="1779161"/>
                      <a:pt x="4542168" y="1787567"/>
                    </a:cubicBezTo>
                    <a:cubicBezTo>
                      <a:pt x="4540542" y="1792610"/>
                      <a:pt x="4540542" y="1795973"/>
                      <a:pt x="4538915" y="1801016"/>
                    </a:cubicBezTo>
                    <a:cubicBezTo>
                      <a:pt x="4534034" y="1817828"/>
                      <a:pt x="4530780" y="1834639"/>
                      <a:pt x="4525900" y="1851451"/>
                    </a:cubicBezTo>
                    <a:cubicBezTo>
                      <a:pt x="4525900" y="1853132"/>
                      <a:pt x="4524274" y="1854813"/>
                      <a:pt x="4524274" y="1856495"/>
                    </a:cubicBezTo>
                    <a:cubicBezTo>
                      <a:pt x="4524274" y="1856495"/>
                      <a:pt x="4524274" y="1858176"/>
                      <a:pt x="4524274" y="1858176"/>
                    </a:cubicBezTo>
                    <a:cubicBezTo>
                      <a:pt x="4522646" y="1861538"/>
                      <a:pt x="4522646" y="1863219"/>
                      <a:pt x="4521020" y="1866582"/>
                    </a:cubicBezTo>
                    <a:cubicBezTo>
                      <a:pt x="4517766" y="1881712"/>
                      <a:pt x="4512886" y="1898524"/>
                      <a:pt x="4508005" y="1913654"/>
                    </a:cubicBezTo>
                    <a:cubicBezTo>
                      <a:pt x="4506378" y="1918698"/>
                      <a:pt x="4504751" y="1923741"/>
                      <a:pt x="4503124" y="1928785"/>
                    </a:cubicBezTo>
                    <a:cubicBezTo>
                      <a:pt x="4503124" y="1932147"/>
                      <a:pt x="4501498" y="1935509"/>
                      <a:pt x="4499870" y="1940553"/>
                    </a:cubicBezTo>
                    <a:cubicBezTo>
                      <a:pt x="4498244" y="1948959"/>
                      <a:pt x="4494990" y="1959046"/>
                      <a:pt x="4491736" y="1969133"/>
                    </a:cubicBezTo>
                    <a:cubicBezTo>
                      <a:pt x="4490110" y="1975858"/>
                      <a:pt x="4486856" y="1984263"/>
                      <a:pt x="4485229" y="1992669"/>
                    </a:cubicBezTo>
                    <a:cubicBezTo>
                      <a:pt x="4480348" y="2006119"/>
                      <a:pt x="4475468" y="2021249"/>
                      <a:pt x="4470588" y="2036380"/>
                    </a:cubicBezTo>
                    <a:cubicBezTo>
                      <a:pt x="4468961" y="2041423"/>
                      <a:pt x="4467334" y="2048148"/>
                      <a:pt x="4464080" y="2053191"/>
                    </a:cubicBezTo>
                    <a:cubicBezTo>
                      <a:pt x="4457573" y="2073365"/>
                      <a:pt x="4451066" y="2093539"/>
                      <a:pt x="4444558" y="2113713"/>
                    </a:cubicBezTo>
                    <a:cubicBezTo>
                      <a:pt x="4441304" y="2123800"/>
                      <a:pt x="4436424" y="2132206"/>
                      <a:pt x="4433170" y="2142293"/>
                    </a:cubicBezTo>
                    <a:cubicBezTo>
                      <a:pt x="4429917" y="2150699"/>
                      <a:pt x="4426663" y="2160786"/>
                      <a:pt x="4423410" y="2169192"/>
                    </a:cubicBezTo>
                    <a:cubicBezTo>
                      <a:pt x="4423410" y="2170873"/>
                      <a:pt x="4423410" y="2172554"/>
                      <a:pt x="4421782" y="2174235"/>
                    </a:cubicBezTo>
                    <a:cubicBezTo>
                      <a:pt x="4418529" y="2186003"/>
                      <a:pt x="4413648" y="2196090"/>
                      <a:pt x="4410395" y="2207859"/>
                    </a:cubicBezTo>
                    <a:cubicBezTo>
                      <a:pt x="4405514" y="2217946"/>
                      <a:pt x="4402260" y="2226351"/>
                      <a:pt x="4399007" y="2236438"/>
                    </a:cubicBezTo>
                    <a:cubicBezTo>
                      <a:pt x="4394126" y="2248207"/>
                      <a:pt x="4389246" y="2259975"/>
                      <a:pt x="4384365" y="2271743"/>
                    </a:cubicBezTo>
                    <a:cubicBezTo>
                      <a:pt x="4382738" y="2276786"/>
                      <a:pt x="4381112" y="2281830"/>
                      <a:pt x="4379485" y="2286873"/>
                    </a:cubicBezTo>
                    <a:cubicBezTo>
                      <a:pt x="4377858" y="2290236"/>
                      <a:pt x="4376231" y="2295279"/>
                      <a:pt x="4374604" y="2298642"/>
                    </a:cubicBezTo>
                    <a:cubicBezTo>
                      <a:pt x="4369724" y="2310410"/>
                      <a:pt x="4364843" y="2322178"/>
                      <a:pt x="4359963" y="2333946"/>
                    </a:cubicBezTo>
                    <a:cubicBezTo>
                      <a:pt x="4355082" y="2344033"/>
                      <a:pt x="4351828" y="2352439"/>
                      <a:pt x="4348575" y="2362526"/>
                    </a:cubicBezTo>
                    <a:cubicBezTo>
                      <a:pt x="4342068" y="2374294"/>
                      <a:pt x="4337187" y="2386062"/>
                      <a:pt x="4332306" y="2397830"/>
                    </a:cubicBezTo>
                    <a:cubicBezTo>
                      <a:pt x="4330680" y="2401193"/>
                      <a:pt x="4330680" y="2402874"/>
                      <a:pt x="4329053" y="2406236"/>
                    </a:cubicBezTo>
                    <a:cubicBezTo>
                      <a:pt x="4325799" y="2414642"/>
                      <a:pt x="4320919" y="2423048"/>
                      <a:pt x="4317665" y="2431454"/>
                    </a:cubicBezTo>
                    <a:cubicBezTo>
                      <a:pt x="4314411" y="2439860"/>
                      <a:pt x="4311158" y="2448265"/>
                      <a:pt x="4306277" y="2456671"/>
                    </a:cubicBezTo>
                    <a:cubicBezTo>
                      <a:pt x="4298143" y="2473483"/>
                      <a:pt x="4290009" y="2491976"/>
                      <a:pt x="4281874" y="2510469"/>
                    </a:cubicBezTo>
                    <a:cubicBezTo>
                      <a:pt x="4278621" y="2518874"/>
                      <a:pt x="4273740" y="2527280"/>
                      <a:pt x="4270487" y="2535686"/>
                    </a:cubicBezTo>
                    <a:cubicBezTo>
                      <a:pt x="4263980" y="2547454"/>
                      <a:pt x="4259099" y="2559222"/>
                      <a:pt x="4252592" y="2572672"/>
                    </a:cubicBezTo>
                    <a:cubicBezTo>
                      <a:pt x="4249338" y="2581078"/>
                      <a:pt x="4244457" y="2589483"/>
                      <a:pt x="4241204" y="2597889"/>
                    </a:cubicBezTo>
                    <a:cubicBezTo>
                      <a:pt x="4233070" y="2611339"/>
                      <a:pt x="4226562" y="2626469"/>
                      <a:pt x="4220055" y="2639918"/>
                    </a:cubicBezTo>
                    <a:cubicBezTo>
                      <a:pt x="4216801" y="2646643"/>
                      <a:pt x="4213548" y="2651687"/>
                      <a:pt x="4210294" y="2656730"/>
                    </a:cubicBezTo>
                    <a:cubicBezTo>
                      <a:pt x="4200533" y="2676904"/>
                      <a:pt x="4190772" y="2695397"/>
                      <a:pt x="4181011" y="2715571"/>
                    </a:cubicBezTo>
                    <a:cubicBezTo>
                      <a:pt x="4177757" y="2722296"/>
                      <a:pt x="4172876" y="2729020"/>
                      <a:pt x="4169623" y="2735745"/>
                    </a:cubicBezTo>
                    <a:cubicBezTo>
                      <a:pt x="4163116" y="2750875"/>
                      <a:pt x="4154981" y="2764325"/>
                      <a:pt x="4146847" y="2777774"/>
                    </a:cubicBezTo>
                    <a:cubicBezTo>
                      <a:pt x="4143594" y="2786180"/>
                      <a:pt x="4140340" y="2792905"/>
                      <a:pt x="4137086" y="2799629"/>
                    </a:cubicBezTo>
                    <a:cubicBezTo>
                      <a:pt x="4133832" y="2802992"/>
                      <a:pt x="4132206" y="2806354"/>
                      <a:pt x="4130579" y="2809716"/>
                    </a:cubicBezTo>
                    <a:cubicBezTo>
                      <a:pt x="4122444" y="2824847"/>
                      <a:pt x="4114310" y="2839977"/>
                      <a:pt x="4106176" y="2855108"/>
                    </a:cubicBezTo>
                    <a:cubicBezTo>
                      <a:pt x="4104549" y="2856789"/>
                      <a:pt x="4102922" y="2858470"/>
                      <a:pt x="4102922" y="2860151"/>
                    </a:cubicBezTo>
                    <a:cubicBezTo>
                      <a:pt x="4091535" y="2880325"/>
                      <a:pt x="4080147" y="2900499"/>
                      <a:pt x="4067132" y="2920673"/>
                    </a:cubicBezTo>
                    <a:cubicBezTo>
                      <a:pt x="4067132" y="2924036"/>
                      <a:pt x="4065505" y="2925717"/>
                      <a:pt x="4063878" y="2927398"/>
                    </a:cubicBezTo>
                    <a:cubicBezTo>
                      <a:pt x="4062252" y="2932442"/>
                      <a:pt x="4058998" y="2935804"/>
                      <a:pt x="4057371" y="2939166"/>
                    </a:cubicBezTo>
                    <a:cubicBezTo>
                      <a:pt x="4047610" y="2954297"/>
                      <a:pt x="4039476" y="2971108"/>
                      <a:pt x="4029715" y="2986239"/>
                    </a:cubicBezTo>
                    <a:cubicBezTo>
                      <a:pt x="4026461" y="2992964"/>
                      <a:pt x="4021581" y="2998007"/>
                      <a:pt x="4018327" y="3004732"/>
                    </a:cubicBezTo>
                    <a:cubicBezTo>
                      <a:pt x="4006939" y="3024906"/>
                      <a:pt x="3993924" y="3045080"/>
                      <a:pt x="3980910" y="3065254"/>
                    </a:cubicBezTo>
                    <a:cubicBezTo>
                      <a:pt x="3979283" y="3068616"/>
                      <a:pt x="3977656" y="3071978"/>
                      <a:pt x="3974402" y="3075341"/>
                    </a:cubicBezTo>
                    <a:cubicBezTo>
                      <a:pt x="3964642" y="3092152"/>
                      <a:pt x="3953254" y="3108964"/>
                      <a:pt x="3943492" y="3125776"/>
                    </a:cubicBezTo>
                    <a:cubicBezTo>
                      <a:pt x="3938612" y="3134182"/>
                      <a:pt x="3933732" y="3140906"/>
                      <a:pt x="3928851" y="3149312"/>
                    </a:cubicBezTo>
                    <a:cubicBezTo>
                      <a:pt x="3919090" y="3162761"/>
                      <a:pt x="3910956" y="3176211"/>
                      <a:pt x="3902822" y="3189660"/>
                    </a:cubicBezTo>
                    <a:cubicBezTo>
                      <a:pt x="3897941" y="3196385"/>
                      <a:pt x="3891434" y="3204791"/>
                      <a:pt x="3886553" y="3213196"/>
                    </a:cubicBezTo>
                    <a:cubicBezTo>
                      <a:pt x="3886553" y="3213196"/>
                      <a:pt x="3884926" y="3214878"/>
                      <a:pt x="3883300" y="3216559"/>
                    </a:cubicBezTo>
                    <a:cubicBezTo>
                      <a:pt x="3871912" y="3235052"/>
                      <a:pt x="3860524" y="3251863"/>
                      <a:pt x="3849136" y="3268675"/>
                    </a:cubicBezTo>
                    <a:cubicBezTo>
                      <a:pt x="3844256" y="3277081"/>
                      <a:pt x="3837748" y="3285487"/>
                      <a:pt x="3832868" y="3292211"/>
                    </a:cubicBezTo>
                    <a:cubicBezTo>
                      <a:pt x="3824734" y="3305661"/>
                      <a:pt x="3816599" y="3317429"/>
                      <a:pt x="3806838" y="3329197"/>
                    </a:cubicBezTo>
                    <a:cubicBezTo>
                      <a:pt x="3800331" y="3337603"/>
                      <a:pt x="3793824" y="3347690"/>
                      <a:pt x="3787316" y="3357777"/>
                    </a:cubicBezTo>
                    <a:cubicBezTo>
                      <a:pt x="3779182" y="3367864"/>
                      <a:pt x="3772675" y="3379632"/>
                      <a:pt x="3764540" y="3389719"/>
                    </a:cubicBezTo>
                    <a:cubicBezTo>
                      <a:pt x="3758033" y="3399806"/>
                      <a:pt x="3751526" y="3408212"/>
                      <a:pt x="3745018" y="3418299"/>
                    </a:cubicBezTo>
                    <a:cubicBezTo>
                      <a:pt x="3732004" y="3435110"/>
                      <a:pt x="3718989" y="3453603"/>
                      <a:pt x="3705974" y="3470415"/>
                    </a:cubicBezTo>
                    <a:cubicBezTo>
                      <a:pt x="3697840" y="3480502"/>
                      <a:pt x="3691333" y="3490589"/>
                      <a:pt x="3683198" y="3498995"/>
                    </a:cubicBezTo>
                    <a:cubicBezTo>
                      <a:pt x="3676691" y="3509082"/>
                      <a:pt x="3668557" y="3520850"/>
                      <a:pt x="3660423" y="3530937"/>
                    </a:cubicBezTo>
                    <a:cubicBezTo>
                      <a:pt x="3652289" y="3541024"/>
                      <a:pt x="3645782" y="3549430"/>
                      <a:pt x="3637647" y="3559517"/>
                    </a:cubicBezTo>
                    <a:cubicBezTo>
                      <a:pt x="3629513" y="3571285"/>
                      <a:pt x="3621379" y="3581372"/>
                      <a:pt x="3613245" y="3591459"/>
                    </a:cubicBezTo>
                    <a:cubicBezTo>
                      <a:pt x="3606737" y="3599865"/>
                      <a:pt x="3598603" y="3609952"/>
                      <a:pt x="3592096" y="3618358"/>
                    </a:cubicBezTo>
                    <a:cubicBezTo>
                      <a:pt x="3577454" y="3636851"/>
                      <a:pt x="3562813" y="3653662"/>
                      <a:pt x="3549798" y="3672155"/>
                    </a:cubicBezTo>
                    <a:cubicBezTo>
                      <a:pt x="3541664" y="3680561"/>
                      <a:pt x="3535156" y="3688967"/>
                      <a:pt x="3528649" y="3697373"/>
                    </a:cubicBezTo>
                    <a:cubicBezTo>
                      <a:pt x="3518888" y="3709141"/>
                      <a:pt x="3509127" y="3719228"/>
                      <a:pt x="3499366" y="3730996"/>
                    </a:cubicBezTo>
                    <a:cubicBezTo>
                      <a:pt x="3492859" y="3739402"/>
                      <a:pt x="3486351" y="3747808"/>
                      <a:pt x="3479844" y="3756213"/>
                    </a:cubicBezTo>
                    <a:cubicBezTo>
                      <a:pt x="3466829" y="3769663"/>
                      <a:pt x="3455442" y="3784793"/>
                      <a:pt x="3444054" y="3798243"/>
                    </a:cubicBezTo>
                    <a:cubicBezTo>
                      <a:pt x="3439173" y="3803286"/>
                      <a:pt x="3434292" y="3808330"/>
                      <a:pt x="3429412" y="3813373"/>
                    </a:cubicBezTo>
                    <a:cubicBezTo>
                      <a:pt x="3414770" y="3831866"/>
                      <a:pt x="3398502" y="3850359"/>
                      <a:pt x="3380607" y="3868852"/>
                    </a:cubicBezTo>
                    <a:cubicBezTo>
                      <a:pt x="3375726" y="3875576"/>
                      <a:pt x="3370846" y="3882301"/>
                      <a:pt x="3364338" y="3889026"/>
                    </a:cubicBezTo>
                    <a:cubicBezTo>
                      <a:pt x="3352951" y="3902475"/>
                      <a:pt x="3339936" y="3915924"/>
                      <a:pt x="3326921" y="3929374"/>
                    </a:cubicBezTo>
                    <a:cubicBezTo>
                      <a:pt x="3322041" y="3936098"/>
                      <a:pt x="3317160" y="3941142"/>
                      <a:pt x="3310653" y="3947866"/>
                    </a:cubicBezTo>
                    <a:cubicBezTo>
                      <a:pt x="3294384" y="3966359"/>
                      <a:pt x="3276490" y="3984852"/>
                      <a:pt x="3258594" y="4005026"/>
                    </a:cubicBezTo>
                    <a:cubicBezTo>
                      <a:pt x="3252087" y="4011751"/>
                      <a:pt x="3243953" y="4018475"/>
                      <a:pt x="3237445" y="4026881"/>
                    </a:cubicBezTo>
                    <a:cubicBezTo>
                      <a:pt x="3230938" y="4033606"/>
                      <a:pt x="3224431" y="4040331"/>
                      <a:pt x="3216296" y="4047055"/>
                    </a:cubicBezTo>
                    <a:cubicBezTo>
                      <a:pt x="3214670" y="4050418"/>
                      <a:pt x="3213043" y="4052099"/>
                      <a:pt x="3209789" y="4055461"/>
                    </a:cubicBezTo>
                    <a:cubicBezTo>
                      <a:pt x="3208162" y="4057142"/>
                      <a:pt x="3206536" y="4058823"/>
                      <a:pt x="3204908" y="4060505"/>
                    </a:cubicBezTo>
                    <a:cubicBezTo>
                      <a:pt x="3201655" y="4062186"/>
                      <a:pt x="3200028" y="4065548"/>
                      <a:pt x="3196774" y="4068910"/>
                    </a:cubicBezTo>
                    <a:cubicBezTo>
                      <a:pt x="3190267" y="4075635"/>
                      <a:pt x="3182133" y="4084041"/>
                      <a:pt x="3175626" y="4090766"/>
                    </a:cubicBezTo>
                    <a:cubicBezTo>
                      <a:pt x="3172372" y="4094128"/>
                      <a:pt x="3169118" y="4095809"/>
                      <a:pt x="3165864" y="4099171"/>
                    </a:cubicBezTo>
                    <a:cubicBezTo>
                      <a:pt x="3157730" y="4107577"/>
                      <a:pt x="3149596" y="4115983"/>
                      <a:pt x="3141462" y="4124389"/>
                    </a:cubicBezTo>
                    <a:cubicBezTo>
                      <a:pt x="3133328" y="4132795"/>
                      <a:pt x="3123567" y="4141201"/>
                      <a:pt x="3115432" y="4149607"/>
                    </a:cubicBezTo>
                    <a:cubicBezTo>
                      <a:pt x="3107298" y="4159694"/>
                      <a:pt x="3097537" y="4168099"/>
                      <a:pt x="3089403" y="4176505"/>
                    </a:cubicBezTo>
                    <a:cubicBezTo>
                      <a:pt x="3084523" y="4181549"/>
                      <a:pt x="3079642" y="4186592"/>
                      <a:pt x="3074762" y="4191636"/>
                    </a:cubicBezTo>
                    <a:cubicBezTo>
                      <a:pt x="3071508" y="4193317"/>
                      <a:pt x="3068254" y="4196679"/>
                      <a:pt x="3065000" y="4200042"/>
                    </a:cubicBezTo>
                    <a:cubicBezTo>
                      <a:pt x="3056866" y="4208447"/>
                      <a:pt x="3047106" y="4216853"/>
                      <a:pt x="3037344" y="4226940"/>
                    </a:cubicBezTo>
                    <a:cubicBezTo>
                      <a:pt x="3030837" y="4233665"/>
                      <a:pt x="3022703" y="4240390"/>
                      <a:pt x="3014569" y="4248795"/>
                    </a:cubicBezTo>
                    <a:cubicBezTo>
                      <a:pt x="3004808" y="4257201"/>
                      <a:pt x="2995047" y="4265607"/>
                      <a:pt x="2985286" y="4275694"/>
                    </a:cubicBezTo>
                    <a:cubicBezTo>
                      <a:pt x="2982032" y="4279056"/>
                      <a:pt x="2977152" y="4284100"/>
                      <a:pt x="2972271" y="4287462"/>
                    </a:cubicBezTo>
                    <a:cubicBezTo>
                      <a:pt x="2969017" y="4290825"/>
                      <a:pt x="2967390" y="4292506"/>
                      <a:pt x="2964137" y="4295868"/>
                    </a:cubicBezTo>
                    <a:cubicBezTo>
                      <a:pt x="2954376" y="4304274"/>
                      <a:pt x="2944615" y="4314361"/>
                      <a:pt x="2934854" y="4322767"/>
                    </a:cubicBezTo>
                    <a:cubicBezTo>
                      <a:pt x="2926720" y="4329492"/>
                      <a:pt x="2920212" y="4334535"/>
                      <a:pt x="2913705" y="4341260"/>
                    </a:cubicBezTo>
                    <a:cubicBezTo>
                      <a:pt x="2902317" y="4351347"/>
                      <a:pt x="2892556" y="4359753"/>
                      <a:pt x="2882795" y="4369840"/>
                    </a:cubicBezTo>
                    <a:cubicBezTo>
                      <a:pt x="2877914" y="4373202"/>
                      <a:pt x="2873034" y="4376564"/>
                      <a:pt x="2869780" y="4379927"/>
                    </a:cubicBezTo>
                    <a:cubicBezTo>
                      <a:pt x="2866526" y="4383289"/>
                      <a:pt x="2864900" y="4384970"/>
                      <a:pt x="2861646" y="4386651"/>
                    </a:cubicBezTo>
                    <a:cubicBezTo>
                      <a:pt x="2851885" y="4396738"/>
                      <a:pt x="2840497" y="4405144"/>
                      <a:pt x="2830736" y="4413550"/>
                    </a:cubicBezTo>
                    <a:cubicBezTo>
                      <a:pt x="2824229" y="4420275"/>
                      <a:pt x="2817722" y="4425318"/>
                      <a:pt x="2811214" y="4432043"/>
                    </a:cubicBezTo>
                    <a:cubicBezTo>
                      <a:pt x="2799826" y="4440449"/>
                      <a:pt x="2790065" y="4448854"/>
                      <a:pt x="2778677" y="4457260"/>
                    </a:cubicBezTo>
                    <a:cubicBezTo>
                      <a:pt x="2775424" y="4460623"/>
                      <a:pt x="2770543" y="4463985"/>
                      <a:pt x="2767290" y="4469028"/>
                    </a:cubicBezTo>
                    <a:cubicBezTo>
                      <a:pt x="2764036" y="4470710"/>
                      <a:pt x="2760782" y="4474072"/>
                      <a:pt x="2757528" y="4475753"/>
                    </a:cubicBezTo>
                    <a:cubicBezTo>
                      <a:pt x="2751021" y="4482478"/>
                      <a:pt x="2742887" y="4487521"/>
                      <a:pt x="2736380" y="4492565"/>
                    </a:cubicBezTo>
                    <a:cubicBezTo>
                      <a:pt x="2726618" y="4500971"/>
                      <a:pt x="2718484" y="4507695"/>
                      <a:pt x="2708723" y="4516101"/>
                    </a:cubicBezTo>
                    <a:cubicBezTo>
                      <a:pt x="2702216" y="4521145"/>
                      <a:pt x="2695709" y="4526188"/>
                      <a:pt x="2689201" y="4531232"/>
                    </a:cubicBezTo>
                    <a:cubicBezTo>
                      <a:pt x="2687574" y="4532913"/>
                      <a:pt x="2685948" y="4532913"/>
                      <a:pt x="2684321" y="4534594"/>
                    </a:cubicBezTo>
                    <a:cubicBezTo>
                      <a:pt x="2672933" y="4544681"/>
                      <a:pt x="2661545" y="4553087"/>
                      <a:pt x="2650157" y="4561493"/>
                    </a:cubicBezTo>
                    <a:cubicBezTo>
                      <a:pt x="2645277" y="4564855"/>
                      <a:pt x="2642023" y="4568217"/>
                      <a:pt x="2637142" y="4571580"/>
                    </a:cubicBezTo>
                    <a:cubicBezTo>
                      <a:pt x="2625755" y="4581667"/>
                      <a:pt x="2614367" y="4590072"/>
                      <a:pt x="2602979" y="4598478"/>
                    </a:cubicBezTo>
                    <a:cubicBezTo>
                      <a:pt x="2601352" y="4600159"/>
                      <a:pt x="2599725" y="4601841"/>
                      <a:pt x="2596472" y="4603522"/>
                    </a:cubicBezTo>
                    <a:cubicBezTo>
                      <a:pt x="2591591" y="4606884"/>
                      <a:pt x="2586710" y="4611928"/>
                      <a:pt x="2580203" y="4615290"/>
                    </a:cubicBezTo>
                    <a:cubicBezTo>
                      <a:pt x="2570442" y="4623696"/>
                      <a:pt x="2560681" y="4630420"/>
                      <a:pt x="2549293" y="4638826"/>
                    </a:cubicBezTo>
                    <a:cubicBezTo>
                      <a:pt x="2544413" y="4642189"/>
                      <a:pt x="2537906" y="4647232"/>
                      <a:pt x="2531398" y="4652276"/>
                    </a:cubicBezTo>
                    <a:cubicBezTo>
                      <a:pt x="2528144" y="4653957"/>
                      <a:pt x="2524891" y="4657319"/>
                      <a:pt x="2521637" y="4659000"/>
                    </a:cubicBezTo>
                    <a:cubicBezTo>
                      <a:pt x="2513503" y="4664044"/>
                      <a:pt x="2506996" y="4669087"/>
                      <a:pt x="2498862" y="4675812"/>
                    </a:cubicBezTo>
                    <a:cubicBezTo>
                      <a:pt x="2493981" y="4679174"/>
                      <a:pt x="2489100" y="4682537"/>
                      <a:pt x="2484220" y="4685899"/>
                    </a:cubicBezTo>
                    <a:cubicBezTo>
                      <a:pt x="2469578" y="4695986"/>
                      <a:pt x="2454937" y="4706073"/>
                      <a:pt x="2440295" y="4717841"/>
                    </a:cubicBezTo>
                    <a:cubicBezTo>
                      <a:pt x="2440295" y="4717841"/>
                      <a:pt x="2438668" y="4717841"/>
                      <a:pt x="2438668" y="4717841"/>
                    </a:cubicBezTo>
                    <a:cubicBezTo>
                      <a:pt x="2437042" y="4717841"/>
                      <a:pt x="2437042" y="4719522"/>
                      <a:pt x="2437042" y="4719522"/>
                    </a:cubicBezTo>
                    <a:cubicBezTo>
                      <a:pt x="2435415" y="4721203"/>
                      <a:pt x="2432161" y="4722885"/>
                      <a:pt x="2430534" y="4722885"/>
                    </a:cubicBezTo>
                    <a:cubicBezTo>
                      <a:pt x="2417520" y="4732972"/>
                      <a:pt x="2406132" y="4741377"/>
                      <a:pt x="2393117" y="4749783"/>
                    </a:cubicBezTo>
                    <a:cubicBezTo>
                      <a:pt x="2388236" y="4753146"/>
                      <a:pt x="2383356" y="4754827"/>
                      <a:pt x="2378476" y="4758189"/>
                    </a:cubicBezTo>
                    <a:cubicBezTo>
                      <a:pt x="2375222" y="4761551"/>
                      <a:pt x="2370341" y="4763233"/>
                      <a:pt x="2367088" y="4766595"/>
                    </a:cubicBezTo>
                    <a:cubicBezTo>
                      <a:pt x="2358954" y="4771638"/>
                      <a:pt x="2350819" y="4776682"/>
                      <a:pt x="2342685" y="4781725"/>
                    </a:cubicBezTo>
                    <a:cubicBezTo>
                      <a:pt x="2339432" y="4785088"/>
                      <a:pt x="2336178" y="4786769"/>
                      <a:pt x="2332924" y="4788450"/>
                    </a:cubicBezTo>
                    <a:cubicBezTo>
                      <a:pt x="2319909" y="4796856"/>
                      <a:pt x="2306895" y="4805262"/>
                      <a:pt x="2293880" y="4813668"/>
                    </a:cubicBezTo>
                    <a:cubicBezTo>
                      <a:pt x="2292253" y="4815349"/>
                      <a:pt x="2290626" y="4815349"/>
                      <a:pt x="2289000" y="4817030"/>
                    </a:cubicBezTo>
                    <a:cubicBezTo>
                      <a:pt x="2285746" y="4820392"/>
                      <a:pt x="2280865" y="4822073"/>
                      <a:pt x="2277612" y="4825436"/>
                    </a:cubicBezTo>
                    <a:cubicBezTo>
                      <a:pt x="2266224" y="4832160"/>
                      <a:pt x="2254836" y="4838885"/>
                      <a:pt x="2243448" y="4845610"/>
                    </a:cubicBezTo>
                    <a:cubicBezTo>
                      <a:pt x="2238568" y="4848972"/>
                      <a:pt x="2233687" y="4850653"/>
                      <a:pt x="2228806" y="4854016"/>
                    </a:cubicBezTo>
                    <a:cubicBezTo>
                      <a:pt x="2227180" y="4855697"/>
                      <a:pt x="2223926" y="4857378"/>
                      <a:pt x="2222299" y="4859059"/>
                    </a:cubicBezTo>
                    <a:cubicBezTo>
                      <a:pt x="2210911" y="4865784"/>
                      <a:pt x="2199523" y="4872508"/>
                      <a:pt x="2188136" y="4879233"/>
                    </a:cubicBezTo>
                    <a:cubicBezTo>
                      <a:pt x="2184882" y="4880914"/>
                      <a:pt x="2181628" y="4882595"/>
                      <a:pt x="2178374" y="4884277"/>
                    </a:cubicBezTo>
                    <a:cubicBezTo>
                      <a:pt x="2168614" y="4889320"/>
                      <a:pt x="2160479" y="4896045"/>
                      <a:pt x="2150718" y="4901088"/>
                    </a:cubicBezTo>
                    <a:cubicBezTo>
                      <a:pt x="2147465" y="4902769"/>
                      <a:pt x="2144211" y="4904451"/>
                      <a:pt x="2142584" y="4906132"/>
                    </a:cubicBezTo>
                    <a:cubicBezTo>
                      <a:pt x="2137704" y="4907813"/>
                      <a:pt x="2132823" y="4911175"/>
                      <a:pt x="2127943" y="4914538"/>
                    </a:cubicBezTo>
                    <a:cubicBezTo>
                      <a:pt x="2116555" y="4919581"/>
                      <a:pt x="2105167" y="4926306"/>
                      <a:pt x="2093779" y="4933031"/>
                    </a:cubicBezTo>
                    <a:cubicBezTo>
                      <a:pt x="2090525" y="4934712"/>
                      <a:pt x="2087272" y="4936393"/>
                      <a:pt x="2082391" y="4938074"/>
                    </a:cubicBezTo>
                    <a:cubicBezTo>
                      <a:pt x="2082391" y="4938074"/>
                      <a:pt x="2082391" y="4939755"/>
                      <a:pt x="2082391" y="4939755"/>
                    </a:cubicBezTo>
                    <a:cubicBezTo>
                      <a:pt x="2067750" y="4946480"/>
                      <a:pt x="2054735" y="4953205"/>
                      <a:pt x="2041720" y="4959929"/>
                    </a:cubicBezTo>
                    <a:cubicBezTo>
                      <a:pt x="2036840" y="4963292"/>
                      <a:pt x="2031959" y="4964973"/>
                      <a:pt x="2028706" y="4968335"/>
                    </a:cubicBezTo>
                    <a:cubicBezTo>
                      <a:pt x="2023825" y="4970016"/>
                      <a:pt x="2018944" y="4973379"/>
                      <a:pt x="2014064" y="4975060"/>
                    </a:cubicBezTo>
                    <a:cubicBezTo>
                      <a:pt x="2007557" y="4978422"/>
                      <a:pt x="2001049" y="4981784"/>
                      <a:pt x="1996169" y="4985147"/>
                    </a:cubicBezTo>
                    <a:cubicBezTo>
                      <a:pt x="1991288" y="4986828"/>
                      <a:pt x="1988035" y="4988509"/>
                      <a:pt x="1983154" y="4990190"/>
                    </a:cubicBezTo>
                    <a:cubicBezTo>
                      <a:pt x="1971766" y="4996915"/>
                      <a:pt x="1958752" y="5003640"/>
                      <a:pt x="1945737" y="5008683"/>
                    </a:cubicBezTo>
                    <a:cubicBezTo>
                      <a:pt x="1945737" y="5010364"/>
                      <a:pt x="1944110" y="5010364"/>
                      <a:pt x="1942483" y="5010364"/>
                    </a:cubicBezTo>
                    <a:cubicBezTo>
                      <a:pt x="1937603" y="5013727"/>
                      <a:pt x="1934349" y="5015408"/>
                      <a:pt x="1929468" y="5017089"/>
                    </a:cubicBezTo>
                    <a:cubicBezTo>
                      <a:pt x="1919708" y="5022132"/>
                      <a:pt x="1908320" y="5027176"/>
                      <a:pt x="1898559" y="5032219"/>
                    </a:cubicBezTo>
                    <a:cubicBezTo>
                      <a:pt x="1893678" y="5033901"/>
                      <a:pt x="1890424" y="5035582"/>
                      <a:pt x="1885544" y="5038944"/>
                    </a:cubicBezTo>
                    <a:cubicBezTo>
                      <a:pt x="1883917" y="5038944"/>
                      <a:pt x="1882290" y="5040625"/>
                      <a:pt x="1880663" y="5040625"/>
                    </a:cubicBezTo>
                    <a:cubicBezTo>
                      <a:pt x="1867649" y="5045669"/>
                      <a:pt x="1856261" y="5052393"/>
                      <a:pt x="1844873" y="5057437"/>
                    </a:cubicBezTo>
                    <a:cubicBezTo>
                      <a:pt x="1841619" y="5059118"/>
                      <a:pt x="1838366" y="5059118"/>
                      <a:pt x="1833485" y="5060799"/>
                    </a:cubicBezTo>
                    <a:cubicBezTo>
                      <a:pt x="1826978" y="5064162"/>
                      <a:pt x="1820470" y="5067524"/>
                      <a:pt x="1813963" y="5070886"/>
                    </a:cubicBezTo>
                    <a:cubicBezTo>
                      <a:pt x="1809083" y="5072567"/>
                      <a:pt x="1805829" y="5074249"/>
                      <a:pt x="1800948" y="5075930"/>
                    </a:cubicBezTo>
                    <a:cubicBezTo>
                      <a:pt x="1797695" y="5077611"/>
                      <a:pt x="1792814" y="5079292"/>
                      <a:pt x="1787934" y="5080973"/>
                    </a:cubicBezTo>
                    <a:cubicBezTo>
                      <a:pt x="1774919" y="5086017"/>
                      <a:pt x="1761904" y="5092741"/>
                      <a:pt x="1748890" y="5097785"/>
                    </a:cubicBezTo>
                    <a:cubicBezTo>
                      <a:pt x="1747263" y="5097785"/>
                      <a:pt x="1747263" y="5097785"/>
                      <a:pt x="1747263" y="5097785"/>
                    </a:cubicBezTo>
                    <a:cubicBezTo>
                      <a:pt x="1745636" y="5097785"/>
                      <a:pt x="1744009" y="5099466"/>
                      <a:pt x="1744009" y="5099466"/>
                    </a:cubicBezTo>
                    <a:cubicBezTo>
                      <a:pt x="1730994" y="5104510"/>
                      <a:pt x="1717980" y="5109553"/>
                      <a:pt x="1704965" y="5114597"/>
                    </a:cubicBezTo>
                    <a:cubicBezTo>
                      <a:pt x="1701711" y="5116278"/>
                      <a:pt x="1696831" y="5117959"/>
                      <a:pt x="1693577" y="5117959"/>
                    </a:cubicBezTo>
                    <a:cubicBezTo>
                      <a:pt x="1690324" y="5119640"/>
                      <a:pt x="1687070" y="5121321"/>
                      <a:pt x="1683816" y="5123002"/>
                    </a:cubicBezTo>
                    <a:cubicBezTo>
                      <a:pt x="1662667" y="5129727"/>
                      <a:pt x="1641518" y="5138133"/>
                      <a:pt x="1620370" y="5144858"/>
                    </a:cubicBezTo>
                    <a:cubicBezTo>
                      <a:pt x="1617116" y="5146539"/>
                      <a:pt x="1613862" y="5146539"/>
                      <a:pt x="1612235" y="5148220"/>
                    </a:cubicBezTo>
                    <a:cubicBezTo>
                      <a:pt x="1607355" y="5149901"/>
                      <a:pt x="1604101" y="5149901"/>
                      <a:pt x="1600848" y="5151582"/>
                    </a:cubicBezTo>
                    <a:cubicBezTo>
                      <a:pt x="1589460" y="5154945"/>
                      <a:pt x="1579699" y="5158307"/>
                      <a:pt x="1568311" y="5161669"/>
                    </a:cubicBezTo>
                    <a:cubicBezTo>
                      <a:pt x="1565057" y="5163350"/>
                      <a:pt x="1561803" y="5163350"/>
                      <a:pt x="1560176" y="5165032"/>
                    </a:cubicBezTo>
                    <a:cubicBezTo>
                      <a:pt x="1556923" y="5165032"/>
                      <a:pt x="1555296" y="5166713"/>
                      <a:pt x="1553669" y="5166713"/>
                    </a:cubicBezTo>
                    <a:cubicBezTo>
                      <a:pt x="1542281" y="5170075"/>
                      <a:pt x="1530894" y="5173437"/>
                      <a:pt x="1519506" y="5176800"/>
                    </a:cubicBezTo>
                    <a:cubicBezTo>
                      <a:pt x="1516252" y="5178481"/>
                      <a:pt x="1514625" y="5178481"/>
                      <a:pt x="1511371" y="5180162"/>
                    </a:cubicBezTo>
                    <a:cubicBezTo>
                      <a:pt x="1503237" y="5181843"/>
                      <a:pt x="1496730" y="5183524"/>
                      <a:pt x="1490222" y="5185206"/>
                    </a:cubicBezTo>
                    <a:cubicBezTo>
                      <a:pt x="1486969" y="5186887"/>
                      <a:pt x="1483715" y="5186887"/>
                      <a:pt x="1480462" y="5188568"/>
                    </a:cubicBezTo>
                    <a:cubicBezTo>
                      <a:pt x="1475581" y="5188568"/>
                      <a:pt x="1470700" y="5190249"/>
                      <a:pt x="1467447" y="5191930"/>
                    </a:cubicBezTo>
                    <a:cubicBezTo>
                      <a:pt x="1457686" y="5193611"/>
                      <a:pt x="1446298" y="5196974"/>
                      <a:pt x="1436537" y="5198655"/>
                    </a:cubicBezTo>
                    <a:cubicBezTo>
                      <a:pt x="1434910" y="5200336"/>
                      <a:pt x="1431656" y="5200336"/>
                      <a:pt x="1428403" y="5202017"/>
                    </a:cubicBezTo>
                    <a:cubicBezTo>
                      <a:pt x="1426776" y="5202017"/>
                      <a:pt x="1426776" y="5202017"/>
                      <a:pt x="1425149" y="5202017"/>
                    </a:cubicBezTo>
                    <a:cubicBezTo>
                      <a:pt x="1413761" y="5205380"/>
                      <a:pt x="1402373" y="5207061"/>
                      <a:pt x="1390986" y="5210423"/>
                    </a:cubicBezTo>
                    <a:cubicBezTo>
                      <a:pt x="1386105" y="5210423"/>
                      <a:pt x="1382851" y="5212104"/>
                      <a:pt x="1379598" y="5212104"/>
                    </a:cubicBezTo>
                    <a:cubicBezTo>
                      <a:pt x="1373090" y="5213785"/>
                      <a:pt x="1368210" y="5215467"/>
                      <a:pt x="1363329" y="5217148"/>
                    </a:cubicBezTo>
                    <a:cubicBezTo>
                      <a:pt x="1360076" y="5217148"/>
                      <a:pt x="1356822" y="5217148"/>
                      <a:pt x="1353568" y="5218829"/>
                    </a:cubicBezTo>
                    <a:cubicBezTo>
                      <a:pt x="1347061" y="5218829"/>
                      <a:pt x="1342180" y="5220510"/>
                      <a:pt x="1337300" y="5222191"/>
                    </a:cubicBezTo>
                    <a:cubicBezTo>
                      <a:pt x="1329166" y="5223872"/>
                      <a:pt x="1321032" y="5223872"/>
                      <a:pt x="1312897" y="5225554"/>
                    </a:cubicBezTo>
                    <a:cubicBezTo>
                      <a:pt x="1308017" y="5227235"/>
                      <a:pt x="1303136" y="5227235"/>
                      <a:pt x="1299883" y="5228916"/>
                    </a:cubicBezTo>
                    <a:cubicBezTo>
                      <a:pt x="1298256" y="5228916"/>
                      <a:pt x="1296629" y="5228916"/>
                      <a:pt x="1295002" y="5228916"/>
                    </a:cubicBezTo>
                    <a:cubicBezTo>
                      <a:pt x="1283614" y="5230597"/>
                      <a:pt x="1273853" y="5232278"/>
                      <a:pt x="1262465" y="5233959"/>
                    </a:cubicBezTo>
                    <a:cubicBezTo>
                      <a:pt x="1259212" y="5235641"/>
                      <a:pt x="1255958" y="5235641"/>
                      <a:pt x="1252704" y="5235641"/>
                    </a:cubicBezTo>
                    <a:cubicBezTo>
                      <a:pt x="1244570" y="5237322"/>
                      <a:pt x="1238063" y="5239003"/>
                      <a:pt x="1229929" y="5239003"/>
                    </a:cubicBezTo>
                    <a:cubicBezTo>
                      <a:pt x="1228302" y="5239003"/>
                      <a:pt x="1226675" y="5239003"/>
                      <a:pt x="1225048" y="5240684"/>
                    </a:cubicBezTo>
                    <a:cubicBezTo>
                      <a:pt x="1220168" y="5240684"/>
                      <a:pt x="1215287" y="5240684"/>
                      <a:pt x="1210407" y="5242365"/>
                    </a:cubicBezTo>
                    <a:cubicBezTo>
                      <a:pt x="1202272" y="5242365"/>
                      <a:pt x="1194138" y="5244046"/>
                      <a:pt x="1187631" y="5244046"/>
                    </a:cubicBezTo>
                    <a:cubicBezTo>
                      <a:pt x="1182750" y="5244046"/>
                      <a:pt x="1177870" y="5245728"/>
                      <a:pt x="1172989" y="5245728"/>
                    </a:cubicBezTo>
                    <a:cubicBezTo>
                      <a:pt x="1169736" y="5245728"/>
                      <a:pt x="1168109" y="5245728"/>
                      <a:pt x="1164855" y="5245728"/>
                    </a:cubicBezTo>
                    <a:cubicBezTo>
                      <a:pt x="1159975" y="5247409"/>
                      <a:pt x="1153467" y="5247409"/>
                      <a:pt x="1148587" y="5247409"/>
                    </a:cubicBezTo>
                    <a:cubicBezTo>
                      <a:pt x="1143706" y="5247409"/>
                      <a:pt x="1140453" y="5249090"/>
                      <a:pt x="1135572" y="5249090"/>
                    </a:cubicBezTo>
                    <a:cubicBezTo>
                      <a:pt x="1124184" y="5249090"/>
                      <a:pt x="1112796" y="5250771"/>
                      <a:pt x="1101409" y="5250771"/>
                    </a:cubicBezTo>
                    <a:cubicBezTo>
                      <a:pt x="1096528" y="5250771"/>
                      <a:pt x="1091648" y="5250771"/>
                      <a:pt x="1086767" y="5250771"/>
                    </a:cubicBezTo>
                    <a:cubicBezTo>
                      <a:pt x="1078633" y="5252452"/>
                      <a:pt x="1070499" y="5252452"/>
                      <a:pt x="1062364" y="5252452"/>
                    </a:cubicBezTo>
                    <a:cubicBezTo>
                      <a:pt x="1057484" y="5252452"/>
                      <a:pt x="1050977" y="5252452"/>
                      <a:pt x="1046096" y="5252452"/>
                    </a:cubicBezTo>
                    <a:cubicBezTo>
                      <a:pt x="1039589" y="5252452"/>
                      <a:pt x="1033081" y="5252452"/>
                      <a:pt x="1026574" y="5252452"/>
                    </a:cubicBezTo>
                    <a:cubicBezTo>
                      <a:pt x="1026574" y="5252452"/>
                      <a:pt x="1024947" y="5252452"/>
                      <a:pt x="1024947" y="5252452"/>
                    </a:cubicBezTo>
                    <a:cubicBezTo>
                      <a:pt x="1018440" y="5252452"/>
                      <a:pt x="1013559" y="5252452"/>
                      <a:pt x="1008679" y="5252452"/>
                    </a:cubicBezTo>
                    <a:cubicBezTo>
                      <a:pt x="1002172" y="5252452"/>
                      <a:pt x="994037" y="5252452"/>
                      <a:pt x="987530" y="5252452"/>
                    </a:cubicBezTo>
                    <a:cubicBezTo>
                      <a:pt x="985903" y="5252452"/>
                      <a:pt x="985903" y="5252452"/>
                      <a:pt x="984276" y="5250771"/>
                    </a:cubicBezTo>
                    <a:cubicBezTo>
                      <a:pt x="979396" y="5250771"/>
                      <a:pt x="974515" y="5250771"/>
                      <a:pt x="969635" y="5250771"/>
                    </a:cubicBezTo>
                    <a:cubicBezTo>
                      <a:pt x="964754" y="5250771"/>
                      <a:pt x="959874" y="5250771"/>
                      <a:pt x="954993" y="5250771"/>
                    </a:cubicBezTo>
                    <a:cubicBezTo>
                      <a:pt x="953366" y="5250771"/>
                      <a:pt x="953366" y="5250771"/>
                      <a:pt x="951740" y="5249090"/>
                    </a:cubicBezTo>
                    <a:cubicBezTo>
                      <a:pt x="945232" y="5249090"/>
                      <a:pt x="940352" y="5249090"/>
                      <a:pt x="933844" y="5249090"/>
                    </a:cubicBezTo>
                    <a:cubicBezTo>
                      <a:pt x="928964" y="5247409"/>
                      <a:pt x="922456" y="5247409"/>
                      <a:pt x="915949" y="5247409"/>
                    </a:cubicBezTo>
                    <a:cubicBezTo>
                      <a:pt x="911069" y="5245728"/>
                      <a:pt x="904561" y="5245728"/>
                      <a:pt x="899681" y="5245728"/>
                    </a:cubicBezTo>
                    <a:cubicBezTo>
                      <a:pt x="894800" y="5244046"/>
                      <a:pt x="889920" y="5244046"/>
                      <a:pt x="885039" y="5244046"/>
                    </a:cubicBezTo>
                    <a:cubicBezTo>
                      <a:pt x="883412" y="5244046"/>
                      <a:pt x="883412" y="5244046"/>
                      <a:pt x="881786" y="5244046"/>
                    </a:cubicBezTo>
                    <a:cubicBezTo>
                      <a:pt x="875278" y="5242365"/>
                      <a:pt x="870398" y="5242365"/>
                      <a:pt x="865517" y="5240684"/>
                    </a:cubicBezTo>
                    <a:cubicBezTo>
                      <a:pt x="859010" y="5240684"/>
                      <a:pt x="854129" y="5239003"/>
                      <a:pt x="847622" y="5239003"/>
                    </a:cubicBezTo>
                    <a:cubicBezTo>
                      <a:pt x="842742" y="5237322"/>
                      <a:pt x="836234" y="5237322"/>
                      <a:pt x="831354" y="5235641"/>
                    </a:cubicBezTo>
                    <a:cubicBezTo>
                      <a:pt x="826473" y="5235641"/>
                      <a:pt x="821593" y="5233959"/>
                      <a:pt x="818339" y="5233959"/>
                    </a:cubicBezTo>
                    <a:cubicBezTo>
                      <a:pt x="816712" y="5233959"/>
                      <a:pt x="815085" y="5232278"/>
                      <a:pt x="813458" y="5232278"/>
                    </a:cubicBezTo>
                    <a:cubicBezTo>
                      <a:pt x="810205" y="5232278"/>
                      <a:pt x="808578" y="5232278"/>
                      <a:pt x="805324" y="5230597"/>
                    </a:cubicBezTo>
                    <a:cubicBezTo>
                      <a:pt x="797190" y="5228916"/>
                      <a:pt x="790683" y="5227235"/>
                      <a:pt x="782548" y="5225554"/>
                    </a:cubicBezTo>
                    <a:cubicBezTo>
                      <a:pt x="779295" y="5225554"/>
                      <a:pt x="777668" y="5225554"/>
                      <a:pt x="774414" y="5223872"/>
                    </a:cubicBezTo>
                    <a:cubicBezTo>
                      <a:pt x="764653" y="5222191"/>
                      <a:pt x="756519" y="5220510"/>
                      <a:pt x="746758" y="5217148"/>
                    </a:cubicBezTo>
                    <a:cubicBezTo>
                      <a:pt x="745131" y="5217148"/>
                      <a:pt x="741878" y="5217148"/>
                      <a:pt x="740251" y="5215467"/>
                    </a:cubicBezTo>
                    <a:cubicBezTo>
                      <a:pt x="735370" y="5213785"/>
                      <a:pt x="730490" y="5213785"/>
                      <a:pt x="725609" y="5212104"/>
                    </a:cubicBezTo>
                    <a:cubicBezTo>
                      <a:pt x="722356" y="5210423"/>
                      <a:pt x="720729" y="5210423"/>
                      <a:pt x="717475" y="5208742"/>
                    </a:cubicBezTo>
                    <a:cubicBezTo>
                      <a:pt x="714221" y="5208742"/>
                      <a:pt x="712595" y="5207061"/>
                      <a:pt x="709341" y="5207061"/>
                    </a:cubicBezTo>
                    <a:cubicBezTo>
                      <a:pt x="701207" y="5203698"/>
                      <a:pt x="693072" y="5202017"/>
                      <a:pt x="684938" y="5198655"/>
                    </a:cubicBezTo>
                    <a:cubicBezTo>
                      <a:pt x="683311" y="5198655"/>
                      <a:pt x="681685" y="5198655"/>
                      <a:pt x="681685" y="5196974"/>
                    </a:cubicBezTo>
                    <a:cubicBezTo>
                      <a:pt x="671924" y="5195293"/>
                      <a:pt x="663789" y="5191930"/>
                      <a:pt x="655655" y="5188568"/>
                    </a:cubicBezTo>
                    <a:cubicBezTo>
                      <a:pt x="652402" y="5186887"/>
                      <a:pt x="649148" y="5186887"/>
                      <a:pt x="647521" y="5185206"/>
                    </a:cubicBezTo>
                    <a:cubicBezTo>
                      <a:pt x="644267" y="5185206"/>
                      <a:pt x="641014" y="5183524"/>
                      <a:pt x="639387" y="5181843"/>
                    </a:cubicBezTo>
                    <a:cubicBezTo>
                      <a:pt x="634506" y="5180162"/>
                      <a:pt x="629626" y="5178481"/>
                      <a:pt x="626372" y="5176800"/>
                    </a:cubicBezTo>
                    <a:cubicBezTo>
                      <a:pt x="624745" y="5176800"/>
                      <a:pt x="621492" y="5175119"/>
                      <a:pt x="619865" y="5175119"/>
                    </a:cubicBezTo>
                    <a:cubicBezTo>
                      <a:pt x="611731" y="5171756"/>
                      <a:pt x="603596" y="5166713"/>
                      <a:pt x="595462" y="5163350"/>
                    </a:cubicBezTo>
                    <a:cubicBezTo>
                      <a:pt x="592209" y="5161669"/>
                      <a:pt x="590582" y="5161669"/>
                      <a:pt x="588955" y="5159988"/>
                    </a:cubicBezTo>
                    <a:cubicBezTo>
                      <a:pt x="580821" y="5156626"/>
                      <a:pt x="574313" y="5153263"/>
                      <a:pt x="567806" y="5149901"/>
                    </a:cubicBezTo>
                    <a:cubicBezTo>
                      <a:pt x="566179" y="5149901"/>
                      <a:pt x="564552" y="5148220"/>
                      <a:pt x="561299" y="5146539"/>
                    </a:cubicBezTo>
                    <a:cubicBezTo>
                      <a:pt x="561299" y="5146539"/>
                      <a:pt x="559672" y="5146539"/>
                      <a:pt x="558045" y="5144858"/>
                    </a:cubicBezTo>
                    <a:cubicBezTo>
                      <a:pt x="551538" y="5141495"/>
                      <a:pt x="545030" y="5138133"/>
                      <a:pt x="536896" y="5134771"/>
                    </a:cubicBezTo>
                    <a:cubicBezTo>
                      <a:pt x="536896" y="5133089"/>
                      <a:pt x="535269" y="5133089"/>
                      <a:pt x="533642" y="5131408"/>
                    </a:cubicBezTo>
                    <a:cubicBezTo>
                      <a:pt x="527135" y="5128046"/>
                      <a:pt x="519001" y="5123002"/>
                      <a:pt x="512494" y="5119640"/>
                    </a:cubicBezTo>
                    <a:cubicBezTo>
                      <a:pt x="510867" y="5117959"/>
                      <a:pt x="509240" y="5116278"/>
                      <a:pt x="505986" y="5116278"/>
                    </a:cubicBezTo>
                    <a:cubicBezTo>
                      <a:pt x="499479" y="5111234"/>
                      <a:pt x="491345" y="5106191"/>
                      <a:pt x="483211" y="5101147"/>
                    </a:cubicBezTo>
                    <a:lnTo>
                      <a:pt x="402306" y="5047082"/>
                    </a:lnTo>
                    <a:lnTo>
                      <a:pt x="400392" y="5046364"/>
                    </a:lnTo>
                    <a:cubicBezTo>
                      <a:pt x="398710" y="5046364"/>
                      <a:pt x="395345" y="5044682"/>
                      <a:pt x="393663" y="5044682"/>
                    </a:cubicBezTo>
                    <a:cubicBezTo>
                      <a:pt x="385251" y="5041319"/>
                      <a:pt x="376839" y="5036275"/>
                      <a:pt x="368428" y="5032912"/>
                    </a:cubicBezTo>
                    <a:cubicBezTo>
                      <a:pt x="365063" y="5031230"/>
                      <a:pt x="363381" y="5031230"/>
                      <a:pt x="361699" y="5029548"/>
                    </a:cubicBezTo>
                    <a:cubicBezTo>
                      <a:pt x="353287" y="5026185"/>
                      <a:pt x="346558" y="5022822"/>
                      <a:pt x="339828" y="5019459"/>
                    </a:cubicBezTo>
                    <a:cubicBezTo>
                      <a:pt x="338146" y="5019459"/>
                      <a:pt x="336464" y="5017777"/>
                      <a:pt x="333099" y="5016096"/>
                    </a:cubicBezTo>
                    <a:cubicBezTo>
                      <a:pt x="333099" y="5016096"/>
                      <a:pt x="331417" y="5016096"/>
                      <a:pt x="329734" y="5014414"/>
                    </a:cubicBezTo>
                    <a:cubicBezTo>
                      <a:pt x="323005" y="5011051"/>
                      <a:pt x="316276" y="5007688"/>
                      <a:pt x="307864" y="5004325"/>
                    </a:cubicBezTo>
                    <a:cubicBezTo>
                      <a:pt x="307864" y="5002643"/>
                      <a:pt x="306182" y="5002643"/>
                      <a:pt x="304500" y="5000962"/>
                    </a:cubicBezTo>
                    <a:cubicBezTo>
                      <a:pt x="297770" y="4997599"/>
                      <a:pt x="289359" y="4992554"/>
                      <a:pt x="282630" y="4989191"/>
                    </a:cubicBezTo>
                    <a:cubicBezTo>
                      <a:pt x="280947" y="4987509"/>
                      <a:pt x="279265" y="4985828"/>
                      <a:pt x="275900" y="4985828"/>
                    </a:cubicBezTo>
                    <a:cubicBezTo>
                      <a:pt x="269171" y="4980783"/>
                      <a:pt x="260759" y="4975738"/>
                      <a:pt x="252348" y="4970694"/>
                    </a:cubicBezTo>
                    <a:cubicBezTo>
                      <a:pt x="168232" y="4915202"/>
                      <a:pt x="84116" y="4861392"/>
                      <a:pt x="0" y="4807582"/>
                    </a:cubicBezTo>
                    <a:cubicBezTo>
                      <a:pt x="8412" y="4812627"/>
                      <a:pt x="15141" y="4817672"/>
                      <a:pt x="23552" y="4821035"/>
                    </a:cubicBezTo>
                    <a:cubicBezTo>
                      <a:pt x="25235" y="4822716"/>
                      <a:pt x="28599" y="4824398"/>
                      <a:pt x="30282" y="4826080"/>
                    </a:cubicBezTo>
                    <a:cubicBezTo>
                      <a:pt x="37011" y="4829443"/>
                      <a:pt x="43740" y="4832806"/>
                      <a:pt x="50470" y="4837850"/>
                    </a:cubicBezTo>
                    <a:cubicBezTo>
                      <a:pt x="52152" y="4837850"/>
                      <a:pt x="53834" y="4839532"/>
                      <a:pt x="55517" y="4839532"/>
                    </a:cubicBezTo>
                    <a:cubicBezTo>
                      <a:pt x="63928" y="4844577"/>
                      <a:pt x="72340" y="4847940"/>
                      <a:pt x="80751" y="4852985"/>
                    </a:cubicBezTo>
                    <a:cubicBezTo>
                      <a:pt x="82434" y="4852985"/>
                      <a:pt x="84116" y="4854666"/>
                      <a:pt x="85798" y="4856348"/>
                    </a:cubicBezTo>
                    <a:cubicBezTo>
                      <a:pt x="92528" y="4858029"/>
                      <a:pt x="99257" y="4861392"/>
                      <a:pt x="105986" y="4864755"/>
                    </a:cubicBezTo>
                    <a:cubicBezTo>
                      <a:pt x="109351" y="4866437"/>
                      <a:pt x="111033" y="4866437"/>
                      <a:pt x="112715" y="4868119"/>
                    </a:cubicBezTo>
                    <a:cubicBezTo>
                      <a:pt x="121127" y="4871482"/>
                      <a:pt x="131221" y="4874845"/>
                      <a:pt x="139632" y="4878208"/>
                    </a:cubicBezTo>
                    <a:cubicBezTo>
                      <a:pt x="141315" y="4879890"/>
                      <a:pt x="142997" y="4879890"/>
                      <a:pt x="144679" y="4881571"/>
                    </a:cubicBezTo>
                    <a:cubicBezTo>
                      <a:pt x="153091" y="4883253"/>
                      <a:pt x="159820" y="4886616"/>
                      <a:pt x="166550" y="4889979"/>
                    </a:cubicBezTo>
                    <a:cubicBezTo>
                      <a:pt x="169914" y="4889979"/>
                      <a:pt x="171597" y="4891660"/>
                      <a:pt x="174961" y="4891660"/>
                    </a:cubicBezTo>
                    <a:cubicBezTo>
                      <a:pt x="183373" y="4895024"/>
                      <a:pt x="191784" y="4898387"/>
                      <a:pt x="201878" y="4901750"/>
                    </a:cubicBezTo>
                    <a:cubicBezTo>
                      <a:pt x="201878" y="4901750"/>
                      <a:pt x="203561" y="4901750"/>
                      <a:pt x="203561" y="4901750"/>
                    </a:cubicBezTo>
                    <a:cubicBezTo>
                      <a:pt x="211972" y="4905113"/>
                      <a:pt x="220384" y="4906794"/>
                      <a:pt x="230478" y="4910158"/>
                    </a:cubicBezTo>
                    <a:cubicBezTo>
                      <a:pt x="232160" y="4910158"/>
                      <a:pt x="235525" y="4911839"/>
                      <a:pt x="238889" y="4911839"/>
                    </a:cubicBezTo>
                    <a:cubicBezTo>
                      <a:pt x="245619" y="4915202"/>
                      <a:pt x="254030" y="4916884"/>
                      <a:pt x="260759" y="4918565"/>
                    </a:cubicBezTo>
                    <a:cubicBezTo>
                      <a:pt x="262442" y="4918565"/>
                      <a:pt x="265806" y="4920247"/>
                      <a:pt x="267489" y="4920247"/>
                    </a:cubicBezTo>
                    <a:cubicBezTo>
                      <a:pt x="277583" y="4921929"/>
                      <a:pt x="285994" y="4923610"/>
                      <a:pt x="296088" y="4926973"/>
                    </a:cubicBezTo>
                    <a:cubicBezTo>
                      <a:pt x="299453" y="4926973"/>
                      <a:pt x="301135" y="4926973"/>
                      <a:pt x="304500" y="4928655"/>
                    </a:cubicBezTo>
                    <a:cubicBezTo>
                      <a:pt x="311229" y="4930336"/>
                      <a:pt x="319641" y="4930336"/>
                      <a:pt x="326370" y="4932018"/>
                    </a:cubicBezTo>
                    <a:cubicBezTo>
                      <a:pt x="329734" y="4933699"/>
                      <a:pt x="333099" y="4933699"/>
                      <a:pt x="336464" y="4933699"/>
                    </a:cubicBezTo>
                    <a:cubicBezTo>
                      <a:pt x="341511" y="4935381"/>
                      <a:pt x="348240" y="4935381"/>
                      <a:pt x="353287" y="4937063"/>
                    </a:cubicBezTo>
                    <a:cubicBezTo>
                      <a:pt x="360016" y="4937063"/>
                      <a:pt x="365063" y="4938744"/>
                      <a:pt x="370110" y="4938744"/>
                    </a:cubicBezTo>
                    <a:cubicBezTo>
                      <a:pt x="376839" y="4940426"/>
                      <a:pt x="381886" y="4940426"/>
                      <a:pt x="388616" y="4942107"/>
                    </a:cubicBezTo>
                    <a:cubicBezTo>
                      <a:pt x="393663" y="4942107"/>
                      <a:pt x="400392" y="4943789"/>
                      <a:pt x="405439" y="4943789"/>
                    </a:cubicBezTo>
                    <a:cubicBezTo>
                      <a:pt x="412168" y="4943789"/>
                      <a:pt x="417215" y="4945470"/>
                      <a:pt x="423944" y="4945470"/>
                    </a:cubicBezTo>
                    <a:cubicBezTo>
                      <a:pt x="428991" y="4945470"/>
                      <a:pt x="435721" y="4947152"/>
                      <a:pt x="440768" y="4947152"/>
                    </a:cubicBezTo>
                    <a:cubicBezTo>
                      <a:pt x="447497" y="4947152"/>
                      <a:pt x="452544" y="4947152"/>
                      <a:pt x="459273" y="4948833"/>
                    </a:cubicBezTo>
                    <a:cubicBezTo>
                      <a:pt x="464320" y="4948833"/>
                      <a:pt x="471049" y="4948833"/>
                      <a:pt x="477779" y="4948833"/>
                    </a:cubicBezTo>
                    <a:cubicBezTo>
                      <a:pt x="482826" y="4948833"/>
                      <a:pt x="489555" y="4950515"/>
                      <a:pt x="494602" y="4950515"/>
                    </a:cubicBezTo>
                    <a:cubicBezTo>
                      <a:pt x="501331" y="4950515"/>
                      <a:pt x="508060" y="4950515"/>
                      <a:pt x="513107" y="4950515"/>
                    </a:cubicBezTo>
                    <a:cubicBezTo>
                      <a:pt x="521519" y="4950515"/>
                      <a:pt x="528248" y="4950515"/>
                      <a:pt x="536660" y="4950515"/>
                    </a:cubicBezTo>
                    <a:cubicBezTo>
                      <a:pt x="541707" y="4950515"/>
                      <a:pt x="546754" y="4950515"/>
                      <a:pt x="551801" y="4950515"/>
                    </a:cubicBezTo>
                    <a:cubicBezTo>
                      <a:pt x="558530" y="4950515"/>
                      <a:pt x="566941" y="4950515"/>
                      <a:pt x="575353" y="4950515"/>
                    </a:cubicBezTo>
                    <a:cubicBezTo>
                      <a:pt x="580400" y="4950515"/>
                      <a:pt x="585447" y="4950515"/>
                      <a:pt x="590494" y="4950515"/>
                    </a:cubicBezTo>
                    <a:cubicBezTo>
                      <a:pt x="598906" y="4950515"/>
                      <a:pt x="605635" y="4948833"/>
                      <a:pt x="614046" y="4948833"/>
                    </a:cubicBezTo>
                    <a:cubicBezTo>
                      <a:pt x="619093" y="4948833"/>
                      <a:pt x="624140" y="4948833"/>
                      <a:pt x="630870" y="4948833"/>
                    </a:cubicBezTo>
                    <a:cubicBezTo>
                      <a:pt x="642646" y="4947152"/>
                      <a:pt x="654422" y="4947152"/>
                      <a:pt x="666198" y="4945470"/>
                    </a:cubicBezTo>
                    <a:cubicBezTo>
                      <a:pt x="669563" y="4945470"/>
                      <a:pt x="674610" y="4945470"/>
                      <a:pt x="677974" y="4943789"/>
                    </a:cubicBezTo>
                    <a:cubicBezTo>
                      <a:pt x="686386" y="4943789"/>
                      <a:pt x="694798" y="4942107"/>
                      <a:pt x="703209" y="4942107"/>
                    </a:cubicBezTo>
                    <a:cubicBezTo>
                      <a:pt x="708256" y="4942107"/>
                      <a:pt x="713303" y="4940426"/>
                      <a:pt x="718350" y="4940426"/>
                    </a:cubicBezTo>
                    <a:cubicBezTo>
                      <a:pt x="726762" y="4938744"/>
                      <a:pt x="735173" y="4938744"/>
                      <a:pt x="743585" y="4937063"/>
                    </a:cubicBezTo>
                    <a:cubicBezTo>
                      <a:pt x="746950" y="4937063"/>
                      <a:pt x="751997" y="4935381"/>
                      <a:pt x="757044" y="4935381"/>
                    </a:cubicBezTo>
                    <a:cubicBezTo>
                      <a:pt x="767137" y="4933699"/>
                      <a:pt x="777231" y="4932018"/>
                      <a:pt x="787325" y="4930336"/>
                    </a:cubicBezTo>
                    <a:cubicBezTo>
                      <a:pt x="790690" y="4930336"/>
                      <a:pt x="792372" y="4930336"/>
                      <a:pt x="795737" y="4928655"/>
                    </a:cubicBezTo>
                    <a:cubicBezTo>
                      <a:pt x="807513" y="4926973"/>
                      <a:pt x="820972" y="4925292"/>
                      <a:pt x="834430" y="4923610"/>
                    </a:cubicBezTo>
                    <a:cubicBezTo>
                      <a:pt x="837795" y="4921929"/>
                      <a:pt x="842842" y="4921929"/>
                      <a:pt x="847889" y="4920247"/>
                    </a:cubicBezTo>
                    <a:cubicBezTo>
                      <a:pt x="856300" y="4918565"/>
                      <a:pt x="864712" y="4916884"/>
                      <a:pt x="873124" y="4915202"/>
                    </a:cubicBezTo>
                    <a:cubicBezTo>
                      <a:pt x="878170" y="4913521"/>
                      <a:pt x="883217" y="4913521"/>
                      <a:pt x="889947" y="4911839"/>
                    </a:cubicBezTo>
                    <a:cubicBezTo>
                      <a:pt x="898358" y="4910158"/>
                      <a:pt x="906770" y="4908476"/>
                      <a:pt x="915181" y="4906794"/>
                    </a:cubicBezTo>
                    <a:cubicBezTo>
                      <a:pt x="920228" y="4905113"/>
                      <a:pt x="923593" y="4903431"/>
                      <a:pt x="928640" y="4903431"/>
                    </a:cubicBezTo>
                    <a:cubicBezTo>
                      <a:pt x="940416" y="4900068"/>
                      <a:pt x="953875" y="4896705"/>
                      <a:pt x="965651" y="4893342"/>
                    </a:cubicBezTo>
                    <a:cubicBezTo>
                      <a:pt x="969016" y="4893342"/>
                      <a:pt x="974063" y="4891660"/>
                      <a:pt x="977427" y="4891660"/>
                    </a:cubicBezTo>
                    <a:cubicBezTo>
                      <a:pt x="987521" y="4888297"/>
                      <a:pt x="997615" y="4886616"/>
                      <a:pt x="1007709" y="4883253"/>
                    </a:cubicBezTo>
                    <a:cubicBezTo>
                      <a:pt x="1011074" y="4881571"/>
                      <a:pt x="1016121" y="4881571"/>
                      <a:pt x="1019485" y="4879890"/>
                    </a:cubicBezTo>
                    <a:cubicBezTo>
                      <a:pt x="1031262" y="4876526"/>
                      <a:pt x="1041355" y="4873163"/>
                      <a:pt x="1053132" y="4869800"/>
                    </a:cubicBezTo>
                    <a:cubicBezTo>
                      <a:pt x="1054814" y="4869800"/>
                      <a:pt x="1058179" y="4868119"/>
                      <a:pt x="1061543" y="4868119"/>
                    </a:cubicBezTo>
                    <a:cubicBezTo>
                      <a:pt x="1075002" y="4864755"/>
                      <a:pt x="1088460" y="4859711"/>
                      <a:pt x="1101919" y="4854666"/>
                    </a:cubicBezTo>
                    <a:cubicBezTo>
                      <a:pt x="1105284" y="4854666"/>
                      <a:pt x="1108648" y="4852985"/>
                      <a:pt x="1112013" y="4851303"/>
                    </a:cubicBezTo>
                    <a:cubicBezTo>
                      <a:pt x="1123789" y="4847940"/>
                      <a:pt x="1133883" y="4844577"/>
                      <a:pt x="1143977" y="4841214"/>
                    </a:cubicBezTo>
                    <a:cubicBezTo>
                      <a:pt x="1147342" y="4839532"/>
                      <a:pt x="1152388" y="4837850"/>
                      <a:pt x="1157435" y="4837850"/>
                    </a:cubicBezTo>
                    <a:cubicBezTo>
                      <a:pt x="1170894" y="4832806"/>
                      <a:pt x="1184352" y="4827761"/>
                      <a:pt x="1197811" y="4822716"/>
                    </a:cubicBezTo>
                    <a:cubicBezTo>
                      <a:pt x="1212952" y="4817672"/>
                      <a:pt x="1226410" y="4812627"/>
                      <a:pt x="1239869" y="4807582"/>
                    </a:cubicBezTo>
                    <a:cubicBezTo>
                      <a:pt x="1244916" y="4805901"/>
                      <a:pt x="1248281" y="4804219"/>
                      <a:pt x="1251645" y="4802538"/>
                    </a:cubicBezTo>
                    <a:cubicBezTo>
                      <a:pt x="1265104" y="4797493"/>
                      <a:pt x="1278562" y="4792448"/>
                      <a:pt x="1290339" y="4787404"/>
                    </a:cubicBezTo>
                    <a:cubicBezTo>
                      <a:pt x="1292021" y="4787404"/>
                      <a:pt x="1293703" y="4785722"/>
                      <a:pt x="1295386" y="4785722"/>
                    </a:cubicBezTo>
                    <a:cubicBezTo>
                      <a:pt x="1310526" y="4778996"/>
                      <a:pt x="1323985" y="4773951"/>
                      <a:pt x="1339126" y="4767225"/>
                    </a:cubicBezTo>
                    <a:cubicBezTo>
                      <a:pt x="1342490" y="4765543"/>
                      <a:pt x="1347537" y="4763862"/>
                      <a:pt x="1350902" y="4762180"/>
                    </a:cubicBezTo>
                    <a:cubicBezTo>
                      <a:pt x="1362678" y="4757136"/>
                      <a:pt x="1374454" y="4752091"/>
                      <a:pt x="1386231" y="4747046"/>
                    </a:cubicBezTo>
                    <a:cubicBezTo>
                      <a:pt x="1389595" y="4745365"/>
                      <a:pt x="1392960" y="4743683"/>
                      <a:pt x="1396325" y="4742002"/>
                    </a:cubicBezTo>
                    <a:cubicBezTo>
                      <a:pt x="1409783" y="4736957"/>
                      <a:pt x="1424924" y="4730231"/>
                      <a:pt x="1438383" y="4723504"/>
                    </a:cubicBezTo>
                    <a:cubicBezTo>
                      <a:pt x="1443430" y="4721823"/>
                      <a:pt x="1448476" y="4718460"/>
                      <a:pt x="1453524" y="4716778"/>
                    </a:cubicBezTo>
                    <a:cubicBezTo>
                      <a:pt x="1463617" y="4711733"/>
                      <a:pt x="1473711" y="4706689"/>
                      <a:pt x="1483805" y="4701644"/>
                    </a:cubicBezTo>
                    <a:cubicBezTo>
                      <a:pt x="1488852" y="4699963"/>
                      <a:pt x="1493899" y="4698281"/>
                      <a:pt x="1498946" y="4694918"/>
                    </a:cubicBezTo>
                    <a:cubicBezTo>
                      <a:pt x="1512405" y="4688192"/>
                      <a:pt x="1525863" y="4681465"/>
                      <a:pt x="1539322" y="4674739"/>
                    </a:cubicBezTo>
                    <a:cubicBezTo>
                      <a:pt x="1544369" y="4673058"/>
                      <a:pt x="1549416" y="4669694"/>
                      <a:pt x="1554463" y="4668013"/>
                    </a:cubicBezTo>
                    <a:cubicBezTo>
                      <a:pt x="1564556" y="4661287"/>
                      <a:pt x="1574650" y="4656242"/>
                      <a:pt x="1584744" y="4651197"/>
                    </a:cubicBezTo>
                    <a:cubicBezTo>
                      <a:pt x="1591474" y="4647834"/>
                      <a:pt x="1596521" y="4646153"/>
                      <a:pt x="1601568" y="4642789"/>
                    </a:cubicBezTo>
                    <a:cubicBezTo>
                      <a:pt x="1615026" y="4636063"/>
                      <a:pt x="1630167" y="4627655"/>
                      <a:pt x="1643626" y="4620929"/>
                    </a:cubicBezTo>
                    <a:cubicBezTo>
                      <a:pt x="1648672" y="4617566"/>
                      <a:pt x="1652037" y="4615884"/>
                      <a:pt x="1657084" y="4612521"/>
                    </a:cubicBezTo>
                    <a:cubicBezTo>
                      <a:pt x="1667178" y="4607477"/>
                      <a:pt x="1677272" y="4602432"/>
                      <a:pt x="1689048" y="4595706"/>
                    </a:cubicBezTo>
                    <a:cubicBezTo>
                      <a:pt x="1694095" y="4592343"/>
                      <a:pt x="1699142" y="4588979"/>
                      <a:pt x="1705871" y="4585616"/>
                    </a:cubicBezTo>
                    <a:cubicBezTo>
                      <a:pt x="1715965" y="4580572"/>
                      <a:pt x="1727742" y="4573845"/>
                      <a:pt x="1739518" y="4567119"/>
                    </a:cubicBezTo>
                    <a:cubicBezTo>
                      <a:pt x="1746247" y="4563756"/>
                      <a:pt x="1751294" y="4560393"/>
                      <a:pt x="1758023" y="4555348"/>
                    </a:cubicBezTo>
                    <a:cubicBezTo>
                      <a:pt x="1769800" y="4548622"/>
                      <a:pt x="1781576" y="4541896"/>
                      <a:pt x="1795034" y="4535170"/>
                    </a:cubicBezTo>
                    <a:cubicBezTo>
                      <a:pt x="1800081" y="4530125"/>
                      <a:pt x="1805128" y="4526762"/>
                      <a:pt x="1811857" y="4523399"/>
                    </a:cubicBezTo>
                    <a:cubicBezTo>
                      <a:pt x="1821951" y="4518354"/>
                      <a:pt x="1832045" y="4511628"/>
                      <a:pt x="1843822" y="4504901"/>
                    </a:cubicBezTo>
                    <a:cubicBezTo>
                      <a:pt x="1848868" y="4501538"/>
                      <a:pt x="1853915" y="4498175"/>
                      <a:pt x="1858962" y="4494812"/>
                    </a:cubicBezTo>
                    <a:cubicBezTo>
                      <a:pt x="1872421" y="4486404"/>
                      <a:pt x="1887562" y="4476315"/>
                      <a:pt x="1902703" y="4467907"/>
                    </a:cubicBezTo>
                    <a:cubicBezTo>
                      <a:pt x="1906067" y="4464544"/>
                      <a:pt x="1911114" y="4461181"/>
                      <a:pt x="1916161" y="4459499"/>
                    </a:cubicBezTo>
                    <a:cubicBezTo>
                      <a:pt x="1926255" y="4451092"/>
                      <a:pt x="1938031" y="4444365"/>
                      <a:pt x="1949808" y="4435957"/>
                    </a:cubicBezTo>
                    <a:cubicBezTo>
                      <a:pt x="1954854" y="4432594"/>
                      <a:pt x="1959902" y="4429231"/>
                      <a:pt x="1966631" y="4425868"/>
                    </a:cubicBezTo>
                    <a:cubicBezTo>
                      <a:pt x="1978407" y="4417460"/>
                      <a:pt x="1990183" y="4409052"/>
                      <a:pt x="2003642" y="4400645"/>
                    </a:cubicBezTo>
                    <a:cubicBezTo>
                      <a:pt x="2007006" y="4398963"/>
                      <a:pt x="2008689" y="4395600"/>
                      <a:pt x="2012053" y="4393918"/>
                    </a:cubicBezTo>
                    <a:cubicBezTo>
                      <a:pt x="2028876" y="4383829"/>
                      <a:pt x="2044017" y="4372058"/>
                      <a:pt x="2060841" y="4360287"/>
                    </a:cubicBezTo>
                    <a:cubicBezTo>
                      <a:pt x="2065888" y="4356924"/>
                      <a:pt x="2070934" y="4353561"/>
                      <a:pt x="2075982" y="4350198"/>
                    </a:cubicBezTo>
                    <a:cubicBezTo>
                      <a:pt x="2087758" y="4341790"/>
                      <a:pt x="2097852" y="4335064"/>
                      <a:pt x="2109628" y="4326656"/>
                    </a:cubicBezTo>
                    <a:cubicBezTo>
                      <a:pt x="2116357" y="4321611"/>
                      <a:pt x="2121404" y="4316567"/>
                      <a:pt x="2128133" y="4313204"/>
                    </a:cubicBezTo>
                    <a:cubicBezTo>
                      <a:pt x="2138227" y="4304796"/>
                      <a:pt x="2148321" y="4298069"/>
                      <a:pt x="2158415" y="4289662"/>
                    </a:cubicBezTo>
                    <a:cubicBezTo>
                      <a:pt x="2165144" y="4284617"/>
                      <a:pt x="2171874" y="4281254"/>
                      <a:pt x="2178603" y="4276209"/>
                    </a:cubicBezTo>
                    <a:cubicBezTo>
                      <a:pt x="2190379" y="4266120"/>
                      <a:pt x="2202156" y="4257712"/>
                      <a:pt x="2215614" y="4247623"/>
                    </a:cubicBezTo>
                    <a:cubicBezTo>
                      <a:pt x="2222343" y="4242578"/>
                      <a:pt x="2230755" y="4237533"/>
                      <a:pt x="2237484" y="4230807"/>
                    </a:cubicBezTo>
                    <a:cubicBezTo>
                      <a:pt x="2249260" y="4222399"/>
                      <a:pt x="2261036" y="4212310"/>
                      <a:pt x="2272813" y="4203902"/>
                    </a:cubicBezTo>
                    <a:cubicBezTo>
                      <a:pt x="2279542" y="4197176"/>
                      <a:pt x="2287954" y="4192131"/>
                      <a:pt x="2294683" y="4185405"/>
                    </a:cubicBezTo>
                    <a:cubicBezTo>
                      <a:pt x="2304777" y="4178679"/>
                      <a:pt x="2313188" y="4171952"/>
                      <a:pt x="2321600" y="4165226"/>
                    </a:cubicBezTo>
                    <a:cubicBezTo>
                      <a:pt x="2330012" y="4158500"/>
                      <a:pt x="2336741" y="4153455"/>
                      <a:pt x="2345152" y="4146729"/>
                    </a:cubicBezTo>
                    <a:cubicBezTo>
                      <a:pt x="2351882" y="4140003"/>
                      <a:pt x="2360294" y="4134958"/>
                      <a:pt x="2367023" y="4128232"/>
                    </a:cubicBezTo>
                    <a:cubicBezTo>
                      <a:pt x="2378799" y="4119824"/>
                      <a:pt x="2388893" y="4109735"/>
                      <a:pt x="2398987" y="4101327"/>
                    </a:cubicBezTo>
                    <a:cubicBezTo>
                      <a:pt x="2407398" y="4094601"/>
                      <a:pt x="2414128" y="4089556"/>
                      <a:pt x="2420857" y="4082830"/>
                    </a:cubicBezTo>
                    <a:cubicBezTo>
                      <a:pt x="2430951" y="4074422"/>
                      <a:pt x="2442727" y="4066014"/>
                      <a:pt x="2452821" y="4055925"/>
                    </a:cubicBezTo>
                    <a:cubicBezTo>
                      <a:pt x="2461232" y="4049198"/>
                      <a:pt x="2467962" y="4044154"/>
                      <a:pt x="2474691" y="4037427"/>
                    </a:cubicBezTo>
                    <a:cubicBezTo>
                      <a:pt x="2484785" y="4029020"/>
                      <a:pt x="2496561" y="4018930"/>
                      <a:pt x="2506655" y="4008841"/>
                    </a:cubicBezTo>
                    <a:cubicBezTo>
                      <a:pt x="2513384" y="4003796"/>
                      <a:pt x="2521796" y="3997070"/>
                      <a:pt x="2528525" y="3990344"/>
                    </a:cubicBezTo>
                    <a:cubicBezTo>
                      <a:pt x="2538619" y="3981936"/>
                      <a:pt x="2548713" y="3971847"/>
                      <a:pt x="2560489" y="3961757"/>
                    </a:cubicBezTo>
                    <a:cubicBezTo>
                      <a:pt x="2567218" y="3955031"/>
                      <a:pt x="2575630" y="3948305"/>
                      <a:pt x="2582360" y="3941578"/>
                    </a:cubicBezTo>
                    <a:cubicBezTo>
                      <a:pt x="2592454" y="3933171"/>
                      <a:pt x="2602547" y="3923081"/>
                      <a:pt x="2614324" y="3914674"/>
                    </a:cubicBezTo>
                    <a:cubicBezTo>
                      <a:pt x="2621053" y="3907947"/>
                      <a:pt x="2627782" y="3899539"/>
                      <a:pt x="2636194" y="3892813"/>
                    </a:cubicBezTo>
                    <a:cubicBezTo>
                      <a:pt x="2646288" y="3884405"/>
                      <a:pt x="2656382" y="3874316"/>
                      <a:pt x="2666476" y="3864227"/>
                    </a:cubicBezTo>
                    <a:cubicBezTo>
                      <a:pt x="2674887" y="3857500"/>
                      <a:pt x="2681616" y="3849093"/>
                      <a:pt x="2690028" y="3842366"/>
                    </a:cubicBezTo>
                    <a:cubicBezTo>
                      <a:pt x="2700122" y="3833959"/>
                      <a:pt x="2710216" y="3823869"/>
                      <a:pt x="2718627" y="3813780"/>
                    </a:cubicBezTo>
                    <a:cubicBezTo>
                      <a:pt x="2727039" y="3807054"/>
                      <a:pt x="2735450" y="3798646"/>
                      <a:pt x="2743862" y="3790238"/>
                    </a:cubicBezTo>
                    <a:cubicBezTo>
                      <a:pt x="2753956" y="3781830"/>
                      <a:pt x="2762368" y="3771741"/>
                      <a:pt x="2772462" y="3763333"/>
                    </a:cubicBezTo>
                    <a:cubicBezTo>
                      <a:pt x="2785920" y="3749881"/>
                      <a:pt x="2799378" y="3736428"/>
                      <a:pt x="2812837" y="3722976"/>
                    </a:cubicBezTo>
                    <a:cubicBezTo>
                      <a:pt x="2814520" y="3721294"/>
                      <a:pt x="2814520" y="3719612"/>
                      <a:pt x="2816202" y="3717931"/>
                    </a:cubicBezTo>
                    <a:cubicBezTo>
                      <a:pt x="2833025" y="3701115"/>
                      <a:pt x="2849848" y="3684300"/>
                      <a:pt x="2866671" y="3665803"/>
                    </a:cubicBezTo>
                    <a:cubicBezTo>
                      <a:pt x="2886859" y="3647305"/>
                      <a:pt x="2905365" y="3627127"/>
                      <a:pt x="2923870" y="3608629"/>
                    </a:cubicBezTo>
                    <a:cubicBezTo>
                      <a:pt x="2928917" y="3601903"/>
                      <a:pt x="2933964" y="3596859"/>
                      <a:pt x="2939011" y="3591814"/>
                    </a:cubicBezTo>
                    <a:cubicBezTo>
                      <a:pt x="2952470" y="3576680"/>
                      <a:pt x="2965928" y="3561546"/>
                      <a:pt x="2979387" y="3548093"/>
                    </a:cubicBezTo>
                    <a:cubicBezTo>
                      <a:pt x="2984434" y="3541367"/>
                      <a:pt x="2991163" y="3536322"/>
                      <a:pt x="2996210" y="3529596"/>
                    </a:cubicBezTo>
                    <a:cubicBezTo>
                      <a:pt x="3013033" y="3511099"/>
                      <a:pt x="3029856" y="3492602"/>
                      <a:pt x="3048362" y="3472423"/>
                    </a:cubicBezTo>
                    <a:cubicBezTo>
                      <a:pt x="3051726" y="3467378"/>
                      <a:pt x="3055091" y="3464015"/>
                      <a:pt x="3060138" y="3458971"/>
                    </a:cubicBezTo>
                    <a:cubicBezTo>
                      <a:pt x="3073596" y="3443837"/>
                      <a:pt x="3087055" y="3428702"/>
                      <a:pt x="3098831" y="3413568"/>
                    </a:cubicBezTo>
                    <a:cubicBezTo>
                      <a:pt x="3105561" y="3405161"/>
                      <a:pt x="3113972" y="3398434"/>
                      <a:pt x="3120702" y="3390027"/>
                    </a:cubicBezTo>
                    <a:cubicBezTo>
                      <a:pt x="3130796" y="3378256"/>
                      <a:pt x="3140889" y="3366485"/>
                      <a:pt x="3150983" y="3353032"/>
                    </a:cubicBezTo>
                    <a:cubicBezTo>
                      <a:pt x="3157712" y="3344624"/>
                      <a:pt x="3164442" y="3337898"/>
                      <a:pt x="3171171" y="3329490"/>
                    </a:cubicBezTo>
                    <a:cubicBezTo>
                      <a:pt x="3186312" y="3310993"/>
                      <a:pt x="3201453" y="3292496"/>
                      <a:pt x="3216594" y="3273999"/>
                    </a:cubicBezTo>
                    <a:cubicBezTo>
                      <a:pt x="3225005" y="3265591"/>
                      <a:pt x="3231734" y="3257183"/>
                      <a:pt x="3238464" y="3248775"/>
                    </a:cubicBezTo>
                    <a:cubicBezTo>
                      <a:pt x="3246876" y="3237005"/>
                      <a:pt x="3256969" y="3226915"/>
                      <a:pt x="3265381" y="3215144"/>
                    </a:cubicBezTo>
                    <a:cubicBezTo>
                      <a:pt x="3273792" y="3205055"/>
                      <a:pt x="3280522" y="3194966"/>
                      <a:pt x="3288934" y="3184876"/>
                    </a:cubicBezTo>
                    <a:cubicBezTo>
                      <a:pt x="3297345" y="3174787"/>
                      <a:pt x="3305756" y="3164697"/>
                      <a:pt x="3314168" y="3154608"/>
                    </a:cubicBezTo>
                    <a:cubicBezTo>
                      <a:pt x="3320898" y="3144519"/>
                      <a:pt x="3329309" y="3134429"/>
                      <a:pt x="3336038" y="3126022"/>
                    </a:cubicBezTo>
                    <a:cubicBezTo>
                      <a:pt x="3349497" y="3107524"/>
                      <a:pt x="3362956" y="3089027"/>
                      <a:pt x="3376414" y="3072212"/>
                    </a:cubicBezTo>
                    <a:cubicBezTo>
                      <a:pt x="3384826" y="3062122"/>
                      <a:pt x="3391555" y="3052033"/>
                      <a:pt x="3398284" y="3043625"/>
                    </a:cubicBezTo>
                    <a:cubicBezTo>
                      <a:pt x="3406696" y="3031854"/>
                      <a:pt x="3415107" y="3021765"/>
                      <a:pt x="3421836" y="3009994"/>
                    </a:cubicBezTo>
                    <a:cubicBezTo>
                      <a:pt x="3430248" y="2999904"/>
                      <a:pt x="3436978" y="2991497"/>
                      <a:pt x="3443707" y="2981407"/>
                    </a:cubicBezTo>
                    <a:cubicBezTo>
                      <a:pt x="3452118" y="2969636"/>
                      <a:pt x="3460530" y="2957865"/>
                      <a:pt x="3468942" y="2946095"/>
                    </a:cubicBezTo>
                    <a:cubicBezTo>
                      <a:pt x="3475671" y="2937687"/>
                      <a:pt x="3482400" y="2929279"/>
                      <a:pt x="3487447" y="2920871"/>
                    </a:cubicBezTo>
                    <a:cubicBezTo>
                      <a:pt x="3500906" y="2900692"/>
                      <a:pt x="3514364" y="2882195"/>
                      <a:pt x="3527823" y="2863698"/>
                    </a:cubicBezTo>
                    <a:cubicBezTo>
                      <a:pt x="3532870" y="2855290"/>
                      <a:pt x="3537916" y="2846882"/>
                      <a:pt x="3542964" y="2840156"/>
                    </a:cubicBezTo>
                    <a:cubicBezTo>
                      <a:pt x="3553058" y="2826704"/>
                      <a:pt x="3561469" y="2813251"/>
                      <a:pt x="3569881" y="2799799"/>
                    </a:cubicBezTo>
                    <a:cubicBezTo>
                      <a:pt x="3576610" y="2791391"/>
                      <a:pt x="3581657" y="2784665"/>
                      <a:pt x="3586704" y="2776257"/>
                    </a:cubicBezTo>
                    <a:cubicBezTo>
                      <a:pt x="3596798" y="2759441"/>
                      <a:pt x="3608574" y="2742626"/>
                      <a:pt x="3618668" y="2725810"/>
                    </a:cubicBezTo>
                    <a:cubicBezTo>
                      <a:pt x="3622032" y="2722447"/>
                      <a:pt x="3623715" y="2719084"/>
                      <a:pt x="3627080" y="2714039"/>
                    </a:cubicBezTo>
                    <a:cubicBezTo>
                      <a:pt x="3640538" y="2693860"/>
                      <a:pt x="3653996" y="2673682"/>
                      <a:pt x="3665773" y="2653503"/>
                    </a:cubicBezTo>
                    <a:cubicBezTo>
                      <a:pt x="3670820" y="2646777"/>
                      <a:pt x="3674184" y="2640050"/>
                      <a:pt x="3677549" y="2633324"/>
                    </a:cubicBezTo>
                    <a:cubicBezTo>
                      <a:pt x="3687643" y="2618190"/>
                      <a:pt x="3697737" y="2603056"/>
                      <a:pt x="3706148" y="2587922"/>
                    </a:cubicBezTo>
                    <a:cubicBezTo>
                      <a:pt x="3711196" y="2581196"/>
                      <a:pt x="3714560" y="2574470"/>
                      <a:pt x="3717925" y="2569425"/>
                    </a:cubicBezTo>
                    <a:cubicBezTo>
                      <a:pt x="3729701" y="2549246"/>
                      <a:pt x="3743160" y="2527386"/>
                      <a:pt x="3754936" y="2507207"/>
                    </a:cubicBezTo>
                    <a:cubicBezTo>
                      <a:pt x="3754936" y="2505526"/>
                      <a:pt x="3756618" y="2505526"/>
                      <a:pt x="3756618" y="2503844"/>
                    </a:cubicBezTo>
                    <a:cubicBezTo>
                      <a:pt x="3768394" y="2483665"/>
                      <a:pt x="3780170" y="2465168"/>
                      <a:pt x="3790264" y="2444989"/>
                    </a:cubicBezTo>
                    <a:cubicBezTo>
                      <a:pt x="3795312" y="2438263"/>
                      <a:pt x="3798676" y="2431537"/>
                      <a:pt x="3802041" y="2424811"/>
                    </a:cubicBezTo>
                    <a:cubicBezTo>
                      <a:pt x="3810452" y="2411358"/>
                      <a:pt x="3818864" y="2396224"/>
                      <a:pt x="3825593" y="2382772"/>
                    </a:cubicBezTo>
                    <a:cubicBezTo>
                      <a:pt x="3830640" y="2374364"/>
                      <a:pt x="3834005" y="2367638"/>
                      <a:pt x="3837369" y="2360911"/>
                    </a:cubicBezTo>
                    <a:cubicBezTo>
                      <a:pt x="3849146" y="2342414"/>
                      <a:pt x="3859240" y="2322236"/>
                      <a:pt x="3869334" y="2303738"/>
                    </a:cubicBezTo>
                    <a:cubicBezTo>
                      <a:pt x="3872698" y="2297012"/>
                      <a:pt x="3876063" y="2290286"/>
                      <a:pt x="3879427" y="2283560"/>
                    </a:cubicBezTo>
                    <a:cubicBezTo>
                      <a:pt x="3886156" y="2270107"/>
                      <a:pt x="3892886" y="2256655"/>
                      <a:pt x="3901298" y="2241521"/>
                    </a:cubicBezTo>
                    <a:cubicBezTo>
                      <a:pt x="3904662" y="2233113"/>
                      <a:pt x="3909709" y="2224705"/>
                      <a:pt x="3914756" y="2216297"/>
                    </a:cubicBezTo>
                    <a:cubicBezTo>
                      <a:pt x="3919803" y="2204526"/>
                      <a:pt x="3926532" y="2192755"/>
                      <a:pt x="3931579" y="2180984"/>
                    </a:cubicBezTo>
                    <a:cubicBezTo>
                      <a:pt x="3936626" y="2172577"/>
                      <a:pt x="3939991" y="2162487"/>
                      <a:pt x="3945038" y="2154079"/>
                    </a:cubicBezTo>
                    <a:cubicBezTo>
                      <a:pt x="3953449" y="2135582"/>
                      <a:pt x="3961861" y="2118767"/>
                      <a:pt x="3971955" y="2100269"/>
                    </a:cubicBezTo>
                    <a:cubicBezTo>
                      <a:pt x="3975320" y="2091862"/>
                      <a:pt x="3978684" y="2083454"/>
                      <a:pt x="3983731" y="2075046"/>
                    </a:cubicBezTo>
                    <a:cubicBezTo>
                      <a:pt x="3988778" y="2063275"/>
                      <a:pt x="3993825" y="2051504"/>
                      <a:pt x="3998872" y="2041415"/>
                    </a:cubicBezTo>
                    <a:cubicBezTo>
                      <a:pt x="4003919" y="2027962"/>
                      <a:pt x="4010648" y="2016192"/>
                      <a:pt x="4015695" y="2004421"/>
                    </a:cubicBezTo>
                    <a:cubicBezTo>
                      <a:pt x="4019060" y="1996013"/>
                      <a:pt x="4024107" y="1985923"/>
                      <a:pt x="4027472" y="1977516"/>
                    </a:cubicBezTo>
                    <a:cubicBezTo>
                      <a:pt x="4032518" y="1965745"/>
                      <a:pt x="4037565" y="1953974"/>
                      <a:pt x="4042612" y="1940521"/>
                    </a:cubicBezTo>
                    <a:cubicBezTo>
                      <a:pt x="4047659" y="1932113"/>
                      <a:pt x="4051024" y="1922024"/>
                      <a:pt x="4054388" y="1913616"/>
                    </a:cubicBezTo>
                    <a:cubicBezTo>
                      <a:pt x="4059436" y="1901845"/>
                      <a:pt x="4064482" y="1890074"/>
                      <a:pt x="4069529" y="1878304"/>
                    </a:cubicBezTo>
                    <a:cubicBezTo>
                      <a:pt x="4072894" y="1869896"/>
                      <a:pt x="4077941" y="1859806"/>
                      <a:pt x="4081306" y="1849717"/>
                    </a:cubicBezTo>
                    <a:cubicBezTo>
                      <a:pt x="4084670" y="1837946"/>
                      <a:pt x="4089717" y="1827857"/>
                      <a:pt x="4094764" y="1816086"/>
                    </a:cubicBezTo>
                    <a:cubicBezTo>
                      <a:pt x="4098129" y="1805996"/>
                      <a:pt x="4103176" y="1794225"/>
                      <a:pt x="4106540" y="1784136"/>
                    </a:cubicBezTo>
                    <a:cubicBezTo>
                      <a:pt x="4109905" y="1774047"/>
                      <a:pt x="4114952" y="1763957"/>
                      <a:pt x="4118316" y="1755550"/>
                    </a:cubicBezTo>
                    <a:cubicBezTo>
                      <a:pt x="4125046" y="1735371"/>
                      <a:pt x="4131775" y="1716874"/>
                      <a:pt x="4138504" y="1698377"/>
                    </a:cubicBezTo>
                    <a:cubicBezTo>
                      <a:pt x="4138504" y="1696695"/>
                      <a:pt x="4140187" y="1696695"/>
                      <a:pt x="4140187" y="1695013"/>
                    </a:cubicBezTo>
                    <a:cubicBezTo>
                      <a:pt x="4141869" y="1688287"/>
                      <a:pt x="4143552" y="1683242"/>
                      <a:pt x="4146916" y="1676516"/>
                    </a:cubicBezTo>
                    <a:cubicBezTo>
                      <a:pt x="4151963" y="1661382"/>
                      <a:pt x="4157010" y="1647930"/>
                      <a:pt x="4162057" y="1632796"/>
                    </a:cubicBezTo>
                    <a:cubicBezTo>
                      <a:pt x="4163739" y="1624388"/>
                      <a:pt x="4167104" y="1617662"/>
                      <a:pt x="4168786" y="1609254"/>
                    </a:cubicBezTo>
                    <a:cubicBezTo>
                      <a:pt x="4173833" y="1595801"/>
                      <a:pt x="4177198" y="1582349"/>
                      <a:pt x="4182245" y="1570578"/>
                    </a:cubicBezTo>
                    <a:cubicBezTo>
                      <a:pt x="4183927" y="1563852"/>
                      <a:pt x="4185609" y="1558807"/>
                      <a:pt x="4187292" y="1553762"/>
                    </a:cubicBezTo>
                    <a:cubicBezTo>
                      <a:pt x="4192339" y="1538628"/>
                      <a:pt x="4197386" y="1521813"/>
                      <a:pt x="4202432" y="1506679"/>
                    </a:cubicBezTo>
                    <a:cubicBezTo>
                      <a:pt x="4202432" y="1503315"/>
                      <a:pt x="4204115" y="1499952"/>
                      <a:pt x="4204115" y="1496589"/>
                    </a:cubicBezTo>
                    <a:cubicBezTo>
                      <a:pt x="4210844" y="1478092"/>
                      <a:pt x="4215891" y="1459595"/>
                      <a:pt x="4220938" y="1441098"/>
                    </a:cubicBezTo>
                    <a:cubicBezTo>
                      <a:pt x="4220938" y="1436053"/>
                      <a:pt x="4222620" y="1432690"/>
                      <a:pt x="4224302" y="1427645"/>
                    </a:cubicBezTo>
                    <a:cubicBezTo>
                      <a:pt x="4227668" y="1414193"/>
                      <a:pt x="4231032" y="1399059"/>
                      <a:pt x="4236079" y="1385606"/>
                    </a:cubicBezTo>
                    <a:cubicBezTo>
                      <a:pt x="4236079" y="1380562"/>
                      <a:pt x="4237761" y="1375517"/>
                      <a:pt x="4239444" y="1370472"/>
                    </a:cubicBezTo>
                    <a:cubicBezTo>
                      <a:pt x="4244490" y="1351975"/>
                      <a:pt x="4247855" y="1335159"/>
                      <a:pt x="4252902" y="1316662"/>
                    </a:cubicBezTo>
                    <a:cubicBezTo>
                      <a:pt x="4252902" y="1313299"/>
                      <a:pt x="4252902" y="1309936"/>
                      <a:pt x="4254584" y="1306573"/>
                    </a:cubicBezTo>
                    <a:cubicBezTo>
                      <a:pt x="4257949" y="1293120"/>
                      <a:pt x="4261314" y="1277986"/>
                      <a:pt x="4264678" y="1264534"/>
                    </a:cubicBezTo>
                    <a:cubicBezTo>
                      <a:pt x="4264678" y="1257808"/>
                      <a:pt x="4266360" y="1252763"/>
                      <a:pt x="4268043" y="1246037"/>
                    </a:cubicBezTo>
                    <a:cubicBezTo>
                      <a:pt x="4271408" y="1230903"/>
                      <a:pt x="4274772" y="1217450"/>
                      <a:pt x="4276454" y="1202316"/>
                    </a:cubicBezTo>
                    <a:cubicBezTo>
                      <a:pt x="4278137" y="1197271"/>
                      <a:pt x="4278137" y="1193908"/>
                      <a:pt x="4279819" y="1188864"/>
                    </a:cubicBezTo>
                    <a:cubicBezTo>
                      <a:pt x="4281502" y="1175411"/>
                      <a:pt x="4284866" y="1161959"/>
                      <a:pt x="4286548" y="1148506"/>
                    </a:cubicBezTo>
                    <a:cubicBezTo>
                      <a:pt x="4288231" y="1141780"/>
                      <a:pt x="4288231" y="1136735"/>
                      <a:pt x="4289913" y="1131691"/>
                    </a:cubicBezTo>
                    <a:cubicBezTo>
                      <a:pt x="4291596" y="1116557"/>
                      <a:pt x="4294960" y="1101422"/>
                      <a:pt x="4296642" y="1086288"/>
                    </a:cubicBezTo>
                    <a:cubicBezTo>
                      <a:pt x="4296642" y="1081244"/>
                      <a:pt x="4298324" y="1076199"/>
                      <a:pt x="4298324" y="1071154"/>
                    </a:cubicBezTo>
                    <a:cubicBezTo>
                      <a:pt x="4300007" y="1059383"/>
                      <a:pt x="4301690" y="1045931"/>
                      <a:pt x="4303372" y="1034160"/>
                    </a:cubicBezTo>
                    <a:cubicBezTo>
                      <a:pt x="4303372" y="1029115"/>
                      <a:pt x="4305054" y="1024071"/>
                      <a:pt x="4305054" y="1020708"/>
                    </a:cubicBezTo>
                    <a:cubicBezTo>
                      <a:pt x="4306736" y="1005573"/>
                      <a:pt x="4308418" y="990439"/>
                      <a:pt x="4310101" y="975305"/>
                    </a:cubicBezTo>
                    <a:cubicBezTo>
                      <a:pt x="4310101" y="970261"/>
                      <a:pt x="4311784" y="965216"/>
                      <a:pt x="4311784" y="960171"/>
                    </a:cubicBezTo>
                    <a:cubicBezTo>
                      <a:pt x="4313466" y="945037"/>
                      <a:pt x="4313466" y="929903"/>
                      <a:pt x="4315148" y="916451"/>
                    </a:cubicBezTo>
                    <a:cubicBezTo>
                      <a:pt x="4315148" y="913088"/>
                      <a:pt x="4315148" y="909725"/>
                      <a:pt x="4315148" y="908043"/>
                    </a:cubicBezTo>
                    <a:cubicBezTo>
                      <a:pt x="4316830" y="894590"/>
                      <a:pt x="4316830" y="881138"/>
                      <a:pt x="4318512" y="867685"/>
                    </a:cubicBezTo>
                    <a:cubicBezTo>
                      <a:pt x="4318512" y="864322"/>
                      <a:pt x="4318512" y="859278"/>
                      <a:pt x="4318512" y="855915"/>
                    </a:cubicBezTo>
                    <a:cubicBezTo>
                      <a:pt x="4320195" y="842462"/>
                      <a:pt x="4320195" y="827328"/>
                      <a:pt x="4320195" y="812194"/>
                    </a:cubicBezTo>
                    <a:cubicBezTo>
                      <a:pt x="4320195" y="808831"/>
                      <a:pt x="4320195" y="805468"/>
                      <a:pt x="4320195" y="800423"/>
                    </a:cubicBezTo>
                    <a:cubicBezTo>
                      <a:pt x="4320195" y="786971"/>
                      <a:pt x="4320195" y="771837"/>
                      <a:pt x="4320195" y="758384"/>
                    </a:cubicBezTo>
                    <a:cubicBezTo>
                      <a:pt x="4320195" y="755021"/>
                      <a:pt x="4320195" y="751658"/>
                      <a:pt x="4320195" y="749976"/>
                    </a:cubicBezTo>
                    <a:cubicBezTo>
                      <a:pt x="4320195" y="734842"/>
                      <a:pt x="4320195" y="721390"/>
                      <a:pt x="4320195" y="706256"/>
                    </a:cubicBezTo>
                    <a:cubicBezTo>
                      <a:pt x="4320195" y="704574"/>
                      <a:pt x="4320195" y="704574"/>
                      <a:pt x="4320195" y="702893"/>
                    </a:cubicBezTo>
                    <a:cubicBezTo>
                      <a:pt x="4318512" y="687758"/>
                      <a:pt x="4318512" y="672624"/>
                      <a:pt x="4316830" y="657490"/>
                    </a:cubicBezTo>
                    <a:cubicBezTo>
                      <a:pt x="4316830" y="655809"/>
                      <a:pt x="4316830" y="652446"/>
                      <a:pt x="4316830" y="650764"/>
                    </a:cubicBezTo>
                    <a:cubicBezTo>
                      <a:pt x="4315148" y="635630"/>
                      <a:pt x="4315148" y="622178"/>
                      <a:pt x="4313466" y="608725"/>
                    </a:cubicBezTo>
                    <a:cubicBezTo>
                      <a:pt x="4313466" y="605362"/>
                      <a:pt x="4311784" y="601999"/>
                      <a:pt x="4311784" y="600317"/>
                    </a:cubicBezTo>
                    <a:cubicBezTo>
                      <a:pt x="4310101" y="586865"/>
                      <a:pt x="4310101" y="573412"/>
                      <a:pt x="4306736" y="559960"/>
                    </a:cubicBezTo>
                    <a:cubicBezTo>
                      <a:pt x="4306736" y="558278"/>
                      <a:pt x="4306736" y="556597"/>
                      <a:pt x="4306736" y="554915"/>
                    </a:cubicBezTo>
                    <a:cubicBezTo>
                      <a:pt x="4305054" y="543144"/>
                      <a:pt x="4303372" y="529692"/>
                      <a:pt x="4301690" y="517921"/>
                    </a:cubicBezTo>
                    <a:cubicBezTo>
                      <a:pt x="4301690" y="514558"/>
                      <a:pt x="4300007" y="512876"/>
                      <a:pt x="4300007" y="511195"/>
                    </a:cubicBezTo>
                    <a:cubicBezTo>
                      <a:pt x="4298324" y="497742"/>
                      <a:pt x="4296642" y="485971"/>
                      <a:pt x="4293278" y="474200"/>
                    </a:cubicBezTo>
                    <a:cubicBezTo>
                      <a:pt x="4293278" y="470837"/>
                      <a:pt x="4291596" y="467474"/>
                      <a:pt x="4291596" y="464111"/>
                    </a:cubicBezTo>
                    <a:cubicBezTo>
                      <a:pt x="4289913" y="452340"/>
                      <a:pt x="4286548" y="440569"/>
                      <a:pt x="4283184" y="428798"/>
                    </a:cubicBezTo>
                    <a:cubicBezTo>
                      <a:pt x="4283184" y="425435"/>
                      <a:pt x="4283184" y="423753"/>
                      <a:pt x="4281502" y="420390"/>
                    </a:cubicBezTo>
                    <a:cubicBezTo>
                      <a:pt x="4279819" y="410301"/>
                      <a:pt x="4276454" y="400212"/>
                      <a:pt x="4274772" y="390122"/>
                    </a:cubicBezTo>
                    <a:cubicBezTo>
                      <a:pt x="4273090" y="386759"/>
                      <a:pt x="4273090" y="385078"/>
                      <a:pt x="4271408" y="381714"/>
                    </a:cubicBezTo>
                    <a:cubicBezTo>
                      <a:pt x="4269726" y="369944"/>
                      <a:pt x="4266360" y="358173"/>
                      <a:pt x="4261314" y="348083"/>
                    </a:cubicBezTo>
                    <a:cubicBezTo>
                      <a:pt x="4261314" y="344720"/>
                      <a:pt x="4259632" y="341357"/>
                      <a:pt x="4259632" y="337994"/>
                    </a:cubicBezTo>
                    <a:cubicBezTo>
                      <a:pt x="4256266" y="327904"/>
                      <a:pt x="4251220" y="316134"/>
                      <a:pt x="4247855" y="306044"/>
                    </a:cubicBezTo>
                    <a:cubicBezTo>
                      <a:pt x="4247855" y="302681"/>
                      <a:pt x="4246173" y="301000"/>
                      <a:pt x="4246173" y="299318"/>
                    </a:cubicBezTo>
                    <a:cubicBezTo>
                      <a:pt x="4242808" y="289229"/>
                      <a:pt x="4239444" y="280821"/>
                      <a:pt x="4234396" y="270731"/>
                    </a:cubicBezTo>
                    <a:cubicBezTo>
                      <a:pt x="4234396" y="267368"/>
                      <a:pt x="4232714" y="265687"/>
                      <a:pt x="4231032" y="262324"/>
                    </a:cubicBezTo>
                    <a:cubicBezTo>
                      <a:pt x="4227668" y="250553"/>
                      <a:pt x="4222620" y="240463"/>
                      <a:pt x="4217574" y="230374"/>
                    </a:cubicBezTo>
                    <a:cubicBezTo>
                      <a:pt x="4217574" y="227011"/>
                      <a:pt x="4215891" y="225329"/>
                      <a:pt x="4214209" y="221966"/>
                    </a:cubicBezTo>
                    <a:cubicBezTo>
                      <a:pt x="4210844" y="213558"/>
                      <a:pt x="4205797" y="205151"/>
                      <a:pt x="4202432" y="196743"/>
                    </a:cubicBezTo>
                    <a:cubicBezTo>
                      <a:pt x="4200750" y="193380"/>
                      <a:pt x="4199068" y="191698"/>
                      <a:pt x="4199068" y="188335"/>
                    </a:cubicBezTo>
                    <a:cubicBezTo>
                      <a:pt x="4194021" y="179927"/>
                      <a:pt x="4188974" y="169838"/>
                      <a:pt x="4182245" y="159748"/>
                    </a:cubicBezTo>
                    <a:cubicBezTo>
                      <a:pt x="4180562" y="156385"/>
                      <a:pt x="4180562" y="154704"/>
                      <a:pt x="4178880" y="151341"/>
                    </a:cubicBezTo>
                    <a:cubicBezTo>
                      <a:pt x="4173833" y="142933"/>
                      <a:pt x="4168786" y="134525"/>
                      <a:pt x="4163739" y="126117"/>
                    </a:cubicBezTo>
                    <a:cubicBezTo>
                      <a:pt x="4162057" y="124436"/>
                      <a:pt x="4162057" y="122754"/>
                      <a:pt x="4160374" y="121073"/>
                    </a:cubicBezTo>
                    <a:cubicBezTo>
                      <a:pt x="4155328" y="112665"/>
                      <a:pt x="4148598" y="102575"/>
                      <a:pt x="4141869" y="94168"/>
                    </a:cubicBezTo>
                    <a:cubicBezTo>
                      <a:pt x="4140187" y="90804"/>
                      <a:pt x="4136822" y="87441"/>
                      <a:pt x="4135140" y="82397"/>
                    </a:cubicBezTo>
                    <a:cubicBezTo>
                      <a:pt x="4130093" y="77352"/>
                      <a:pt x="4126728" y="70626"/>
                      <a:pt x="4121681" y="63899"/>
                    </a:cubicBezTo>
                    <a:cubicBezTo>
                      <a:pt x="4118316" y="60536"/>
                      <a:pt x="4116634" y="57173"/>
                      <a:pt x="4113270" y="53810"/>
                    </a:cubicBezTo>
                    <a:cubicBezTo>
                      <a:pt x="4108223" y="47084"/>
                      <a:pt x="4103176" y="40358"/>
                      <a:pt x="4098129" y="35313"/>
                    </a:cubicBezTo>
                    <a:close/>
                    <a:moveTo>
                      <a:pt x="4067847" y="0"/>
                    </a:moveTo>
                    <a:cubicBezTo>
                      <a:pt x="4076259" y="8408"/>
                      <a:pt x="4082988" y="16816"/>
                      <a:pt x="4091400" y="25224"/>
                    </a:cubicBezTo>
                    <a:lnTo>
                      <a:pt x="4092034" y="26174"/>
                    </a:lnTo>
                    <a:lnTo>
                      <a:pt x="4078582" y="11617"/>
                    </a:lnTo>
                    <a:cubicBezTo>
                      <a:pt x="4067847" y="0"/>
                      <a:pt x="4067847" y="0"/>
                      <a:pt x="4067847" y="0"/>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144" name="Freeform 143"/>
              <p:cNvSpPr>
                <a:spLocks noEditPoints="1"/>
              </p:cNvSpPr>
              <p:nvPr/>
            </p:nvSpPr>
            <p:spPr bwMode="auto">
              <a:xfrm>
                <a:off x="8058150" y="2376055"/>
                <a:ext cx="4761847" cy="5261462"/>
              </a:xfrm>
              <a:custGeom>
                <a:avLst/>
                <a:gdLst>
                  <a:gd name="T0" fmla="*/ 2793 w 2831"/>
                  <a:gd name="T1" fmla="*/ 412 h 3128"/>
                  <a:gd name="T2" fmla="*/ 2565 w 2831"/>
                  <a:gd name="T3" fmla="*/ 88 h 3128"/>
                  <a:gd name="T4" fmla="*/ 2527 w 2831"/>
                  <a:gd name="T5" fmla="*/ 68 h 3128"/>
                  <a:gd name="T6" fmla="*/ 2487 w 2831"/>
                  <a:gd name="T7" fmla="*/ 50 h 3128"/>
                  <a:gd name="T8" fmla="*/ 2446 w 2831"/>
                  <a:gd name="T9" fmla="*/ 36 h 3128"/>
                  <a:gd name="T10" fmla="*/ 2403 w 2831"/>
                  <a:gd name="T11" fmla="*/ 25 h 3128"/>
                  <a:gd name="T12" fmla="*/ 2031 w 2831"/>
                  <a:gd name="T13" fmla="*/ 37 h 3128"/>
                  <a:gd name="T14" fmla="*/ 1625 w 2831"/>
                  <a:gd name="T15" fmla="*/ 194 h 3128"/>
                  <a:gd name="T16" fmla="*/ 1215 w 2831"/>
                  <a:gd name="T17" fmla="*/ 464 h 3128"/>
                  <a:gd name="T18" fmla="*/ 818 w 2831"/>
                  <a:gd name="T19" fmla="*/ 832 h 3128"/>
                  <a:gd name="T20" fmla="*/ 437 w 2831"/>
                  <a:gd name="T21" fmla="*/ 1317 h 3128"/>
                  <a:gd name="T22" fmla="*/ 166 w 2831"/>
                  <a:gd name="T23" fmla="*/ 1819 h 3128"/>
                  <a:gd name="T24" fmla="*/ 23 w 2831"/>
                  <a:gd name="T25" fmla="*/ 2313 h 3128"/>
                  <a:gd name="T26" fmla="*/ 47 w 2831"/>
                  <a:gd name="T27" fmla="*/ 2756 h 3128"/>
                  <a:gd name="T28" fmla="*/ 63 w 2831"/>
                  <a:gd name="T29" fmla="*/ 2799 h 3128"/>
                  <a:gd name="T30" fmla="*/ 81 w 2831"/>
                  <a:gd name="T31" fmla="*/ 2840 h 3128"/>
                  <a:gd name="T32" fmla="*/ 102 w 2831"/>
                  <a:gd name="T33" fmla="*/ 2878 h 3128"/>
                  <a:gd name="T34" fmla="*/ 126 w 2831"/>
                  <a:gd name="T35" fmla="*/ 2914 h 3128"/>
                  <a:gd name="T36" fmla="*/ 404 w 2831"/>
                  <a:gd name="T37" fmla="*/ 3098 h 3128"/>
                  <a:gd name="T38" fmla="*/ 831 w 2831"/>
                  <a:gd name="T39" fmla="*/ 3082 h 3128"/>
                  <a:gd name="T40" fmla="*/ 1370 w 2831"/>
                  <a:gd name="T41" fmla="*/ 2836 h 3128"/>
                  <a:gd name="T42" fmla="*/ 1954 w 2831"/>
                  <a:gd name="T43" fmla="*/ 2353 h 3128"/>
                  <a:gd name="T44" fmla="*/ 2495 w 2831"/>
                  <a:gd name="T45" fmla="*/ 1642 h 3128"/>
                  <a:gd name="T46" fmla="*/ 2778 w 2831"/>
                  <a:gd name="T47" fmla="*/ 953 h 3128"/>
                  <a:gd name="T48" fmla="*/ 2793 w 2831"/>
                  <a:gd name="T49" fmla="*/ 412 h 3128"/>
                  <a:gd name="T50" fmla="*/ 2487 w 2831"/>
                  <a:gd name="T51" fmla="*/ 1050 h 3128"/>
                  <a:gd name="T52" fmla="*/ 2250 w 2831"/>
                  <a:gd name="T53" fmla="*/ 1604 h 3128"/>
                  <a:gd name="T54" fmla="*/ 1818 w 2831"/>
                  <a:gd name="T55" fmla="*/ 2171 h 3128"/>
                  <a:gd name="T56" fmla="*/ 1352 w 2831"/>
                  <a:gd name="T57" fmla="*/ 2561 h 3128"/>
                  <a:gd name="T58" fmla="*/ 917 w 2831"/>
                  <a:gd name="T59" fmla="*/ 2769 h 3128"/>
                  <a:gd name="T60" fmla="*/ 564 w 2831"/>
                  <a:gd name="T61" fmla="*/ 2797 h 3128"/>
                  <a:gd name="T62" fmla="*/ 325 w 2831"/>
                  <a:gd name="T63" fmla="*/ 2661 h 3128"/>
                  <a:gd name="T64" fmla="*/ 304 w 2831"/>
                  <a:gd name="T65" fmla="*/ 2633 h 3128"/>
                  <a:gd name="T66" fmla="*/ 286 w 2831"/>
                  <a:gd name="T67" fmla="*/ 2603 h 3128"/>
                  <a:gd name="T68" fmla="*/ 269 w 2831"/>
                  <a:gd name="T69" fmla="*/ 2571 h 3128"/>
                  <a:gd name="T70" fmla="*/ 254 w 2831"/>
                  <a:gd name="T71" fmla="*/ 2536 h 3128"/>
                  <a:gd name="T72" fmla="*/ 222 w 2831"/>
                  <a:gd name="T73" fmla="*/ 2176 h 3128"/>
                  <a:gd name="T74" fmla="*/ 336 w 2831"/>
                  <a:gd name="T75" fmla="*/ 1763 h 3128"/>
                  <a:gd name="T76" fmla="*/ 562 w 2831"/>
                  <a:gd name="T77" fmla="*/ 1337 h 3128"/>
                  <a:gd name="T78" fmla="*/ 886 w 2831"/>
                  <a:gd name="T79" fmla="*/ 924 h 3128"/>
                  <a:gd name="T80" fmla="*/ 1225 w 2831"/>
                  <a:gd name="T81" fmla="*/ 611 h 3128"/>
                  <a:gd name="T82" fmla="*/ 1572 w 2831"/>
                  <a:gd name="T83" fmla="*/ 387 h 3128"/>
                  <a:gd name="T84" fmla="*/ 1910 w 2831"/>
                  <a:gd name="T85" fmla="*/ 264 h 3128"/>
                  <a:gd name="T86" fmla="*/ 2214 w 2831"/>
                  <a:gd name="T87" fmla="*/ 266 h 3128"/>
                  <a:gd name="T88" fmla="*/ 2248 w 2831"/>
                  <a:gd name="T89" fmla="*/ 277 h 3128"/>
                  <a:gd name="T90" fmla="*/ 2280 w 2831"/>
                  <a:gd name="T91" fmla="*/ 290 h 3128"/>
                  <a:gd name="T92" fmla="*/ 2312 w 2831"/>
                  <a:gd name="T93" fmla="*/ 306 h 3128"/>
                  <a:gd name="T94" fmla="*/ 2342 w 2831"/>
                  <a:gd name="T95" fmla="*/ 325 h 3128"/>
                  <a:gd name="T96" fmla="*/ 2513 w 2831"/>
                  <a:gd name="T97" fmla="*/ 604 h 3128"/>
                  <a:gd name="T98" fmla="*/ 2487 w 2831"/>
                  <a:gd name="T99" fmla="*/ 1050 h 3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1" h="3128">
                    <a:moveTo>
                      <a:pt x="2793" y="412"/>
                    </a:moveTo>
                    <a:cubicBezTo>
                      <a:pt x="2756" y="268"/>
                      <a:pt x="2680" y="158"/>
                      <a:pt x="2565" y="88"/>
                    </a:cubicBezTo>
                    <a:cubicBezTo>
                      <a:pt x="2553" y="81"/>
                      <a:pt x="2540" y="74"/>
                      <a:pt x="2527" y="68"/>
                    </a:cubicBezTo>
                    <a:cubicBezTo>
                      <a:pt x="2514" y="61"/>
                      <a:pt x="2501" y="55"/>
                      <a:pt x="2487" y="50"/>
                    </a:cubicBezTo>
                    <a:cubicBezTo>
                      <a:pt x="2474" y="45"/>
                      <a:pt x="2460" y="40"/>
                      <a:pt x="2446" y="36"/>
                    </a:cubicBezTo>
                    <a:cubicBezTo>
                      <a:pt x="2432" y="32"/>
                      <a:pt x="2418" y="28"/>
                      <a:pt x="2403" y="25"/>
                    </a:cubicBezTo>
                    <a:cubicBezTo>
                      <a:pt x="2292" y="0"/>
                      <a:pt x="2165" y="6"/>
                      <a:pt x="2031" y="37"/>
                    </a:cubicBezTo>
                    <a:cubicBezTo>
                      <a:pt x="1902" y="67"/>
                      <a:pt x="1765" y="120"/>
                      <a:pt x="1625" y="194"/>
                    </a:cubicBezTo>
                    <a:cubicBezTo>
                      <a:pt x="1490" y="265"/>
                      <a:pt x="1352" y="356"/>
                      <a:pt x="1215" y="464"/>
                    </a:cubicBezTo>
                    <a:cubicBezTo>
                      <a:pt x="1081" y="569"/>
                      <a:pt x="947" y="693"/>
                      <a:pt x="818" y="832"/>
                    </a:cubicBezTo>
                    <a:cubicBezTo>
                      <a:pt x="673" y="988"/>
                      <a:pt x="545" y="1152"/>
                      <a:pt x="437" y="1317"/>
                    </a:cubicBezTo>
                    <a:cubicBezTo>
                      <a:pt x="328" y="1484"/>
                      <a:pt x="236" y="1654"/>
                      <a:pt x="166" y="1819"/>
                    </a:cubicBezTo>
                    <a:cubicBezTo>
                      <a:pt x="95" y="1989"/>
                      <a:pt x="45" y="2157"/>
                      <a:pt x="23" y="2313"/>
                    </a:cubicBezTo>
                    <a:cubicBezTo>
                      <a:pt x="0" y="2475"/>
                      <a:pt x="6" y="2626"/>
                      <a:pt x="47" y="2756"/>
                    </a:cubicBezTo>
                    <a:cubicBezTo>
                      <a:pt x="52" y="2770"/>
                      <a:pt x="57" y="2785"/>
                      <a:pt x="63" y="2799"/>
                    </a:cubicBezTo>
                    <a:cubicBezTo>
                      <a:pt x="69" y="2813"/>
                      <a:pt x="75" y="2826"/>
                      <a:pt x="81" y="2840"/>
                    </a:cubicBezTo>
                    <a:cubicBezTo>
                      <a:pt x="88" y="2853"/>
                      <a:pt x="95" y="2866"/>
                      <a:pt x="102" y="2878"/>
                    </a:cubicBezTo>
                    <a:cubicBezTo>
                      <a:pt x="110" y="2890"/>
                      <a:pt x="118" y="2902"/>
                      <a:pt x="126" y="2914"/>
                    </a:cubicBezTo>
                    <a:cubicBezTo>
                      <a:pt x="193" y="3006"/>
                      <a:pt x="288" y="3068"/>
                      <a:pt x="404" y="3098"/>
                    </a:cubicBezTo>
                    <a:cubicBezTo>
                      <a:pt x="525" y="3128"/>
                      <a:pt x="670" y="3123"/>
                      <a:pt x="831" y="3082"/>
                    </a:cubicBezTo>
                    <a:cubicBezTo>
                      <a:pt x="998" y="3039"/>
                      <a:pt x="1181" y="2957"/>
                      <a:pt x="1370" y="2836"/>
                    </a:cubicBezTo>
                    <a:cubicBezTo>
                      <a:pt x="1565" y="2713"/>
                      <a:pt x="1763" y="2551"/>
                      <a:pt x="1954" y="2353"/>
                    </a:cubicBezTo>
                    <a:cubicBezTo>
                      <a:pt x="2171" y="2129"/>
                      <a:pt x="2354" y="1886"/>
                      <a:pt x="2495" y="1642"/>
                    </a:cubicBezTo>
                    <a:cubicBezTo>
                      <a:pt x="2633" y="1403"/>
                      <a:pt x="2728" y="1168"/>
                      <a:pt x="2778" y="953"/>
                    </a:cubicBezTo>
                    <a:cubicBezTo>
                      <a:pt x="2826" y="746"/>
                      <a:pt x="2831" y="562"/>
                      <a:pt x="2793" y="412"/>
                    </a:cubicBezTo>
                    <a:close/>
                    <a:moveTo>
                      <a:pt x="2487" y="1050"/>
                    </a:moveTo>
                    <a:cubicBezTo>
                      <a:pt x="2442" y="1224"/>
                      <a:pt x="2363" y="1412"/>
                      <a:pt x="2250" y="1604"/>
                    </a:cubicBezTo>
                    <a:cubicBezTo>
                      <a:pt x="2136" y="1798"/>
                      <a:pt x="1991" y="1992"/>
                      <a:pt x="1818" y="2171"/>
                    </a:cubicBezTo>
                    <a:cubicBezTo>
                      <a:pt x="1666" y="2329"/>
                      <a:pt x="1507" y="2460"/>
                      <a:pt x="1352" y="2561"/>
                    </a:cubicBezTo>
                    <a:cubicBezTo>
                      <a:pt x="1200" y="2660"/>
                      <a:pt x="1053" y="2730"/>
                      <a:pt x="917" y="2769"/>
                    </a:cubicBezTo>
                    <a:cubicBezTo>
                      <a:pt x="785" y="2808"/>
                      <a:pt x="665" y="2817"/>
                      <a:pt x="564" y="2797"/>
                    </a:cubicBezTo>
                    <a:cubicBezTo>
                      <a:pt x="466" y="2778"/>
                      <a:pt x="385" y="2733"/>
                      <a:pt x="325" y="2661"/>
                    </a:cubicBezTo>
                    <a:cubicBezTo>
                      <a:pt x="318" y="2652"/>
                      <a:pt x="311" y="2643"/>
                      <a:pt x="304" y="2633"/>
                    </a:cubicBezTo>
                    <a:cubicBezTo>
                      <a:pt x="298" y="2623"/>
                      <a:pt x="291" y="2613"/>
                      <a:pt x="286" y="2603"/>
                    </a:cubicBezTo>
                    <a:cubicBezTo>
                      <a:pt x="280" y="2593"/>
                      <a:pt x="274" y="2582"/>
                      <a:pt x="269" y="2571"/>
                    </a:cubicBezTo>
                    <a:cubicBezTo>
                      <a:pt x="264" y="2560"/>
                      <a:pt x="259" y="2548"/>
                      <a:pt x="254" y="2536"/>
                    </a:cubicBezTo>
                    <a:cubicBezTo>
                      <a:pt x="215" y="2433"/>
                      <a:pt x="206" y="2310"/>
                      <a:pt x="222" y="2176"/>
                    </a:cubicBezTo>
                    <a:cubicBezTo>
                      <a:pt x="238" y="2047"/>
                      <a:pt x="277" y="1906"/>
                      <a:pt x="336" y="1763"/>
                    </a:cubicBezTo>
                    <a:cubicBezTo>
                      <a:pt x="393" y="1623"/>
                      <a:pt x="470" y="1479"/>
                      <a:pt x="562" y="1337"/>
                    </a:cubicBezTo>
                    <a:cubicBezTo>
                      <a:pt x="654" y="1196"/>
                      <a:pt x="763" y="1056"/>
                      <a:pt x="886" y="924"/>
                    </a:cubicBezTo>
                    <a:cubicBezTo>
                      <a:pt x="996" y="805"/>
                      <a:pt x="1111" y="701"/>
                      <a:pt x="1225" y="611"/>
                    </a:cubicBezTo>
                    <a:cubicBezTo>
                      <a:pt x="1341" y="521"/>
                      <a:pt x="1458" y="446"/>
                      <a:pt x="1572" y="387"/>
                    </a:cubicBezTo>
                    <a:cubicBezTo>
                      <a:pt x="1689" y="328"/>
                      <a:pt x="1803" y="286"/>
                      <a:pt x="1910" y="264"/>
                    </a:cubicBezTo>
                    <a:cubicBezTo>
                      <a:pt x="2021" y="242"/>
                      <a:pt x="2124" y="241"/>
                      <a:pt x="2214" y="266"/>
                    </a:cubicBezTo>
                    <a:cubicBezTo>
                      <a:pt x="2225" y="269"/>
                      <a:pt x="2236" y="273"/>
                      <a:pt x="2248" y="277"/>
                    </a:cubicBezTo>
                    <a:cubicBezTo>
                      <a:pt x="2259" y="281"/>
                      <a:pt x="2270" y="285"/>
                      <a:pt x="2280" y="290"/>
                    </a:cubicBezTo>
                    <a:cubicBezTo>
                      <a:pt x="2291" y="295"/>
                      <a:pt x="2302" y="300"/>
                      <a:pt x="2312" y="306"/>
                    </a:cubicBezTo>
                    <a:cubicBezTo>
                      <a:pt x="2322" y="312"/>
                      <a:pt x="2332" y="318"/>
                      <a:pt x="2342" y="325"/>
                    </a:cubicBezTo>
                    <a:cubicBezTo>
                      <a:pt x="2431" y="388"/>
                      <a:pt x="2488" y="483"/>
                      <a:pt x="2513" y="604"/>
                    </a:cubicBezTo>
                    <a:cubicBezTo>
                      <a:pt x="2539" y="729"/>
                      <a:pt x="2530" y="882"/>
                      <a:pt x="2487" y="1050"/>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145" name="Freeform 144"/>
              <p:cNvSpPr>
                <a:spLocks noEditPoints="1"/>
              </p:cNvSpPr>
              <p:nvPr/>
            </p:nvSpPr>
            <p:spPr bwMode="auto">
              <a:xfrm>
                <a:off x="8689448" y="3106114"/>
                <a:ext cx="3259126" cy="3601885"/>
              </a:xfrm>
              <a:custGeom>
                <a:avLst/>
                <a:gdLst>
                  <a:gd name="T0" fmla="*/ 1789 w 1938"/>
                  <a:gd name="T1" fmla="*/ 80 h 2141"/>
                  <a:gd name="T2" fmla="*/ 1765 w 1938"/>
                  <a:gd name="T3" fmla="*/ 63 h 2141"/>
                  <a:gd name="T4" fmla="*/ 1740 w 1938"/>
                  <a:gd name="T5" fmla="*/ 48 h 2141"/>
                  <a:gd name="T6" fmla="*/ 1713 w 1938"/>
                  <a:gd name="T7" fmla="*/ 36 h 2141"/>
                  <a:gd name="T8" fmla="*/ 1686 w 1938"/>
                  <a:gd name="T9" fmla="*/ 25 h 2141"/>
                  <a:gd name="T10" fmla="*/ 1436 w 1938"/>
                  <a:gd name="T11" fmla="*/ 16 h 2141"/>
                  <a:gd name="T12" fmla="*/ 1153 w 1938"/>
                  <a:gd name="T13" fmla="*/ 114 h 2141"/>
                  <a:gd name="T14" fmla="*/ 858 w 1938"/>
                  <a:gd name="T15" fmla="*/ 301 h 2141"/>
                  <a:gd name="T16" fmla="*/ 569 w 1938"/>
                  <a:gd name="T17" fmla="*/ 566 h 2141"/>
                  <a:gd name="T18" fmla="*/ 293 w 1938"/>
                  <a:gd name="T19" fmla="*/ 919 h 2141"/>
                  <a:gd name="T20" fmla="*/ 102 w 1938"/>
                  <a:gd name="T21" fmla="*/ 1282 h 2141"/>
                  <a:gd name="T22" fmla="*/ 11 w 1938"/>
                  <a:gd name="T23" fmla="*/ 1629 h 2141"/>
                  <a:gd name="T24" fmla="*/ 46 w 1938"/>
                  <a:gd name="T25" fmla="*/ 1926 h 2141"/>
                  <a:gd name="T26" fmla="*/ 59 w 1938"/>
                  <a:gd name="T27" fmla="*/ 1953 h 2141"/>
                  <a:gd name="T28" fmla="*/ 74 w 1938"/>
                  <a:gd name="T29" fmla="*/ 1979 h 2141"/>
                  <a:gd name="T30" fmla="*/ 91 w 1938"/>
                  <a:gd name="T31" fmla="*/ 2003 h 2141"/>
                  <a:gd name="T32" fmla="*/ 109 w 1938"/>
                  <a:gd name="T33" fmla="*/ 2025 h 2141"/>
                  <a:gd name="T34" fmla="*/ 313 w 1938"/>
                  <a:gd name="T35" fmla="*/ 2128 h 2141"/>
                  <a:gd name="T36" fmla="*/ 608 w 1938"/>
                  <a:gd name="T37" fmla="*/ 2096 h 2141"/>
                  <a:gd name="T38" fmla="*/ 964 w 1938"/>
                  <a:gd name="T39" fmla="*/ 1920 h 2141"/>
                  <a:gd name="T40" fmla="*/ 1341 w 1938"/>
                  <a:gd name="T41" fmla="*/ 1600 h 2141"/>
                  <a:gd name="T42" fmla="*/ 1692 w 1938"/>
                  <a:gd name="T43" fmla="*/ 1141 h 2141"/>
                  <a:gd name="T44" fmla="*/ 1890 w 1938"/>
                  <a:gd name="T45" fmla="*/ 690 h 2141"/>
                  <a:gd name="T46" fmla="*/ 1920 w 1938"/>
                  <a:gd name="T47" fmla="*/ 319 h 2141"/>
                  <a:gd name="T48" fmla="*/ 1789 w 1938"/>
                  <a:gd name="T49" fmla="*/ 80 h 2141"/>
                  <a:gd name="T50" fmla="*/ 1679 w 1938"/>
                  <a:gd name="T51" fmla="*/ 760 h 2141"/>
                  <a:gd name="T52" fmla="*/ 1520 w 1938"/>
                  <a:gd name="T53" fmla="*/ 1114 h 2141"/>
                  <a:gd name="T54" fmla="*/ 1245 w 1938"/>
                  <a:gd name="T55" fmla="*/ 1472 h 2141"/>
                  <a:gd name="T56" fmla="*/ 951 w 1938"/>
                  <a:gd name="T57" fmla="*/ 1724 h 2141"/>
                  <a:gd name="T58" fmla="*/ 670 w 1938"/>
                  <a:gd name="T59" fmla="*/ 1868 h 2141"/>
                  <a:gd name="T60" fmla="*/ 435 w 1938"/>
                  <a:gd name="T61" fmla="*/ 1900 h 2141"/>
                  <a:gd name="T62" fmla="*/ 267 w 1938"/>
                  <a:gd name="T63" fmla="*/ 1826 h 2141"/>
                  <a:gd name="T64" fmla="*/ 251 w 1938"/>
                  <a:gd name="T65" fmla="*/ 1809 h 2141"/>
                  <a:gd name="T66" fmla="*/ 237 w 1938"/>
                  <a:gd name="T67" fmla="*/ 1791 h 2141"/>
                  <a:gd name="T68" fmla="*/ 224 w 1938"/>
                  <a:gd name="T69" fmla="*/ 1771 h 2141"/>
                  <a:gd name="T70" fmla="*/ 213 w 1938"/>
                  <a:gd name="T71" fmla="*/ 1749 h 2141"/>
                  <a:gd name="T72" fmla="*/ 178 w 1938"/>
                  <a:gd name="T73" fmla="*/ 1515 h 2141"/>
                  <a:gd name="T74" fmla="*/ 248 w 1938"/>
                  <a:gd name="T75" fmla="*/ 1234 h 2141"/>
                  <a:gd name="T76" fmla="*/ 402 w 1938"/>
                  <a:gd name="T77" fmla="*/ 937 h 2141"/>
                  <a:gd name="T78" fmla="*/ 628 w 1938"/>
                  <a:gd name="T79" fmla="*/ 646 h 2141"/>
                  <a:gd name="T80" fmla="*/ 866 w 1938"/>
                  <a:gd name="T81" fmla="*/ 430 h 2141"/>
                  <a:gd name="T82" fmla="*/ 1107 w 1938"/>
                  <a:gd name="T83" fmla="*/ 279 h 2141"/>
                  <a:gd name="T84" fmla="*/ 1336 w 1938"/>
                  <a:gd name="T85" fmla="*/ 204 h 2141"/>
                  <a:gd name="T86" fmla="*/ 1534 w 1938"/>
                  <a:gd name="T87" fmla="*/ 219 h 2141"/>
                  <a:gd name="T88" fmla="*/ 1555 w 1938"/>
                  <a:gd name="T89" fmla="*/ 228 h 2141"/>
                  <a:gd name="T90" fmla="*/ 1575 w 1938"/>
                  <a:gd name="T91" fmla="*/ 238 h 2141"/>
                  <a:gd name="T92" fmla="*/ 1595 w 1938"/>
                  <a:gd name="T93" fmla="*/ 251 h 2141"/>
                  <a:gd name="T94" fmla="*/ 1613 w 1938"/>
                  <a:gd name="T95" fmla="*/ 266 h 2141"/>
                  <a:gd name="T96" fmla="*/ 1710 w 1938"/>
                  <a:gd name="T97" fmla="*/ 463 h 2141"/>
                  <a:gd name="T98" fmla="*/ 1679 w 1938"/>
                  <a:gd name="T99" fmla="*/ 760 h 2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38" h="2141">
                    <a:moveTo>
                      <a:pt x="1789" y="80"/>
                    </a:moveTo>
                    <a:cubicBezTo>
                      <a:pt x="1781" y="74"/>
                      <a:pt x="1773" y="68"/>
                      <a:pt x="1765" y="63"/>
                    </a:cubicBezTo>
                    <a:cubicBezTo>
                      <a:pt x="1757" y="57"/>
                      <a:pt x="1748" y="53"/>
                      <a:pt x="1740" y="48"/>
                    </a:cubicBezTo>
                    <a:cubicBezTo>
                      <a:pt x="1731" y="44"/>
                      <a:pt x="1722" y="39"/>
                      <a:pt x="1713" y="36"/>
                    </a:cubicBezTo>
                    <a:cubicBezTo>
                      <a:pt x="1704" y="32"/>
                      <a:pt x="1695" y="28"/>
                      <a:pt x="1686" y="25"/>
                    </a:cubicBezTo>
                    <a:cubicBezTo>
                      <a:pt x="1613" y="2"/>
                      <a:pt x="1528" y="0"/>
                      <a:pt x="1436" y="16"/>
                    </a:cubicBezTo>
                    <a:cubicBezTo>
                      <a:pt x="1347" y="32"/>
                      <a:pt x="1251" y="65"/>
                      <a:pt x="1153" y="114"/>
                    </a:cubicBezTo>
                    <a:cubicBezTo>
                      <a:pt x="1056" y="162"/>
                      <a:pt x="957" y="225"/>
                      <a:pt x="858" y="301"/>
                    </a:cubicBezTo>
                    <a:cubicBezTo>
                      <a:pt x="760" y="377"/>
                      <a:pt x="663" y="465"/>
                      <a:pt x="569" y="566"/>
                    </a:cubicBezTo>
                    <a:cubicBezTo>
                      <a:pt x="463" y="680"/>
                      <a:pt x="370" y="799"/>
                      <a:pt x="293" y="919"/>
                    </a:cubicBezTo>
                    <a:cubicBezTo>
                      <a:pt x="214" y="1040"/>
                      <a:pt x="150" y="1163"/>
                      <a:pt x="102" y="1282"/>
                    </a:cubicBezTo>
                    <a:cubicBezTo>
                      <a:pt x="54" y="1403"/>
                      <a:pt x="22" y="1521"/>
                      <a:pt x="11" y="1629"/>
                    </a:cubicBezTo>
                    <a:cubicBezTo>
                      <a:pt x="0" y="1741"/>
                      <a:pt x="10" y="1842"/>
                      <a:pt x="46" y="1926"/>
                    </a:cubicBezTo>
                    <a:cubicBezTo>
                      <a:pt x="50" y="1935"/>
                      <a:pt x="55" y="1945"/>
                      <a:pt x="59" y="1953"/>
                    </a:cubicBezTo>
                    <a:cubicBezTo>
                      <a:pt x="64" y="1962"/>
                      <a:pt x="69" y="1971"/>
                      <a:pt x="74" y="1979"/>
                    </a:cubicBezTo>
                    <a:cubicBezTo>
                      <a:pt x="79" y="1988"/>
                      <a:pt x="85" y="1996"/>
                      <a:pt x="91" y="2003"/>
                    </a:cubicBezTo>
                    <a:cubicBezTo>
                      <a:pt x="97" y="2011"/>
                      <a:pt x="103" y="2018"/>
                      <a:pt x="109" y="2025"/>
                    </a:cubicBezTo>
                    <a:cubicBezTo>
                      <a:pt x="161" y="2082"/>
                      <a:pt x="230" y="2116"/>
                      <a:pt x="313" y="2128"/>
                    </a:cubicBezTo>
                    <a:cubicBezTo>
                      <a:pt x="399" y="2141"/>
                      <a:pt x="499" y="2130"/>
                      <a:pt x="608" y="2096"/>
                    </a:cubicBezTo>
                    <a:cubicBezTo>
                      <a:pt x="719" y="2061"/>
                      <a:pt x="840" y="2002"/>
                      <a:pt x="964" y="1920"/>
                    </a:cubicBezTo>
                    <a:cubicBezTo>
                      <a:pt x="1090" y="1836"/>
                      <a:pt x="1218" y="1729"/>
                      <a:pt x="1341" y="1600"/>
                    </a:cubicBezTo>
                    <a:cubicBezTo>
                      <a:pt x="1480" y="1455"/>
                      <a:pt x="1599" y="1298"/>
                      <a:pt x="1692" y="1141"/>
                    </a:cubicBezTo>
                    <a:cubicBezTo>
                      <a:pt x="1785" y="985"/>
                      <a:pt x="1851" y="832"/>
                      <a:pt x="1890" y="690"/>
                    </a:cubicBezTo>
                    <a:cubicBezTo>
                      <a:pt x="1927" y="551"/>
                      <a:pt x="1938" y="425"/>
                      <a:pt x="1920" y="319"/>
                    </a:cubicBezTo>
                    <a:cubicBezTo>
                      <a:pt x="1903" y="217"/>
                      <a:pt x="1859" y="135"/>
                      <a:pt x="1789" y="80"/>
                    </a:cubicBezTo>
                    <a:close/>
                    <a:moveTo>
                      <a:pt x="1679" y="760"/>
                    </a:moveTo>
                    <a:cubicBezTo>
                      <a:pt x="1647" y="872"/>
                      <a:pt x="1593" y="992"/>
                      <a:pt x="1520" y="1114"/>
                    </a:cubicBezTo>
                    <a:cubicBezTo>
                      <a:pt x="1447" y="1236"/>
                      <a:pt x="1354" y="1358"/>
                      <a:pt x="1245" y="1472"/>
                    </a:cubicBezTo>
                    <a:cubicBezTo>
                      <a:pt x="1149" y="1573"/>
                      <a:pt x="1049" y="1657"/>
                      <a:pt x="951" y="1724"/>
                    </a:cubicBezTo>
                    <a:cubicBezTo>
                      <a:pt x="854" y="1790"/>
                      <a:pt x="759" y="1838"/>
                      <a:pt x="670" y="1868"/>
                    </a:cubicBezTo>
                    <a:cubicBezTo>
                      <a:pt x="584" y="1897"/>
                      <a:pt x="504" y="1908"/>
                      <a:pt x="435" y="1900"/>
                    </a:cubicBezTo>
                    <a:cubicBezTo>
                      <a:pt x="367" y="1893"/>
                      <a:pt x="310" y="1868"/>
                      <a:pt x="267" y="1826"/>
                    </a:cubicBezTo>
                    <a:cubicBezTo>
                      <a:pt x="261" y="1820"/>
                      <a:pt x="256" y="1815"/>
                      <a:pt x="251" y="1809"/>
                    </a:cubicBezTo>
                    <a:cubicBezTo>
                      <a:pt x="246" y="1803"/>
                      <a:pt x="241" y="1797"/>
                      <a:pt x="237" y="1791"/>
                    </a:cubicBezTo>
                    <a:cubicBezTo>
                      <a:pt x="232" y="1784"/>
                      <a:pt x="228" y="1778"/>
                      <a:pt x="224" y="1771"/>
                    </a:cubicBezTo>
                    <a:cubicBezTo>
                      <a:pt x="220" y="1764"/>
                      <a:pt x="216" y="1757"/>
                      <a:pt x="213" y="1749"/>
                    </a:cubicBezTo>
                    <a:cubicBezTo>
                      <a:pt x="181" y="1684"/>
                      <a:pt x="171" y="1604"/>
                      <a:pt x="178" y="1515"/>
                    </a:cubicBezTo>
                    <a:cubicBezTo>
                      <a:pt x="185" y="1428"/>
                      <a:pt x="209" y="1333"/>
                      <a:pt x="248" y="1234"/>
                    </a:cubicBezTo>
                    <a:cubicBezTo>
                      <a:pt x="286" y="1137"/>
                      <a:pt x="338" y="1036"/>
                      <a:pt x="402" y="937"/>
                    </a:cubicBezTo>
                    <a:cubicBezTo>
                      <a:pt x="465" y="838"/>
                      <a:pt x="541" y="740"/>
                      <a:pt x="628" y="646"/>
                    </a:cubicBezTo>
                    <a:cubicBezTo>
                      <a:pt x="706" y="563"/>
                      <a:pt x="786" y="491"/>
                      <a:pt x="866" y="430"/>
                    </a:cubicBezTo>
                    <a:cubicBezTo>
                      <a:pt x="947" y="368"/>
                      <a:pt x="1029" y="317"/>
                      <a:pt x="1107" y="279"/>
                    </a:cubicBezTo>
                    <a:cubicBezTo>
                      <a:pt x="1187" y="241"/>
                      <a:pt x="1265" y="215"/>
                      <a:pt x="1336" y="204"/>
                    </a:cubicBezTo>
                    <a:cubicBezTo>
                      <a:pt x="1409" y="193"/>
                      <a:pt x="1477" y="197"/>
                      <a:pt x="1534" y="219"/>
                    </a:cubicBezTo>
                    <a:cubicBezTo>
                      <a:pt x="1541" y="221"/>
                      <a:pt x="1548" y="224"/>
                      <a:pt x="1555" y="228"/>
                    </a:cubicBezTo>
                    <a:cubicBezTo>
                      <a:pt x="1562" y="231"/>
                      <a:pt x="1569" y="235"/>
                      <a:pt x="1575" y="238"/>
                    </a:cubicBezTo>
                    <a:cubicBezTo>
                      <a:pt x="1582" y="242"/>
                      <a:pt x="1589" y="247"/>
                      <a:pt x="1595" y="251"/>
                    </a:cubicBezTo>
                    <a:cubicBezTo>
                      <a:pt x="1601" y="256"/>
                      <a:pt x="1607" y="261"/>
                      <a:pt x="1613" y="266"/>
                    </a:cubicBezTo>
                    <a:cubicBezTo>
                      <a:pt x="1667" y="313"/>
                      <a:pt x="1699" y="380"/>
                      <a:pt x="1710" y="463"/>
                    </a:cubicBezTo>
                    <a:cubicBezTo>
                      <a:pt x="1721" y="549"/>
                      <a:pt x="1711" y="649"/>
                      <a:pt x="1679" y="760"/>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ID"/>
              </a:p>
            </p:txBody>
          </p:sp>
          <p:sp>
            <p:nvSpPr>
              <p:cNvPr id="146" name="Freeform 145"/>
              <p:cNvSpPr>
                <a:spLocks/>
              </p:cNvSpPr>
              <p:nvPr/>
            </p:nvSpPr>
            <p:spPr bwMode="auto">
              <a:xfrm>
                <a:off x="9835855" y="4397758"/>
                <a:ext cx="762980" cy="842376"/>
              </a:xfrm>
              <a:custGeom>
                <a:avLst/>
                <a:gdLst>
                  <a:gd name="T0" fmla="*/ 430 w 453"/>
                  <a:gd name="T1" fmla="*/ 29 h 501"/>
                  <a:gd name="T2" fmla="*/ 425 w 453"/>
                  <a:gd name="T3" fmla="*/ 24 h 501"/>
                  <a:gd name="T4" fmla="*/ 420 w 453"/>
                  <a:gd name="T5" fmla="*/ 19 h 501"/>
                  <a:gd name="T6" fmla="*/ 415 w 453"/>
                  <a:gd name="T7" fmla="*/ 15 h 501"/>
                  <a:gd name="T8" fmla="*/ 409 w 453"/>
                  <a:gd name="T9" fmla="*/ 12 h 501"/>
                  <a:gd name="T10" fmla="*/ 354 w 453"/>
                  <a:gd name="T11" fmla="*/ 2 h 501"/>
                  <a:gd name="T12" fmla="*/ 285 w 453"/>
                  <a:gd name="T13" fmla="*/ 20 h 501"/>
                  <a:gd name="T14" fmla="*/ 211 w 453"/>
                  <a:gd name="T15" fmla="*/ 64 h 501"/>
                  <a:gd name="T16" fmla="*/ 135 w 453"/>
                  <a:gd name="T17" fmla="*/ 131 h 501"/>
                  <a:gd name="T18" fmla="*/ 64 w 453"/>
                  <a:gd name="T19" fmla="*/ 223 h 501"/>
                  <a:gd name="T20" fmla="*/ 18 w 453"/>
                  <a:gd name="T21" fmla="*/ 316 h 501"/>
                  <a:gd name="T22" fmla="*/ 1 w 453"/>
                  <a:gd name="T23" fmla="*/ 401 h 501"/>
                  <a:gd name="T24" fmla="*/ 17 w 453"/>
                  <a:gd name="T25" fmla="*/ 466 h 501"/>
                  <a:gd name="T26" fmla="*/ 21 w 453"/>
                  <a:gd name="T27" fmla="*/ 472 h 501"/>
                  <a:gd name="T28" fmla="*/ 25 w 453"/>
                  <a:gd name="T29" fmla="*/ 477 h 501"/>
                  <a:gd name="T30" fmla="*/ 30 w 453"/>
                  <a:gd name="T31" fmla="*/ 482 h 501"/>
                  <a:gd name="T32" fmla="*/ 35 w 453"/>
                  <a:gd name="T33" fmla="*/ 486 h 501"/>
                  <a:gd name="T34" fmla="*/ 88 w 453"/>
                  <a:gd name="T35" fmla="*/ 501 h 501"/>
                  <a:gd name="T36" fmla="*/ 157 w 453"/>
                  <a:gd name="T37" fmla="*/ 486 h 501"/>
                  <a:gd name="T38" fmla="*/ 235 w 453"/>
                  <a:gd name="T39" fmla="*/ 443 h 501"/>
                  <a:gd name="T40" fmla="*/ 316 w 453"/>
                  <a:gd name="T41" fmla="*/ 373 h 501"/>
                  <a:gd name="T42" fmla="*/ 391 w 453"/>
                  <a:gd name="T43" fmla="*/ 275 h 501"/>
                  <a:gd name="T44" fmla="*/ 438 w 453"/>
                  <a:gd name="T45" fmla="*/ 177 h 501"/>
                  <a:gd name="T46" fmla="*/ 452 w 453"/>
                  <a:gd name="T47" fmla="*/ 91 h 501"/>
                  <a:gd name="T48" fmla="*/ 430 w 453"/>
                  <a:gd name="T49" fmla="*/ 29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3" h="501">
                    <a:moveTo>
                      <a:pt x="430" y="29"/>
                    </a:moveTo>
                    <a:cubicBezTo>
                      <a:pt x="429" y="27"/>
                      <a:pt x="427" y="25"/>
                      <a:pt x="425" y="24"/>
                    </a:cubicBezTo>
                    <a:cubicBezTo>
                      <a:pt x="424" y="22"/>
                      <a:pt x="422" y="21"/>
                      <a:pt x="420" y="19"/>
                    </a:cubicBezTo>
                    <a:cubicBezTo>
                      <a:pt x="419" y="18"/>
                      <a:pt x="417" y="16"/>
                      <a:pt x="415" y="15"/>
                    </a:cubicBezTo>
                    <a:cubicBezTo>
                      <a:pt x="413" y="14"/>
                      <a:pt x="411" y="13"/>
                      <a:pt x="409" y="12"/>
                    </a:cubicBezTo>
                    <a:cubicBezTo>
                      <a:pt x="394" y="3"/>
                      <a:pt x="375" y="0"/>
                      <a:pt x="354" y="2"/>
                    </a:cubicBezTo>
                    <a:cubicBezTo>
                      <a:pt x="333" y="3"/>
                      <a:pt x="310" y="9"/>
                      <a:pt x="285" y="20"/>
                    </a:cubicBezTo>
                    <a:cubicBezTo>
                      <a:pt x="261" y="31"/>
                      <a:pt x="236" y="45"/>
                      <a:pt x="211" y="64"/>
                    </a:cubicBezTo>
                    <a:cubicBezTo>
                      <a:pt x="185" y="83"/>
                      <a:pt x="160" y="105"/>
                      <a:pt x="135" y="131"/>
                    </a:cubicBezTo>
                    <a:cubicBezTo>
                      <a:pt x="108" y="161"/>
                      <a:pt x="84" y="192"/>
                      <a:pt x="64" y="223"/>
                    </a:cubicBezTo>
                    <a:cubicBezTo>
                      <a:pt x="44" y="254"/>
                      <a:pt x="29" y="286"/>
                      <a:pt x="18" y="316"/>
                    </a:cubicBezTo>
                    <a:cubicBezTo>
                      <a:pt x="7" y="346"/>
                      <a:pt x="1" y="375"/>
                      <a:pt x="1" y="401"/>
                    </a:cubicBezTo>
                    <a:cubicBezTo>
                      <a:pt x="0" y="426"/>
                      <a:pt x="5" y="449"/>
                      <a:pt x="17" y="466"/>
                    </a:cubicBezTo>
                    <a:cubicBezTo>
                      <a:pt x="18" y="468"/>
                      <a:pt x="20" y="470"/>
                      <a:pt x="21" y="472"/>
                    </a:cubicBezTo>
                    <a:cubicBezTo>
                      <a:pt x="22" y="474"/>
                      <a:pt x="24" y="475"/>
                      <a:pt x="25" y="477"/>
                    </a:cubicBezTo>
                    <a:cubicBezTo>
                      <a:pt x="27" y="479"/>
                      <a:pt x="29" y="480"/>
                      <a:pt x="30" y="482"/>
                    </a:cubicBezTo>
                    <a:cubicBezTo>
                      <a:pt x="32" y="483"/>
                      <a:pt x="34" y="484"/>
                      <a:pt x="35" y="486"/>
                    </a:cubicBezTo>
                    <a:cubicBezTo>
                      <a:pt x="50" y="496"/>
                      <a:pt x="68" y="501"/>
                      <a:pt x="88" y="501"/>
                    </a:cubicBezTo>
                    <a:cubicBezTo>
                      <a:pt x="109" y="501"/>
                      <a:pt x="132" y="496"/>
                      <a:pt x="157" y="486"/>
                    </a:cubicBezTo>
                    <a:cubicBezTo>
                      <a:pt x="182" y="476"/>
                      <a:pt x="209" y="462"/>
                      <a:pt x="235" y="443"/>
                    </a:cubicBezTo>
                    <a:cubicBezTo>
                      <a:pt x="262" y="424"/>
                      <a:pt x="289" y="400"/>
                      <a:pt x="316" y="373"/>
                    </a:cubicBezTo>
                    <a:cubicBezTo>
                      <a:pt x="345" y="341"/>
                      <a:pt x="370" y="308"/>
                      <a:pt x="391" y="275"/>
                    </a:cubicBezTo>
                    <a:cubicBezTo>
                      <a:pt x="412" y="242"/>
                      <a:pt x="427" y="208"/>
                      <a:pt x="438" y="177"/>
                    </a:cubicBezTo>
                    <a:cubicBezTo>
                      <a:pt x="448" y="146"/>
                      <a:pt x="453" y="117"/>
                      <a:pt x="452" y="91"/>
                    </a:cubicBezTo>
                    <a:cubicBezTo>
                      <a:pt x="450" y="66"/>
                      <a:pt x="443" y="45"/>
                      <a:pt x="430" y="2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D"/>
              </a:p>
            </p:txBody>
          </p:sp>
          <p:sp>
            <p:nvSpPr>
              <p:cNvPr id="147" name="Freeform 146"/>
              <p:cNvSpPr>
                <a:spLocks noEditPoints="1"/>
              </p:cNvSpPr>
              <p:nvPr/>
            </p:nvSpPr>
            <p:spPr bwMode="auto">
              <a:xfrm>
                <a:off x="9295571" y="3791634"/>
                <a:ext cx="1907450" cy="2108845"/>
              </a:xfrm>
              <a:custGeom>
                <a:avLst/>
                <a:gdLst>
                  <a:gd name="T0" fmla="*/ 1064 w 1134"/>
                  <a:gd name="T1" fmla="*/ 60 h 1254"/>
                  <a:gd name="T2" fmla="*/ 1051 w 1134"/>
                  <a:gd name="T3" fmla="*/ 48 h 1254"/>
                  <a:gd name="T4" fmla="*/ 1037 w 1134"/>
                  <a:gd name="T5" fmla="*/ 38 h 1254"/>
                  <a:gd name="T6" fmla="*/ 1023 w 1134"/>
                  <a:gd name="T7" fmla="*/ 30 h 1254"/>
                  <a:gd name="T8" fmla="*/ 1008 w 1134"/>
                  <a:gd name="T9" fmla="*/ 22 h 1254"/>
                  <a:gd name="T10" fmla="*/ 865 w 1134"/>
                  <a:gd name="T11" fmla="*/ 6 h 1254"/>
                  <a:gd name="T12" fmla="*/ 696 w 1134"/>
                  <a:gd name="T13" fmla="*/ 58 h 1254"/>
                  <a:gd name="T14" fmla="*/ 516 w 1134"/>
                  <a:gd name="T15" fmla="*/ 168 h 1254"/>
                  <a:gd name="T16" fmla="*/ 337 w 1134"/>
                  <a:gd name="T17" fmla="*/ 331 h 1254"/>
                  <a:gd name="T18" fmla="*/ 166 w 1134"/>
                  <a:gd name="T19" fmla="*/ 549 h 1254"/>
                  <a:gd name="T20" fmla="*/ 52 w 1134"/>
                  <a:gd name="T21" fmla="*/ 772 h 1254"/>
                  <a:gd name="T22" fmla="*/ 4 w 1134"/>
                  <a:gd name="T23" fmla="*/ 980 h 1254"/>
                  <a:gd name="T24" fmla="*/ 35 w 1134"/>
                  <a:gd name="T25" fmla="*/ 1149 h 1254"/>
                  <a:gd name="T26" fmla="*/ 44 w 1134"/>
                  <a:gd name="T27" fmla="*/ 1164 h 1254"/>
                  <a:gd name="T28" fmla="*/ 54 w 1134"/>
                  <a:gd name="T29" fmla="*/ 1178 h 1254"/>
                  <a:gd name="T30" fmla="*/ 65 w 1134"/>
                  <a:gd name="T31" fmla="*/ 1191 h 1254"/>
                  <a:gd name="T32" fmla="*/ 77 w 1134"/>
                  <a:gd name="T33" fmla="*/ 1203 h 1254"/>
                  <a:gd name="T34" fmla="*/ 204 w 1134"/>
                  <a:gd name="T35" fmla="*/ 1251 h 1254"/>
                  <a:gd name="T36" fmla="*/ 376 w 1134"/>
                  <a:gd name="T37" fmla="*/ 1222 h 1254"/>
                  <a:gd name="T38" fmla="*/ 578 w 1134"/>
                  <a:gd name="T39" fmla="*/ 1115 h 1254"/>
                  <a:gd name="T40" fmla="*/ 787 w 1134"/>
                  <a:gd name="T41" fmla="*/ 934 h 1254"/>
                  <a:gd name="T42" fmla="*/ 984 w 1134"/>
                  <a:gd name="T43" fmla="*/ 679 h 1254"/>
                  <a:gd name="T44" fmla="*/ 1100 w 1134"/>
                  <a:gd name="T45" fmla="*/ 425 h 1254"/>
                  <a:gd name="T46" fmla="*/ 1128 w 1134"/>
                  <a:gd name="T47" fmla="*/ 209 h 1254"/>
                  <a:gd name="T48" fmla="*/ 1064 w 1134"/>
                  <a:gd name="T49" fmla="*/ 60 h 1254"/>
                  <a:gd name="T50" fmla="*/ 908 w 1134"/>
                  <a:gd name="T51" fmla="*/ 489 h 1254"/>
                  <a:gd name="T52" fmla="*/ 830 w 1134"/>
                  <a:gd name="T53" fmla="*/ 654 h 1254"/>
                  <a:gd name="T54" fmla="*/ 702 w 1134"/>
                  <a:gd name="T55" fmla="*/ 820 h 1254"/>
                  <a:gd name="T56" fmla="*/ 566 w 1134"/>
                  <a:gd name="T57" fmla="*/ 939 h 1254"/>
                  <a:gd name="T58" fmla="*/ 434 w 1134"/>
                  <a:gd name="T59" fmla="*/ 1011 h 1254"/>
                  <a:gd name="T60" fmla="*/ 319 w 1134"/>
                  <a:gd name="T61" fmla="*/ 1033 h 1254"/>
                  <a:gd name="T62" fmla="*/ 233 w 1134"/>
                  <a:gd name="T63" fmla="*/ 1005 h 1254"/>
                  <a:gd name="T64" fmla="*/ 225 w 1134"/>
                  <a:gd name="T65" fmla="*/ 997 h 1254"/>
                  <a:gd name="T66" fmla="*/ 217 w 1134"/>
                  <a:gd name="T67" fmla="*/ 989 h 1254"/>
                  <a:gd name="T68" fmla="*/ 210 w 1134"/>
                  <a:gd name="T69" fmla="*/ 980 h 1254"/>
                  <a:gd name="T70" fmla="*/ 203 w 1134"/>
                  <a:gd name="T71" fmla="*/ 971 h 1254"/>
                  <a:gd name="T72" fmla="*/ 179 w 1134"/>
                  <a:gd name="T73" fmla="*/ 860 h 1254"/>
                  <a:gd name="T74" fmla="*/ 210 w 1134"/>
                  <a:gd name="T75" fmla="*/ 720 h 1254"/>
                  <a:gd name="T76" fmla="*/ 286 w 1134"/>
                  <a:gd name="T77" fmla="*/ 568 h 1254"/>
                  <a:gd name="T78" fmla="*/ 402 w 1134"/>
                  <a:gd name="T79" fmla="*/ 419 h 1254"/>
                  <a:gd name="T80" fmla="*/ 525 w 1134"/>
                  <a:gd name="T81" fmla="*/ 309 h 1254"/>
                  <a:gd name="T82" fmla="*/ 648 w 1134"/>
                  <a:gd name="T83" fmla="*/ 235 h 1254"/>
                  <a:gd name="T84" fmla="*/ 761 w 1134"/>
                  <a:gd name="T85" fmla="*/ 203 h 1254"/>
                  <a:gd name="T86" fmla="*/ 854 w 1134"/>
                  <a:gd name="T87" fmla="*/ 217 h 1254"/>
                  <a:gd name="T88" fmla="*/ 864 w 1134"/>
                  <a:gd name="T89" fmla="*/ 222 h 1254"/>
                  <a:gd name="T90" fmla="*/ 873 w 1134"/>
                  <a:gd name="T91" fmla="*/ 228 h 1254"/>
                  <a:gd name="T92" fmla="*/ 882 w 1134"/>
                  <a:gd name="T93" fmla="*/ 235 h 1254"/>
                  <a:gd name="T94" fmla="*/ 890 w 1134"/>
                  <a:gd name="T95" fmla="*/ 243 h 1254"/>
                  <a:gd name="T96" fmla="*/ 929 w 1134"/>
                  <a:gd name="T97" fmla="*/ 345 h 1254"/>
                  <a:gd name="T98" fmla="*/ 908 w 1134"/>
                  <a:gd name="T99" fmla="*/ 489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254">
                    <a:moveTo>
                      <a:pt x="1064" y="60"/>
                    </a:moveTo>
                    <a:cubicBezTo>
                      <a:pt x="1059" y="56"/>
                      <a:pt x="1055" y="52"/>
                      <a:pt x="1051" y="48"/>
                    </a:cubicBezTo>
                    <a:cubicBezTo>
                      <a:pt x="1046" y="45"/>
                      <a:pt x="1042" y="41"/>
                      <a:pt x="1037" y="38"/>
                    </a:cubicBezTo>
                    <a:cubicBezTo>
                      <a:pt x="1032" y="35"/>
                      <a:pt x="1028" y="32"/>
                      <a:pt x="1023" y="30"/>
                    </a:cubicBezTo>
                    <a:cubicBezTo>
                      <a:pt x="1018" y="27"/>
                      <a:pt x="1013" y="24"/>
                      <a:pt x="1008" y="22"/>
                    </a:cubicBezTo>
                    <a:cubicBezTo>
                      <a:pt x="967" y="5"/>
                      <a:pt x="918" y="0"/>
                      <a:pt x="865" y="6"/>
                    </a:cubicBezTo>
                    <a:cubicBezTo>
                      <a:pt x="813" y="13"/>
                      <a:pt x="756" y="31"/>
                      <a:pt x="696" y="58"/>
                    </a:cubicBezTo>
                    <a:cubicBezTo>
                      <a:pt x="638" y="86"/>
                      <a:pt x="577" y="123"/>
                      <a:pt x="516" y="168"/>
                    </a:cubicBezTo>
                    <a:cubicBezTo>
                      <a:pt x="456" y="214"/>
                      <a:pt x="395" y="268"/>
                      <a:pt x="337" y="331"/>
                    </a:cubicBezTo>
                    <a:cubicBezTo>
                      <a:pt x="271" y="401"/>
                      <a:pt x="214" y="475"/>
                      <a:pt x="166" y="549"/>
                    </a:cubicBezTo>
                    <a:cubicBezTo>
                      <a:pt x="118" y="624"/>
                      <a:pt x="80" y="700"/>
                      <a:pt x="52" y="772"/>
                    </a:cubicBezTo>
                    <a:cubicBezTo>
                      <a:pt x="25" y="846"/>
                      <a:pt x="8" y="917"/>
                      <a:pt x="4" y="980"/>
                    </a:cubicBezTo>
                    <a:cubicBezTo>
                      <a:pt x="0" y="1045"/>
                      <a:pt x="10" y="1103"/>
                      <a:pt x="35" y="1149"/>
                    </a:cubicBezTo>
                    <a:cubicBezTo>
                      <a:pt x="38" y="1154"/>
                      <a:pt x="41" y="1160"/>
                      <a:pt x="44" y="1164"/>
                    </a:cubicBezTo>
                    <a:cubicBezTo>
                      <a:pt x="47" y="1169"/>
                      <a:pt x="50" y="1174"/>
                      <a:pt x="54" y="1178"/>
                    </a:cubicBezTo>
                    <a:cubicBezTo>
                      <a:pt x="57" y="1183"/>
                      <a:pt x="61" y="1187"/>
                      <a:pt x="65" y="1191"/>
                    </a:cubicBezTo>
                    <a:cubicBezTo>
                      <a:pt x="69" y="1195"/>
                      <a:pt x="73" y="1199"/>
                      <a:pt x="77" y="1203"/>
                    </a:cubicBezTo>
                    <a:cubicBezTo>
                      <a:pt x="110" y="1232"/>
                      <a:pt x="153" y="1248"/>
                      <a:pt x="204" y="1251"/>
                    </a:cubicBezTo>
                    <a:cubicBezTo>
                      <a:pt x="255" y="1254"/>
                      <a:pt x="313" y="1244"/>
                      <a:pt x="376" y="1222"/>
                    </a:cubicBezTo>
                    <a:cubicBezTo>
                      <a:pt x="440" y="1199"/>
                      <a:pt x="508" y="1163"/>
                      <a:pt x="578" y="1115"/>
                    </a:cubicBezTo>
                    <a:cubicBezTo>
                      <a:pt x="648" y="1067"/>
                      <a:pt x="719" y="1006"/>
                      <a:pt x="787" y="934"/>
                    </a:cubicBezTo>
                    <a:cubicBezTo>
                      <a:pt x="865" y="853"/>
                      <a:pt x="931" y="766"/>
                      <a:pt x="984" y="679"/>
                    </a:cubicBezTo>
                    <a:cubicBezTo>
                      <a:pt x="1037" y="592"/>
                      <a:pt x="1076" y="506"/>
                      <a:pt x="1100" y="425"/>
                    </a:cubicBezTo>
                    <a:cubicBezTo>
                      <a:pt x="1124" y="345"/>
                      <a:pt x="1134" y="272"/>
                      <a:pt x="1128" y="209"/>
                    </a:cubicBezTo>
                    <a:cubicBezTo>
                      <a:pt x="1122" y="147"/>
                      <a:pt x="1101" y="96"/>
                      <a:pt x="1064" y="60"/>
                    </a:cubicBezTo>
                    <a:close/>
                    <a:moveTo>
                      <a:pt x="908" y="489"/>
                    </a:moveTo>
                    <a:cubicBezTo>
                      <a:pt x="891" y="542"/>
                      <a:pt x="865" y="598"/>
                      <a:pt x="830" y="654"/>
                    </a:cubicBezTo>
                    <a:cubicBezTo>
                      <a:pt x="796" y="711"/>
                      <a:pt x="753" y="767"/>
                      <a:pt x="702" y="820"/>
                    </a:cubicBezTo>
                    <a:cubicBezTo>
                      <a:pt x="658" y="867"/>
                      <a:pt x="612" y="907"/>
                      <a:pt x="566" y="939"/>
                    </a:cubicBezTo>
                    <a:cubicBezTo>
                      <a:pt x="521" y="971"/>
                      <a:pt x="476" y="995"/>
                      <a:pt x="434" y="1011"/>
                    </a:cubicBezTo>
                    <a:cubicBezTo>
                      <a:pt x="393" y="1027"/>
                      <a:pt x="354" y="1034"/>
                      <a:pt x="319" y="1033"/>
                    </a:cubicBezTo>
                    <a:cubicBezTo>
                      <a:pt x="285" y="1032"/>
                      <a:pt x="256" y="1023"/>
                      <a:pt x="233" y="1005"/>
                    </a:cubicBezTo>
                    <a:cubicBezTo>
                      <a:pt x="230" y="1002"/>
                      <a:pt x="227" y="1000"/>
                      <a:pt x="225" y="997"/>
                    </a:cubicBezTo>
                    <a:cubicBezTo>
                      <a:pt x="222" y="995"/>
                      <a:pt x="219" y="992"/>
                      <a:pt x="217" y="989"/>
                    </a:cubicBezTo>
                    <a:cubicBezTo>
                      <a:pt x="214" y="987"/>
                      <a:pt x="212" y="984"/>
                      <a:pt x="210" y="980"/>
                    </a:cubicBezTo>
                    <a:cubicBezTo>
                      <a:pt x="208" y="977"/>
                      <a:pt x="205" y="974"/>
                      <a:pt x="203" y="971"/>
                    </a:cubicBezTo>
                    <a:cubicBezTo>
                      <a:pt x="185" y="941"/>
                      <a:pt x="178" y="903"/>
                      <a:pt x="179" y="860"/>
                    </a:cubicBezTo>
                    <a:cubicBezTo>
                      <a:pt x="181" y="818"/>
                      <a:pt x="191" y="770"/>
                      <a:pt x="210" y="720"/>
                    </a:cubicBezTo>
                    <a:cubicBezTo>
                      <a:pt x="228" y="671"/>
                      <a:pt x="254" y="619"/>
                      <a:pt x="286" y="568"/>
                    </a:cubicBezTo>
                    <a:cubicBezTo>
                      <a:pt x="318" y="517"/>
                      <a:pt x="357" y="467"/>
                      <a:pt x="402" y="419"/>
                    </a:cubicBezTo>
                    <a:cubicBezTo>
                      <a:pt x="442" y="376"/>
                      <a:pt x="484" y="339"/>
                      <a:pt x="525" y="309"/>
                    </a:cubicBezTo>
                    <a:cubicBezTo>
                      <a:pt x="567" y="278"/>
                      <a:pt x="608" y="253"/>
                      <a:pt x="648" y="235"/>
                    </a:cubicBezTo>
                    <a:cubicBezTo>
                      <a:pt x="688" y="217"/>
                      <a:pt x="726" y="206"/>
                      <a:pt x="761" y="203"/>
                    </a:cubicBezTo>
                    <a:cubicBezTo>
                      <a:pt x="796" y="199"/>
                      <a:pt x="828" y="204"/>
                      <a:pt x="854" y="217"/>
                    </a:cubicBezTo>
                    <a:cubicBezTo>
                      <a:pt x="858" y="218"/>
                      <a:pt x="861" y="220"/>
                      <a:pt x="864" y="222"/>
                    </a:cubicBezTo>
                    <a:cubicBezTo>
                      <a:pt x="867" y="224"/>
                      <a:pt x="870" y="226"/>
                      <a:pt x="873" y="228"/>
                    </a:cubicBezTo>
                    <a:cubicBezTo>
                      <a:pt x="876" y="231"/>
                      <a:pt x="879" y="233"/>
                      <a:pt x="882" y="235"/>
                    </a:cubicBezTo>
                    <a:cubicBezTo>
                      <a:pt x="885" y="238"/>
                      <a:pt x="887" y="241"/>
                      <a:pt x="890" y="243"/>
                    </a:cubicBezTo>
                    <a:cubicBezTo>
                      <a:pt x="913" y="269"/>
                      <a:pt x="926" y="304"/>
                      <a:pt x="929" y="345"/>
                    </a:cubicBezTo>
                    <a:cubicBezTo>
                      <a:pt x="932" y="388"/>
                      <a:pt x="925" y="436"/>
                      <a:pt x="908" y="48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D"/>
              </a:p>
            </p:txBody>
          </p:sp>
        </p:grpSp>
        <p:grpSp>
          <p:nvGrpSpPr>
            <p:cNvPr id="148" name="Group 147"/>
            <p:cNvGrpSpPr/>
            <p:nvPr/>
          </p:nvGrpSpPr>
          <p:grpSpPr>
            <a:xfrm>
              <a:off x="7302932" y="2055379"/>
              <a:ext cx="2768601" cy="3241676"/>
              <a:chOff x="7302932" y="2055379"/>
              <a:chExt cx="2768601" cy="3241676"/>
            </a:xfrm>
          </p:grpSpPr>
          <p:sp>
            <p:nvSpPr>
              <p:cNvPr id="149" name="Freeform 13"/>
              <p:cNvSpPr>
                <a:spLocks/>
              </p:cNvSpPr>
              <p:nvPr/>
            </p:nvSpPr>
            <p:spPr bwMode="auto">
              <a:xfrm>
                <a:off x="9534958" y="4679517"/>
                <a:ext cx="536575" cy="617538"/>
              </a:xfrm>
              <a:custGeom>
                <a:avLst/>
                <a:gdLst>
                  <a:gd name="T0" fmla="*/ 79 w 206"/>
                  <a:gd name="T1" fmla="*/ 30 h 238"/>
                  <a:gd name="T2" fmla="*/ 206 w 206"/>
                  <a:gd name="T3" fmla="*/ 238 h 238"/>
                  <a:gd name="T4" fmla="*/ 24 w 206"/>
                  <a:gd name="T5" fmla="*/ 76 h 238"/>
                  <a:gd name="T6" fmla="*/ 79 w 206"/>
                  <a:gd name="T7" fmla="*/ 30 h 238"/>
                </a:gdLst>
                <a:ahLst/>
                <a:cxnLst>
                  <a:cxn ang="0">
                    <a:pos x="T0" y="T1"/>
                  </a:cxn>
                  <a:cxn ang="0">
                    <a:pos x="T2" y="T3"/>
                  </a:cxn>
                  <a:cxn ang="0">
                    <a:pos x="T4" y="T5"/>
                  </a:cxn>
                  <a:cxn ang="0">
                    <a:pos x="T6" y="T7"/>
                  </a:cxn>
                </a:cxnLst>
                <a:rect l="0" t="0" r="r" b="b"/>
                <a:pathLst>
                  <a:path w="206" h="238">
                    <a:moveTo>
                      <a:pt x="79" y="30"/>
                    </a:moveTo>
                    <a:cubicBezTo>
                      <a:pt x="206" y="238"/>
                      <a:pt x="206" y="238"/>
                      <a:pt x="206" y="238"/>
                    </a:cubicBezTo>
                    <a:cubicBezTo>
                      <a:pt x="24" y="76"/>
                      <a:pt x="24" y="76"/>
                      <a:pt x="24" y="76"/>
                    </a:cubicBezTo>
                    <a:cubicBezTo>
                      <a:pt x="0" y="54"/>
                      <a:pt x="62" y="0"/>
                      <a:pt x="79"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50" name="Freeform 14"/>
              <p:cNvSpPr>
                <a:spLocks/>
              </p:cNvSpPr>
              <p:nvPr/>
            </p:nvSpPr>
            <p:spPr bwMode="auto">
              <a:xfrm>
                <a:off x="7690283" y="2437967"/>
                <a:ext cx="2292350" cy="2667000"/>
              </a:xfrm>
              <a:custGeom>
                <a:avLst/>
                <a:gdLst>
                  <a:gd name="T0" fmla="*/ 772 w 882"/>
                  <a:gd name="T1" fmla="*/ 799 h 1027"/>
                  <a:gd name="T2" fmla="*/ 0 w 882"/>
                  <a:gd name="T3" fmla="*/ 0 h 1027"/>
                  <a:gd name="T4" fmla="*/ 645 w 882"/>
                  <a:gd name="T5" fmla="*/ 905 h 1027"/>
                  <a:gd name="T6" fmla="*/ 772 w 882"/>
                  <a:gd name="T7" fmla="*/ 799 h 1027"/>
                </a:gdLst>
                <a:ahLst/>
                <a:cxnLst>
                  <a:cxn ang="0">
                    <a:pos x="T0" y="T1"/>
                  </a:cxn>
                  <a:cxn ang="0">
                    <a:pos x="T2" y="T3"/>
                  </a:cxn>
                  <a:cxn ang="0">
                    <a:pos x="T4" y="T5"/>
                  </a:cxn>
                  <a:cxn ang="0">
                    <a:pos x="T6" y="T7"/>
                  </a:cxn>
                </a:cxnLst>
                <a:rect l="0" t="0" r="r" b="b"/>
                <a:pathLst>
                  <a:path w="882" h="1027">
                    <a:moveTo>
                      <a:pt x="772" y="799"/>
                    </a:moveTo>
                    <a:cubicBezTo>
                      <a:pt x="0" y="0"/>
                      <a:pt x="0" y="0"/>
                      <a:pt x="0" y="0"/>
                    </a:cubicBezTo>
                    <a:cubicBezTo>
                      <a:pt x="645" y="905"/>
                      <a:pt x="645" y="905"/>
                      <a:pt x="645" y="905"/>
                    </a:cubicBezTo>
                    <a:cubicBezTo>
                      <a:pt x="732" y="1027"/>
                      <a:pt x="882" y="911"/>
                      <a:pt x="772" y="799"/>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51" name="Freeform 15"/>
              <p:cNvSpPr>
                <a:spLocks/>
              </p:cNvSpPr>
              <p:nvPr/>
            </p:nvSpPr>
            <p:spPr bwMode="auto">
              <a:xfrm>
                <a:off x="7690283" y="2437967"/>
                <a:ext cx="2149475" cy="2441575"/>
              </a:xfrm>
              <a:custGeom>
                <a:avLst/>
                <a:gdLst>
                  <a:gd name="T0" fmla="*/ 0 w 827"/>
                  <a:gd name="T1" fmla="*/ 0 h 940"/>
                  <a:gd name="T2" fmla="*/ 782 w 827"/>
                  <a:gd name="T3" fmla="*/ 940 h 940"/>
                  <a:gd name="T4" fmla="*/ 772 w 827"/>
                  <a:gd name="T5" fmla="*/ 799 h 940"/>
                  <a:gd name="T6" fmla="*/ 0 w 827"/>
                  <a:gd name="T7" fmla="*/ 0 h 940"/>
                </a:gdLst>
                <a:ahLst/>
                <a:cxnLst>
                  <a:cxn ang="0">
                    <a:pos x="T0" y="T1"/>
                  </a:cxn>
                  <a:cxn ang="0">
                    <a:pos x="T2" y="T3"/>
                  </a:cxn>
                  <a:cxn ang="0">
                    <a:pos x="T4" y="T5"/>
                  </a:cxn>
                  <a:cxn ang="0">
                    <a:pos x="T6" y="T7"/>
                  </a:cxn>
                </a:cxnLst>
                <a:rect l="0" t="0" r="r" b="b"/>
                <a:pathLst>
                  <a:path w="827" h="940">
                    <a:moveTo>
                      <a:pt x="0" y="0"/>
                    </a:moveTo>
                    <a:cubicBezTo>
                      <a:pt x="782" y="940"/>
                      <a:pt x="782" y="940"/>
                      <a:pt x="782" y="940"/>
                    </a:cubicBezTo>
                    <a:cubicBezTo>
                      <a:pt x="817" y="912"/>
                      <a:pt x="827" y="855"/>
                      <a:pt x="772" y="799"/>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52" name="Freeform 16"/>
              <p:cNvSpPr>
                <a:spLocks/>
              </p:cNvSpPr>
              <p:nvPr/>
            </p:nvSpPr>
            <p:spPr bwMode="auto">
              <a:xfrm>
                <a:off x="7690283" y="2055379"/>
                <a:ext cx="620713" cy="955675"/>
              </a:xfrm>
              <a:custGeom>
                <a:avLst/>
                <a:gdLst>
                  <a:gd name="T0" fmla="*/ 184 w 239"/>
                  <a:gd name="T1" fmla="*/ 368 h 368"/>
                  <a:gd name="T2" fmla="*/ 185 w 239"/>
                  <a:gd name="T3" fmla="*/ 72 h 368"/>
                  <a:gd name="T4" fmla="*/ 0 w 239"/>
                  <a:gd name="T5" fmla="*/ 147 h 368"/>
                  <a:gd name="T6" fmla="*/ 184 w 239"/>
                  <a:gd name="T7" fmla="*/ 368 h 368"/>
                </a:gdLst>
                <a:ahLst/>
                <a:cxnLst>
                  <a:cxn ang="0">
                    <a:pos x="T0" y="T1"/>
                  </a:cxn>
                  <a:cxn ang="0">
                    <a:pos x="T2" y="T3"/>
                  </a:cxn>
                  <a:cxn ang="0">
                    <a:pos x="T4" y="T5"/>
                  </a:cxn>
                  <a:cxn ang="0">
                    <a:pos x="T6" y="T7"/>
                  </a:cxn>
                </a:cxnLst>
                <a:rect l="0" t="0" r="r" b="b"/>
                <a:pathLst>
                  <a:path w="239" h="368">
                    <a:moveTo>
                      <a:pt x="184" y="368"/>
                    </a:moveTo>
                    <a:cubicBezTo>
                      <a:pt x="204" y="311"/>
                      <a:pt x="239" y="142"/>
                      <a:pt x="185" y="72"/>
                    </a:cubicBezTo>
                    <a:cubicBezTo>
                      <a:pt x="130" y="0"/>
                      <a:pt x="25" y="13"/>
                      <a:pt x="0" y="147"/>
                    </a:cubicBezTo>
                    <a:lnTo>
                      <a:pt x="184" y="368"/>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53" name="Freeform 17"/>
              <p:cNvSpPr>
                <a:spLocks/>
              </p:cNvSpPr>
              <p:nvPr/>
            </p:nvSpPr>
            <p:spPr bwMode="auto">
              <a:xfrm>
                <a:off x="7302932" y="2437967"/>
                <a:ext cx="865188" cy="596900"/>
              </a:xfrm>
              <a:custGeom>
                <a:avLst/>
                <a:gdLst>
                  <a:gd name="T0" fmla="*/ 333 w 333"/>
                  <a:gd name="T1" fmla="*/ 221 h 230"/>
                  <a:gd name="T2" fmla="*/ 60 w 333"/>
                  <a:gd name="T3" fmla="*/ 148 h 230"/>
                  <a:gd name="T4" fmla="*/ 149 w 333"/>
                  <a:gd name="T5" fmla="*/ 0 h 230"/>
                  <a:gd name="T6" fmla="*/ 333 w 333"/>
                  <a:gd name="T7" fmla="*/ 221 h 230"/>
                </a:gdLst>
                <a:ahLst/>
                <a:cxnLst>
                  <a:cxn ang="0">
                    <a:pos x="T0" y="T1"/>
                  </a:cxn>
                  <a:cxn ang="0">
                    <a:pos x="T2" y="T3"/>
                  </a:cxn>
                  <a:cxn ang="0">
                    <a:pos x="T4" y="T5"/>
                  </a:cxn>
                  <a:cxn ang="0">
                    <a:pos x="T6" y="T7"/>
                  </a:cxn>
                </a:cxnLst>
                <a:rect l="0" t="0" r="r" b="b"/>
                <a:pathLst>
                  <a:path w="333" h="230">
                    <a:moveTo>
                      <a:pt x="333" y="221"/>
                    </a:moveTo>
                    <a:cubicBezTo>
                      <a:pt x="273" y="230"/>
                      <a:pt x="120" y="214"/>
                      <a:pt x="60" y="148"/>
                    </a:cubicBezTo>
                    <a:cubicBezTo>
                      <a:pt x="0" y="82"/>
                      <a:pt x="30" y="0"/>
                      <a:pt x="149" y="0"/>
                    </a:cubicBezTo>
                    <a:lnTo>
                      <a:pt x="333" y="221"/>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sp>
        <p:nvSpPr>
          <p:cNvPr id="154" name="TextBox 153"/>
          <p:cNvSpPr txBox="1"/>
          <p:nvPr/>
        </p:nvSpPr>
        <p:spPr>
          <a:xfrm>
            <a:off x="3605608" y="1367992"/>
            <a:ext cx="8117229" cy="1162113"/>
          </a:xfrm>
          <a:prstGeom prst="rect">
            <a:avLst/>
          </a:prstGeom>
          <a:noFill/>
        </p:spPr>
        <p:txBody>
          <a:bodyPr wrap="square" rtlCol="0">
            <a:spAutoFit/>
          </a:bodyPr>
          <a:lstStyle/>
          <a:p>
            <a:pPr>
              <a:lnSpc>
                <a:spcPct val="150000"/>
              </a:lnSpc>
            </a:pPr>
            <a:r>
              <a:rPr lang="en-US" sz="1600" dirty="0">
                <a:latin typeface="Droid Serif" panose="02020600060500020200" pitchFamily="18" charset="0"/>
                <a:ea typeface="Droid Serif" panose="02020600060500020200" pitchFamily="18" charset="0"/>
                <a:cs typeface="Droid Serif" panose="02020600060500020200" pitchFamily="18" charset="0"/>
              </a:rPr>
              <a:t>As a Venture Studio, the objective at Digital Impact is to help spark and accelerate companies that bring impact in connectivity and digital transformation in Health, Education and Government to maximize impact on social, environmental and governance (ESG) challenges.</a:t>
            </a:r>
          </a:p>
        </p:txBody>
      </p:sp>
      <p:sp>
        <p:nvSpPr>
          <p:cNvPr id="155" name="TextBox 154"/>
          <p:cNvSpPr txBox="1"/>
          <p:nvPr/>
        </p:nvSpPr>
        <p:spPr>
          <a:xfrm>
            <a:off x="3567751" y="2610852"/>
            <a:ext cx="7885062" cy="3613105"/>
          </a:xfrm>
          <a:prstGeom prst="rect">
            <a:avLst/>
          </a:prstGeom>
          <a:noFill/>
        </p:spPr>
        <p:txBody>
          <a:bodyPr wrap="square" rtlCol="0">
            <a:spAutoFit/>
          </a:bodyPr>
          <a:lstStyle/>
          <a:p>
            <a:pPr algn="just">
              <a:lnSpc>
                <a:spcPct val="150000"/>
              </a:lnSpc>
            </a:pPr>
            <a:r>
              <a:rPr lang="en-ID" sz="1400" dirty="0"/>
              <a:t>Following the recent events in the world with regards to COVID-19 it has forced communities to leverage telecare, e-health, teleworking which resulted in unprecedented Internet traffic.  Moreover these facilities are now seen as strategic and people understand that they can deliver more than the traditional triple-play.  </a:t>
            </a:r>
          </a:p>
          <a:p>
            <a:pPr algn="just">
              <a:lnSpc>
                <a:spcPct val="150000"/>
              </a:lnSpc>
            </a:pPr>
            <a:endParaRPr lang="en-ID" sz="1400" dirty="0"/>
          </a:p>
          <a:p>
            <a:pPr algn="just">
              <a:lnSpc>
                <a:spcPct val="150000"/>
              </a:lnSpc>
            </a:pPr>
            <a:r>
              <a:rPr lang="en-ID" sz="1400" dirty="0"/>
              <a:t>They represent the roads of the future and as such need to be part of the public infrastructure available to the communities. In unserved and underserved areas the legacy telecom business model is hard to justify and single shared infrastructures need to be deployed in order to avoid facilities based competition in favour of a service-based competitive landscape with both traditional and digital transformation services.</a:t>
            </a:r>
          </a:p>
          <a:p>
            <a:pPr algn="just">
              <a:lnSpc>
                <a:spcPct val="150000"/>
              </a:lnSpc>
            </a:pPr>
            <a:endParaRPr lang="en-ID" sz="1400" dirty="0"/>
          </a:p>
          <a:p>
            <a:pPr algn="just">
              <a:lnSpc>
                <a:spcPct val="150000"/>
              </a:lnSpc>
            </a:pPr>
            <a:r>
              <a:rPr lang="en-ID" sz="1400" dirty="0"/>
              <a:t>The portfolio companies  will lower the costs of the infrastructures, improve efficiencies in operations and provide emerging services that will change our lives.</a:t>
            </a:r>
          </a:p>
        </p:txBody>
      </p:sp>
      <p:sp>
        <p:nvSpPr>
          <p:cNvPr id="31" name="Google Shape;24;p4">
            <a:extLst>
              <a:ext uri="{FF2B5EF4-FFF2-40B4-BE49-F238E27FC236}">
                <a16:creationId xmlns:a16="http://schemas.microsoft.com/office/drawing/2014/main" id="{954D22B7-EC87-40D3-9EEF-A79190436858}"/>
              </a:ext>
            </a:extLst>
          </p:cNvPr>
          <p:cNvSpPr txBox="1"/>
          <p:nvPr/>
        </p:nvSpPr>
        <p:spPr>
          <a:xfrm>
            <a:off x="10111098" y="6484638"/>
            <a:ext cx="1494833" cy="328030"/>
          </a:xfrm>
          <a:prstGeom prst="rect">
            <a:avLst/>
          </a:prstGeom>
          <a:noFill/>
          <a:ln>
            <a:noFill/>
          </a:ln>
        </p:spPr>
        <p:txBody>
          <a:bodyPr spcFirstLastPara="1" wrap="square" lIns="91425" tIns="45700" rIns="91425" bIns="45700" anchor="t" anchorCtr="0">
            <a:noAutofit/>
          </a:bodyPr>
          <a:lstStyle/>
          <a:p>
            <a:r>
              <a:rPr lang="en-US" sz="1200" dirty="0">
                <a:sym typeface="Roboto"/>
              </a:rPr>
              <a:t>Strictly Confidential</a:t>
            </a:r>
          </a:p>
        </p:txBody>
      </p:sp>
    </p:spTree>
    <p:extLst>
      <p:ext uri="{BB962C8B-B14F-4D97-AF65-F5344CB8AC3E}">
        <p14:creationId xmlns:p14="http://schemas.microsoft.com/office/powerpoint/2010/main" val="1212119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 name="TextBox 823"/>
          <p:cNvSpPr txBox="1"/>
          <p:nvPr/>
        </p:nvSpPr>
        <p:spPr>
          <a:xfrm>
            <a:off x="4674817" y="587093"/>
            <a:ext cx="2842445" cy="523220"/>
          </a:xfrm>
          <a:prstGeom prst="rect">
            <a:avLst/>
          </a:prstGeom>
          <a:noFill/>
        </p:spPr>
        <p:txBody>
          <a:bodyPr wrap="none" rtlCol="0">
            <a:spAutoFit/>
          </a:bodyPr>
          <a:lstStyle/>
          <a:p>
            <a:pPr algn="ctr"/>
            <a:r>
              <a:rPr lang="en-ID" sz="2800" dirty="0">
                <a:latin typeface="+mj-lt"/>
              </a:rPr>
              <a:t>Portfolio Strategy</a:t>
            </a:r>
          </a:p>
        </p:txBody>
      </p:sp>
      <p:sp>
        <p:nvSpPr>
          <p:cNvPr id="7" name="TextBox 6"/>
          <p:cNvSpPr txBox="1"/>
          <p:nvPr/>
        </p:nvSpPr>
        <p:spPr>
          <a:xfrm>
            <a:off x="3534300" y="1110313"/>
            <a:ext cx="5123517" cy="307777"/>
          </a:xfrm>
          <a:prstGeom prst="rect">
            <a:avLst/>
          </a:prstGeom>
          <a:noFill/>
        </p:spPr>
        <p:txBody>
          <a:bodyPr wrap="none" rtlCol="0">
            <a:spAutoFit/>
          </a:bodyPr>
          <a:lstStyle/>
          <a:p>
            <a:pPr algn="ctr"/>
            <a:r>
              <a:rPr lang="en-US" sz="1400" b="1" dirty="0"/>
              <a:t>Digital Transformation Projects usually follow the following Lifecycle</a:t>
            </a:r>
          </a:p>
        </p:txBody>
      </p:sp>
      <p:grpSp>
        <p:nvGrpSpPr>
          <p:cNvPr id="8" name="Group 7"/>
          <p:cNvGrpSpPr/>
          <p:nvPr/>
        </p:nvGrpSpPr>
        <p:grpSpPr>
          <a:xfrm>
            <a:off x="5791443" y="1541604"/>
            <a:ext cx="609111" cy="91929"/>
            <a:chOff x="8921264" y="5631744"/>
            <a:chExt cx="870714" cy="131411"/>
          </a:xfrm>
        </p:grpSpPr>
        <p:sp>
          <p:nvSpPr>
            <p:cNvPr id="9" name="Oval 8"/>
            <p:cNvSpPr/>
            <p:nvPr/>
          </p:nvSpPr>
          <p:spPr>
            <a:xfrm>
              <a:off x="8921264" y="5631744"/>
              <a:ext cx="131411" cy="131411"/>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Oval 9"/>
            <p:cNvSpPr/>
            <p:nvPr/>
          </p:nvSpPr>
          <p:spPr>
            <a:xfrm>
              <a:off x="9106090" y="5631744"/>
              <a:ext cx="131411" cy="131411"/>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Oval 10"/>
            <p:cNvSpPr/>
            <p:nvPr/>
          </p:nvSpPr>
          <p:spPr>
            <a:xfrm>
              <a:off x="9290916" y="5631744"/>
              <a:ext cx="131411" cy="13141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Oval 11"/>
            <p:cNvSpPr/>
            <p:nvPr/>
          </p:nvSpPr>
          <p:spPr>
            <a:xfrm>
              <a:off x="9475741" y="5631744"/>
              <a:ext cx="131411" cy="131411"/>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3" name="Oval 12"/>
            <p:cNvSpPr/>
            <p:nvPr/>
          </p:nvSpPr>
          <p:spPr>
            <a:xfrm>
              <a:off x="9660567" y="5631744"/>
              <a:ext cx="131411" cy="131411"/>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52" name="Freeform 6"/>
          <p:cNvSpPr>
            <a:spLocks/>
          </p:cNvSpPr>
          <p:nvPr/>
        </p:nvSpPr>
        <p:spPr bwMode="auto">
          <a:xfrm>
            <a:off x="1033546" y="3264431"/>
            <a:ext cx="2305676" cy="1153587"/>
          </a:xfrm>
          <a:custGeom>
            <a:avLst/>
            <a:gdLst>
              <a:gd name="T0" fmla="*/ 632 w 746"/>
              <a:gd name="T1" fmla="*/ 0 h 372"/>
              <a:gd name="T2" fmla="*/ 373 w 746"/>
              <a:gd name="T3" fmla="*/ 258 h 372"/>
              <a:gd name="T4" fmla="*/ 114 w 746"/>
              <a:gd name="T5" fmla="*/ 0 h 372"/>
              <a:gd name="T6" fmla="*/ 0 w 746"/>
              <a:gd name="T7" fmla="*/ 0 h 372"/>
              <a:gd name="T8" fmla="*/ 373 w 746"/>
              <a:gd name="T9" fmla="*/ 372 h 372"/>
              <a:gd name="T10" fmla="*/ 746 w 746"/>
              <a:gd name="T11" fmla="*/ 0 h 372"/>
              <a:gd name="T12" fmla="*/ 632 w 74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46" h="372">
                <a:moveTo>
                  <a:pt x="632" y="0"/>
                </a:moveTo>
                <a:cubicBezTo>
                  <a:pt x="631" y="142"/>
                  <a:pt x="515" y="258"/>
                  <a:pt x="373" y="258"/>
                </a:cubicBezTo>
                <a:cubicBezTo>
                  <a:pt x="231" y="258"/>
                  <a:pt x="115" y="142"/>
                  <a:pt x="114" y="0"/>
                </a:cubicBezTo>
                <a:cubicBezTo>
                  <a:pt x="0" y="0"/>
                  <a:pt x="0" y="0"/>
                  <a:pt x="0" y="0"/>
                </a:cubicBezTo>
                <a:cubicBezTo>
                  <a:pt x="1" y="206"/>
                  <a:pt x="167" y="372"/>
                  <a:pt x="373" y="372"/>
                </a:cubicBezTo>
                <a:cubicBezTo>
                  <a:pt x="579" y="372"/>
                  <a:pt x="745" y="206"/>
                  <a:pt x="746" y="0"/>
                </a:cubicBezTo>
                <a:lnTo>
                  <a:pt x="632" y="0"/>
                </a:lnTo>
                <a:close/>
              </a:path>
            </a:pathLst>
          </a:custGeom>
          <a:solidFill>
            <a:schemeClr val="accent1"/>
          </a:solidFill>
          <a:ln>
            <a:noFill/>
          </a:ln>
          <a:effectLst>
            <a:outerShdw blurRad="50800" dist="38100" dir="5400000" algn="ctr" rotWithShape="0">
              <a:prstClr val="black">
                <a:alpha val="13000"/>
              </a:prstClr>
            </a:outerShdw>
          </a:effectLst>
        </p:spPr>
        <p:txBody>
          <a:bodyPr vert="horz" wrap="square" lIns="121920" tIns="60960" rIns="121920" bIns="60960" numCol="1" anchor="t" anchorCtr="0" compatLnSpc="1">
            <a:prstTxWarp prst="textNoShape">
              <a:avLst/>
            </a:prstTxWarp>
          </a:bodyPr>
          <a:lstStyle/>
          <a:p>
            <a:endParaRPr lang="id-ID" sz="2400"/>
          </a:p>
        </p:txBody>
      </p:sp>
      <p:sp>
        <p:nvSpPr>
          <p:cNvPr id="53" name="Freeform 7"/>
          <p:cNvSpPr>
            <a:spLocks/>
          </p:cNvSpPr>
          <p:nvPr/>
        </p:nvSpPr>
        <p:spPr bwMode="auto">
          <a:xfrm>
            <a:off x="2987154" y="2103353"/>
            <a:ext cx="2307175" cy="1153587"/>
          </a:xfrm>
          <a:custGeom>
            <a:avLst/>
            <a:gdLst>
              <a:gd name="T0" fmla="*/ 114 w 746"/>
              <a:gd name="T1" fmla="*/ 372 h 372"/>
              <a:gd name="T2" fmla="*/ 373 w 746"/>
              <a:gd name="T3" fmla="*/ 114 h 372"/>
              <a:gd name="T4" fmla="*/ 631 w 746"/>
              <a:gd name="T5" fmla="*/ 372 h 372"/>
              <a:gd name="T6" fmla="*/ 746 w 746"/>
              <a:gd name="T7" fmla="*/ 372 h 372"/>
              <a:gd name="T8" fmla="*/ 373 w 746"/>
              <a:gd name="T9" fmla="*/ 0 h 372"/>
              <a:gd name="T10" fmla="*/ 0 w 746"/>
              <a:gd name="T11" fmla="*/ 372 h 372"/>
              <a:gd name="T12" fmla="*/ 114 w 746"/>
              <a:gd name="T13" fmla="*/ 372 h 372"/>
            </a:gdLst>
            <a:ahLst/>
            <a:cxnLst>
              <a:cxn ang="0">
                <a:pos x="T0" y="T1"/>
              </a:cxn>
              <a:cxn ang="0">
                <a:pos x="T2" y="T3"/>
              </a:cxn>
              <a:cxn ang="0">
                <a:pos x="T4" y="T5"/>
              </a:cxn>
              <a:cxn ang="0">
                <a:pos x="T6" y="T7"/>
              </a:cxn>
              <a:cxn ang="0">
                <a:pos x="T8" y="T9"/>
              </a:cxn>
              <a:cxn ang="0">
                <a:pos x="T10" y="T11"/>
              </a:cxn>
              <a:cxn ang="0">
                <a:pos x="T12" y="T13"/>
              </a:cxn>
            </a:cxnLst>
            <a:rect l="0" t="0" r="r" b="b"/>
            <a:pathLst>
              <a:path w="746" h="372">
                <a:moveTo>
                  <a:pt x="114" y="372"/>
                </a:moveTo>
                <a:cubicBezTo>
                  <a:pt x="115" y="230"/>
                  <a:pt x="230" y="114"/>
                  <a:pt x="373" y="114"/>
                </a:cubicBezTo>
                <a:cubicBezTo>
                  <a:pt x="515" y="114"/>
                  <a:pt x="631" y="230"/>
                  <a:pt x="631" y="372"/>
                </a:cubicBezTo>
                <a:cubicBezTo>
                  <a:pt x="746" y="372"/>
                  <a:pt x="746" y="372"/>
                  <a:pt x="746" y="372"/>
                </a:cubicBezTo>
                <a:cubicBezTo>
                  <a:pt x="745" y="166"/>
                  <a:pt x="578" y="0"/>
                  <a:pt x="373" y="0"/>
                </a:cubicBezTo>
                <a:cubicBezTo>
                  <a:pt x="167" y="0"/>
                  <a:pt x="0" y="166"/>
                  <a:pt x="0" y="372"/>
                </a:cubicBezTo>
                <a:lnTo>
                  <a:pt x="114" y="372"/>
                </a:lnTo>
                <a:close/>
              </a:path>
            </a:pathLst>
          </a:custGeom>
          <a:solidFill>
            <a:schemeClr val="accent2"/>
          </a:solidFill>
          <a:ln>
            <a:noFill/>
          </a:ln>
          <a:effectLst>
            <a:outerShdw blurRad="50800" dist="38100" dir="5400000" algn="ctr" rotWithShape="0">
              <a:prstClr val="black">
                <a:alpha val="13000"/>
              </a:prstClr>
            </a:outerShdw>
          </a:effectLst>
        </p:spPr>
        <p:txBody>
          <a:bodyPr vert="horz" wrap="square" lIns="121920" tIns="60960" rIns="121920" bIns="60960" numCol="1" anchor="t" anchorCtr="0" compatLnSpc="1">
            <a:prstTxWarp prst="textNoShape">
              <a:avLst/>
            </a:prstTxWarp>
          </a:bodyPr>
          <a:lstStyle/>
          <a:p>
            <a:endParaRPr lang="id-ID" sz="2400"/>
          </a:p>
        </p:txBody>
      </p:sp>
      <p:sp>
        <p:nvSpPr>
          <p:cNvPr id="54" name="Freeform 10"/>
          <p:cNvSpPr>
            <a:spLocks/>
          </p:cNvSpPr>
          <p:nvPr/>
        </p:nvSpPr>
        <p:spPr bwMode="auto">
          <a:xfrm>
            <a:off x="4931771" y="3264431"/>
            <a:ext cx="2307175" cy="1153587"/>
          </a:xfrm>
          <a:custGeom>
            <a:avLst/>
            <a:gdLst>
              <a:gd name="T0" fmla="*/ 632 w 746"/>
              <a:gd name="T1" fmla="*/ 0 h 372"/>
              <a:gd name="T2" fmla="*/ 373 w 746"/>
              <a:gd name="T3" fmla="*/ 258 h 372"/>
              <a:gd name="T4" fmla="*/ 114 w 746"/>
              <a:gd name="T5" fmla="*/ 0 h 372"/>
              <a:gd name="T6" fmla="*/ 0 w 746"/>
              <a:gd name="T7" fmla="*/ 0 h 372"/>
              <a:gd name="T8" fmla="*/ 373 w 746"/>
              <a:gd name="T9" fmla="*/ 372 h 372"/>
              <a:gd name="T10" fmla="*/ 746 w 746"/>
              <a:gd name="T11" fmla="*/ 0 h 372"/>
              <a:gd name="T12" fmla="*/ 632 w 74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46" h="372">
                <a:moveTo>
                  <a:pt x="632" y="0"/>
                </a:moveTo>
                <a:cubicBezTo>
                  <a:pt x="631" y="142"/>
                  <a:pt x="515" y="258"/>
                  <a:pt x="373" y="258"/>
                </a:cubicBezTo>
                <a:cubicBezTo>
                  <a:pt x="231" y="258"/>
                  <a:pt x="115" y="142"/>
                  <a:pt x="114" y="0"/>
                </a:cubicBezTo>
                <a:cubicBezTo>
                  <a:pt x="0" y="0"/>
                  <a:pt x="0" y="0"/>
                  <a:pt x="0" y="0"/>
                </a:cubicBezTo>
                <a:cubicBezTo>
                  <a:pt x="1" y="206"/>
                  <a:pt x="167" y="372"/>
                  <a:pt x="373" y="372"/>
                </a:cubicBezTo>
                <a:cubicBezTo>
                  <a:pt x="579" y="372"/>
                  <a:pt x="745" y="206"/>
                  <a:pt x="746" y="0"/>
                </a:cubicBezTo>
                <a:lnTo>
                  <a:pt x="632" y="0"/>
                </a:lnTo>
                <a:close/>
              </a:path>
            </a:pathLst>
          </a:custGeom>
          <a:solidFill>
            <a:schemeClr val="accent3"/>
          </a:solidFill>
          <a:ln>
            <a:noFill/>
          </a:ln>
          <a:effectLst>
            <a:outerShdw blurRad="50800" dist="38100" dir="5400000" algn="ctr" rotWithShape="0">
              <a:prstClr val="black">
                <a:alpha val="13000"/>
              </a:prstClr>
            </a:outerShdw>
          </a:effectLst>
        </p:spPr>
        <p:txBody>
          <a:bodyPr vert="horz" wrap="square" lIns="121920" tIns="60960" rIns="121920" bIns="60960" numCol="1" anchor="t" anchorCtr="0" compatLnSpc="1">
            <a:prstTxWarp prst="textNoShape">
              <a:avLst/>
            </a:prstTxWarp>
          </a:bodyPr>
          <a:lstStyle/>
          <a:p>
            <a:endParaRPr lang="id-ID" sz="2400"/>
          </a:p>
        </p:txBody>
      </p:sp>
      <p:sp>
        <p:nvSpPr>
          <p:cNvPr id="55" name="Freeform 12"/>
          <p:cNvSpPr>
            <a:spLocks/>
          </p:cNvSpPr>
          <p:nvPr/>
        </p:nvSpPr>
        <p:spPr bwMode="auto">
          <a:xfrm>
            <a:off x="6885378" y="2103353"/>
            <a:ext cx="2307175" cy="1153587"/>
          </a:xfrm>
          <a:custGeom>
            <a:avLst/>
            <a:gdLst>
              <a:gd name="T0" fmla="*/ 114 w 746"/>
              <a:gd name="T1" fmla="*/ 372 h 372"/>
              <a:gd name="T2" fmla="*/ 373 w 746"/>
              <a:gd name="T3" fmla="*/ 114 h 372"/>
              <a:gd name="T4" fmla="*/ 631 w 746"/>
              <a:gd name="T5" fmla="*/ 372 h 372"/>
              <a:gd name="T6" fmla="*/ 746 w 746"/>
              <a:gd name="T7" fmla="*/ 372 h 372"/>
              <a:gd name="T8" fmla="*/ 373 w 746"/>
              <a:gd name="T9" fmla="*/ 0 h 372"/>
              <a:gd name="T10" fmla="*/ 0 w 746"/>
              <a:gd name="T11" fmla="*/ 372 h 372"/>
              <a:gd name="T12" fmla="*/ 114 w 746"/>
              <a:gd name="T13" fmla="*/ 372 h 372"/>
            </a:gdLst>
            <a:ahLst/>
            <a:cxnLst>
              <a:cxn ang="0">
                <a:pos x="T0" y="T1"/>
              </a:cxn>
              <a:cxn ang="0">
                <a:pos x="T2" y="T3"/>
              </a:cxn>
              <a:cxn ang="0">
                <a:pos x="T4" y="T5"/>
              </a:cxn>
              <a:cxn ang="0">
                <a:pos x="T6" y="T7"/>
              </a:cxn>
              <a:cxn ang="0">
                <a:pos x="T8" y="T9"/>
              </a:cxn>
              <a:cxn ang="0">
                <a:pos x="T10" y="T11"/>
              </a:cxn>
              <a:cxn ang="0">
                <a:pos x="T12" y="T13"/>
              </a:cxn>
            </a:cxnLst>
            <a:rect l="0" t="0" r="r" b="b"/>
            <a:pathLst>
              <a:path w="746" h="372">
                <a:moveTo>
                  <a:pt x="114" y="372"/>
                </a:moveTo>
                <a:cubicBezTo>
                  <a:pt x="115" y="230"/>
                  <a:pt x="230" y="114"/>
                  <a:pt x="373" y="114"/>
                </a:cubicBezTo>
                <a:cubicBezTo>
                  <a:pt x="515" y="114"/>
                  <a:pt x="631" y="230"/>
                  <a:pt x="631" y="372"/>
                </a:cubicBezTo>
                <a:cubicBezTo>
                  <a:pt x="746" y="372"/>
                  <a:pt x="746" y="372"/>
                  <a:pt x="746" y="372"/>
                </a:cubicBezTo>
                <a:cubicBezTo>
                  <a:pt x="745" y="166"/>
                  <a:pt x="578" y="0"/>
                  <a:pt x="373" y="0"/>
                </a:cubicBezTo>
                <a:cubicBezTo>
                  <a:pt x="167" y="0"/>
                  <a:pt x="0" y="166"/>
                  <a:pt x="0" y="372"/>
                </a:cubicBezTo>
                <a:lnTo>
                  <a:pt x="114" y="372"/>
                </a:lnTo>
                <a:close/>
              </a:path>
            </a:pathLst>
          </a:custGeom>
          <a:solidFill>
            <a:schemeClr val="accent4"/>
          </a:solidFill>
          <a:ln>
            <a:noFill/>
          </a:ln>
          <a:effectLst>
            <a:outerShdw blurRad="50800" dist="38100" dir="5400000" algn="ctr" rotWithShape="0">
              <a:prstClr val="black">
                <a:alpha val="13000"/>
              </a:prstClr>
            </a:outerShdw>
          </a:effectLst>
        </p:spPr>
        <p:txBody>
          <a:bodyPr vert="horz" wrap="square" lIns="121920" tIns="60960" rIns="121920" bIns="60960" numCol="1" anchor="t" anchorCtr="0" compatLnSpc="1">
            <a:prstTxWarp prst="textNoShape">
              <a:avLst/>
            </a:prstTxWarp>
          </a:bodyPr>
          <a:lstStyle/>
          <a:p>
            <a:endParaRPr lang="id-ID" sz="2400"/>
          </a:p>
        </p:txBody>
      </p:sp>
      <p:sp>
        <p:nvSpPr>
          <p:cNvPr id="61" name="Freeform 60"/>
          <p:cNvSpPr>
            <a:spLocks/>
          </p:cNvSpPr>
          <p:nvPr/>
        </p:nvSpPr>
        <p:spPr bwMode="auto">
          <a:xfrm>
            <a:off x="8837489" y="3264431"/>
            <a:ext cx="2305676" cy="1153587"/>
          </a:xfrm>
          <a:custGeom>
            <a:avLst/>
            <a:gdLst>
              <a:gd name="T0" fmla="*/ 632 w 746"/>
              <a:gd name="T1" fmla="*/ 0 h 372"/>
              <a:gd name="T2" fmla="*/ 373 w 746"/>
              <a:gd name="T3" fmla="*/ 258 h 372"/>
              <a:gd name="T4" fmla="*/ 115 w 746"/>
              <a:gd name="T5" fmla="*/ 0 h 372"/>
              <a:gd name="T6" fmla="*/ 0 w 746"/>
              <a:gd name="T7" fmla="*/ 0 h 372"/>
              <a:gd name="T8" fmla="*/ 373 w 746"/>
              <a:gd name="T9" fmla="*/ 372 h 372"/>
              <a:gd name="T10" fmla="*/ 746 w 746"/>
              <a:gd name="T11" fmla="*/ 0 h 372"/>
              <a:gd name="T12" fmla="*/ 632 w 74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46" h="372">
                <a:moveTo>
                  <a:pt x="632" y="0"/>
                </a:moveTo>
                <a:cubicBezTo>
                  <a:pt x="631" y="142"/>
                  <a:pt x="515" y="258"/>
                  <a:pt x="373" y="258"/>
                </a:cubicBezTo>
                <a:cubicBezTo>
                  <a:pt x="231" y="258"/>
                  <a:pt x="115" y="142"/>
                  <a:pt x="115" y="0"/>
                </a:cubicBezTo>
                <a:cubicBezTo>
                  <a:pt x="0" y="0"/>
                  <a:pt x="0" y="0"/>
                  <a:pt x="0" y="0"/>
                </a:cubicBezTo>
                <a:cubicBezTo>
                  <a:pt x="1" y="206"/>
                  <a:pt x="168" y="372"/>
                  <a:pt x="373" y="372"/>
                </a:cubicBezTo>
                <a:cubicBezTo>
                  <a:pt x="579" y="372"/>
                  <a:pt x="746" y="206"/>
                  <a:pt x="746" y="0"/>
                </a:cubicBezTo>
                <a:lnTo>
                  <a:pt x="632" y="0"/>
                </a:lnTo>
                <a:close/>
              </a:path>
            </a:pathLst>
          </a:custGeom>
          <a:solidFill>
            <a:schemeClr val="accent5"/>
          </a:solidFill>
          <a:ln>
            <a:noFill/>
          </a:ln>
          <a:effectLst>
            <a:outerShdw blurRad="50800" dist="38100" dir="5400000" algn="ctr" rotWithShape="0">
              <a:prstClr val="black">
                <a:alpha val="13000"/>
              </a:prstClr>
            </a:outerShdw>
          </a:effectLst>
        </p:spPr>
        <p:txBody>
          <a:bodyPr vert="horz" wrap="square" lIns="121920" tIns="60960" rIns="121920" bIns="60960" numCol="1" anchor="t" anchorCtr="0" compatLnSpc="1">
            <a:prstTxWarp prst="textNoShape">
              <a:avLst/>
            </a:prstTxWarp>
          </a:bodyPr>
          <a:lstStyle/>
          <a:p>
            <a:endParaRPr lang="id-ID" sz="2400"/>
          </a:p>
        </p:txBody>
      </p:sp>
      <p:grpSp>
        <p:nvGrpSpPr>
          <p:cNvPr id="62" name="Group 61"/>
          <p:cNvGrpSpPr/>
          <p:nvPr/>
        </p:nvGrpSpPr>
        <p:grpSpPr>
          <a:xfrm>
            <a:off x="8837488" y="2103354"/>
            <a:ext cx="2476688" cy="1531265"/>
            <a:chOff x="8854778" y="2035850"/>
            <a:chExt cx="2475570" cy="1530575"/>
          </a:xfrm>
          <a:solidFill>
            <a:schemeClr val="accent5"/>
          </a:solidFill>
          <a:effectLst>
            <a:outerShdw blurRad="50800" dist="38100" dir="5400000" algn="ctr" rotWithShape="0">
              <a:prstClr val="black">
                <a:alpha val="13000"/>
              </a:prstClr>
            </a:outerShdw>
          </a:effectLst>
        </p:grpSpPr>
        <p:sp>
          <p:nvSpPr>
            <p:cNvPr id="63" name="Freeform 13"/>
            <p:cNvSpPr>
              <a:spLocks/>
            </p:cNvSpPr>
            <p:nvPr/>
          </p:nvSpPr>
          <p:spPr bwMode="auto">
            <a:xfrm>
              <a:off x="8854778" y="2035850"/>
              <a:ext cx="2304635" cy="1153066"/>
            </a:xfrm>
            <a:custGeom>
              <a:avLst/>
              <a:gdLst>
                <a:gd name="T0" fmla="*/ 115 w 746"/>
                <a:gd name="T1" fmla="*/ 372 h 372"/>
                <a:gd name="T2" fmla="*/ 373 w 746"/>
                <a:gd name="T3" fmla="*/ 114 h 372"/>
                <a:gd name="T4" fmla="*/ 632 w 746"/>
                <a:gd name="T5" fmla="*/ 372 h 372"/>
                <a:gd name="T6" fmla="*/ 746 w 746"/>
                <a:gd name="T7" fmla="*/ 372 h 372"/>
                <a:gd name="T8" fmla="*/ 373 w 746"/>
                <a:gd name="T9" fmla="*/ 0 h 372"/>
                <a:gd name="T10" fmla="*/ 0 w 746"/>
                <a:gd name="T11" fmla="*/ 372 h 372"/>
                <a:gd name="T12" fmla="*/ 115 w 746"/>
                <a:gd name="T13" fmla="*/ 372 h 372"/>
              </a:gdLst>
              <a:ahLst/>
              <a:cxnLst>
                <a:cxn ang="0">
                  <a:pos x="T0" y="T1"/>
                </a:cxn>
                <a:cxn ang="0">
                  <a:pos x="T2" y="T3"/>
                </a:cxn>
                <a:cxn ang="0">
                  <a:pos x="T4" y="T5"/>
                </a:cxn>
                <a:cxn ang="0">
                  <a:pos x="T6" y="T7"/>
                </a:cxn>
                <a:cxn ang="0">
                  <a:pos x="T8" y="T9"/>
                </a:cxn>
                <a:cxn ang="0">
                  <a:pos x="T10" y="T11"/>
                </a:cxn>
                <a:cxn ang="0">
                  <a:pos x="T12" y="T13"/>
                </a:cxn>
              </a:cxnLst>
              <a:rect l="0" t="0" r="r" b="b"/>
              <a:pathLst>
                <a:path w="746" h="372">
                  <a:moveTo>
                    <a:pt x="115" y="372"/>
                  </a:moveTo>
                  <a:cubicBezTo>
                    <a:pt x="115" y="230"/>
                    <a:pt x="231" y="114"/>
                    <a:pt x="373" y="114"/>
                  </a:cubicBezTo>
                  <a:cubicBezTo>
                    <a:pt x="515" y="114"/>
                    <a:pt x="631" y="230"/>
                    <a:pt x="632" y="372"/>
                  </a:cubicBezTo>
                  <a:cubicBezTo>
                    <a:pt x="746" y="372"/>
                    <a:pt x="746" y="372"/>
                    <a:pt x="746" y="372"/>
                  </a:cubicBezTo>
                  <a:cubicBezTo>
                    <a:pt x="746" y="166"/>
                    <a:pt x="579" y="0"/>
                    <a:pt x="373" y="0"/>
                  </a:cubicBezTo>
                  <a:cubicBezTo>
                    <a:pt x="168" y="0"/>
                    <a:pt x="1" y="166"/>
                    <a:pt x="0" y="372"/>
                  </a:cubicBezTo>
                  <a:lnTo>
                    <a:pt x="115" y="372"/>
                  </a:lnTo>
                  <a:close/>
                </a:path>
              </a:pathLst>
            </a:custGeom>
            <a:grpFill/>
            <a:ln>
              <a:noFill/>
            </a:ln>
          </p:spPr>
          <p:txBody>
            <a:bodyPr vert="horz" wrap="square" lIns="121920" tIns="60960" rIns="121920" bIns="60960" numCol="1" anchor="t" anchorCtr="0" compatLnSpc="1">
              <a:prstTxWarp prst="textNoShape">
                <a:avLst/>
              </a:prstTxWarp>
            </a:bodyPr>
            <a:lstStyle/>
            <a:p>
              <a:endParaRPr lang="id-ID" sz="2400"/>
            </a:p>
          </p:txBody>
        </p:sp>
        <p:sp>
          <p:nvSpPr>
            <p:cNvPr id="64" name="Isosceles Triangle 63"/>
            <p:cNvSpPr/>
            <p:nvPr/>
          </p:nvSpPr>
          <p:spPr>
            <a:xfrm rot="10800000">
              <a:off x="10651765" y="3126889"/>
              <a:ext cx="678583" cy="43953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grpSp>
      <p:grpSp>
        <p:nvGrpSpPr>
          <p:cNvPr id="72" name="Group 71"/>
          <p:cNvGrpSpPr/>
          <p:nvPr/>
        </p:nvGrpSpPr>
        <p:grpSpPr>
          <a:xfrm>
            <a:off x="6885377" y="2885388"/>
            <a:ext cx="2486288" cy="1532629"/>
            <a:chOff x="6903549" y="2817532"/>
            <a:chExt cx="2485165" cy="1531937"/>
          </a:xfrm>
          <a:solidFill>
            <a:schemeClr val="accent4"/>
          </a:solidFill>
          <a:effectLst>
            <a:outerShdw blurRad="50800" dist="38100" dir="5400000" algn="ctr" rotWithShape="0">
              <a:prstClr val="black">
                <a:alpha val="13000"/>
              </a:prstClr>
            </a:outerShdw>
          </a:effectLst>
        </p:grpSpPr>
        <p:sp>
          <p:nvSpPr>
            <p:cNvPr id="73" name="Freeform 11"/>
            <p:cNvSpPr>
              <a:spLocks/>
            </p:cNvSpPr>
            <p:nvPr/>
          </p:nvSpPr>
          <p:spPr bwMode="auto">
            <a:xfrm>
              <a:off x="6903549" y="3196403"/>
              <a:ext cx="2306132" cy="1153066"/>
            </a:xfrm>
            <a:custGeom>
              <a:avLst/>
              <a:gdLst>
                <a:gd name="T0" fmla="*/ 631 w 746"/>
                <a:gd name="T1" fmla="*/ 0 h 372"/>
                <a:gd name="T2" fmla="*/ 373 w 746"/>
                <a:gd name="T3" fmla="*/ 258 h 372"/>
                <a:gd name="T4" fmla="*/ 114 w 746"/>
                <a:gd name="T5" fmla="*/ 0 h 372"/>
                <a:gd name="T6" fmla="*/ 0 w 746"/>
                <a:gd name="T7" fmla="*/ 0 h 372"/>
                <a:gd name="T8" fmla="*/ 373 w 746"/>
                <a:gd name="T9" fmla="*/ 372 h 372"/>
                <a:gd name="T10" fmla="*/ 746 w 746"/>
                <a:gd name="T11" fmla="*/ 0 h 372"/>
                <a:gd name="T12" fmla="*/ 631 w 74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46" h="372">
                  <a:moveTo>
                    <a:pt x="631" y="0"/>
                  </a:moveTo>
                  <a:cubicBezTo>
                    <a:pt x="631" y="142"/>
                    <a:pt x="515" y="258"/>
                    <a:pt x="373" y="258"/>
                  </a:cubicBezTo>
                  <a:cubicBezTo>
                    <a:pt x="230" y="258"/>
                    <a:pt x="115" y="142"/>
                    <a:pt x="114" y="0"/>
                  </a:cubicBezTo>
                  <a:cubicBezTo>
                    <a:pt x="0" y="0"/>
                    <a:pt x="0" y="0"/>
                    <a:pt x="0" y="0"/>
                  </a:cubicBezTo>
                  <a:cubicBezTo>
                    <a:pt x="0" y="206"/>
                    <a:pt x="167" y="372"/>
                    <a:pt x="373" y="372"/>
                  </a:cubicBezTo>
                  <a:cubicBezTo>
                    <a:pt x="578" y="372"/>
                    <a:pt x="745" y="206"/>
                    <a:pt x="746" y="0"/>
                  </a:cubicBezTo>
                  <a:lnTo>
                    <a:pt x="631" y="0"/>
                  </a:lnTo>
                  <a:close/>
                </a:path>
              </a:pathLst>
            </a:custGeom>
            <a:grpFill/>
            <a:ln>
              <a:noFill/>
            </a:ln>
          </p:spPr>
          <p:txBody>
            <a:bodyPr vert="horz" wrap="square" lIns="121920" tIns="60960" rIns="121920" bIns="60960" numCol="1" anchor="t" anchorCtr="0" compatLnSpc="1">
              <a:prstTxWarp prst="textNoShape">
                <a:avLst/>
              </a:prstTxWarp>
            </a:bodyPr>
            <a:lstStyle/>
            <a:p>
              <a:endParaRPr lang="id-ID" sz="2400"/>
            </a:p>
          </p:txBody>
        </p:sp>
        <p:sp>
          <p:nvSpPr>
            <p:cNvPr id="74" name="Isosceles Triangle 73"/>
            <p:cNvSpPr/>
            <p:nvPr/>
          </p:nvSpPr>
          <p:spPr>
            <a:xfrm>
              <a:off x="8710131" y="2817532"/>
              <a:ext cx="678583" cy="43953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grpSp>
      <p:grpSp>
        <p:nvGrpSpPr>
          <p:cNvPr id="75" name="Group 74"/>
          <p:cNvGrpSpPr/>
          <p:nvPr/>
        </p:nvGrpSpPr>
        <p:grpSpPr>
          <a:xfrm>
            <a:off x="4931772" y="2103353"/>
            <a:ext cx="2479977" cy="1531264"/>
            <a:chOff x="4950824" y="2035850"/>
            <a:chExt cx="2478858" cy="1530574"/>
          </a:xfrm>
          <a:solidFill>
            <a:schemeClr val="accent3"/>
          </a:solidFill>
          <a:effectLst>
            <a:outerShdw blurRad="50800" dist="38100" dir="5400000" algn="ctr" rotWithShape="0">
              <a:prstClr val="black">
                <a:alpha val="13000"/>
              </a:prstClr>
            </a:outerShdw>
          </a:effectLst>
        </p:grpSpPr>
        <p:sp>
          <p:nvSpPr>
            <p:cNvPr id="76" name="Freeform 75"/>
            <p:cNvSpPr>
              <a:spLocks/>
            </p:cNvSpPr>
            <p:nvPr/>
          </p:nvSpPr>
          <p:spPr bwMode="auto">
            <a:xfrm>
              <a:off x="4950824" y="2035850"/>
              <a:ext cx="2306132" cy="1153066"/>
            </a:xfrm>
            <a:custGeom>
              <a:avLst/>
              <a:gdLst>
                <a:gd name="T0" fmla="*/ 114 w 746"/>
                <a:gd name="T1" fmla="*/ 372 h 372"/>
                <a:gd name="T2" fmla="*/ 373 w 746"/>
                <a:gd name="T3" fmla="*/ 114 h 372"/>
                <a:gd name="T4" fmla="*/ 632 w 746"/>
                <a:gd name="T5" fmla="*/ 372 h 372"/>
                <a:gd name="T6" fmla="*/ 746 w 746"/>
                <a:gd name="T7" fmla="*/ 372 h 372"/>
                <a:gd name="T8" fmla="*/ 373 w 746"/>
                <a:gd name="T9" fmla="*/ 0 h 372"/>
                <a:gd name="T10" fmla="*/ 0 w 746"/>
                <a:gd name="T11" fmla="*/ 372 h 372"/>
                <a:gd name="T12" fmla="*/ 114 w 746"/>
                <a:gd name="T13" fmla="*/ 372 h 372"/>
              </a:gdLst>
              <a:ahLst/>
              <a:cxnLst>
                <a:cxn ang="0">
                  <a:pos x="T0" y="T1"/>
                </a:cxn>
                <a:cxn ang="0">
                  <a:pos x="T2" y="T3"/>
                </a:cxn>
                <a:cxn ang="0">
                  <a:pos x="T4" y="T5"/>
                </a:cxn>
                <a:cxn ang="0">
                  <a:pos x="T6" y="T7"/>
                </a:cxn>
                <a:cxn ang="0">
                  <a:pos x="T8" y="T9"/>
                </a:cxn>
                <a:cxn ang="0">
                  <a:pos x="T10" y="T11"/>
                </a:cxn>
                <a:cxn ang="0">
                  <a:pos x="T12" y="T13"/>
                </a:cxn>
              </a:cxnLst>
              <a:rect l="0" t="0" r="r" b="b"/>
              <a:pathLst>
                <a:path w="746" h="372">
                  <a:moveTo>
                    <a:pt x="114" y="372"/>
                  </a:moveTo>
                  <a:cubicBezTo>
                    <a:pt x="115" y="230"/>
                    <a:pt x="231" y="114"/>
                    <a:pt x="373" y="114"/>
                  </a:cubicBezTo>
                  <a:cubicBezTo>
                    <a:pt x="515" y="114"/>
                    <a:pt x="631" y="230"/>
                    <a:pt x="632" y="372"/>
                  </a:cubicBezTo>
                  <a:cubicBezTo>
                    <a:pt x="746" y="372"/>
                    <a:pt x="746" y="372"/>
                    <a:pt x="746" y="372"/>
                  </a:cubicBezTo>
                  <a:cubicBezTo>
                    <a:pt x="745" y="166"/>
                    <a:pt x="579" y="0"/>
                    <a:pt x="373" y="0"/>
                  </a:cubicBezTo>
                  <a:cubicBezTo>
                    <a:pt x="167" y="0"/>
                    <a:pt x="1" y="166"/>
                    <a:pt x="0" y="372"/>
                  </a:cubicBezTo>
                  <a:lnTo>
                    <a:pt x="114" y="372"/>
                  </a:lnTo>
                  <a:close/>
                </a:path>
              </a:pathLst>
            </a:custGeom>
            <a:grpFill/>
            <a:ln>
              <a:noFill/>
            </a:ln>
          </p:spPr>
          <p:txBody>
            <a:bodyPr vert="horz" wrap="square" lIns="121920" tIns="60960" rIns="121920" bIns="60960" numCol="1" anchor="t" anchorCtr="0" compatLnSpc="1">
              <a:prstTxWarp prst="textNoShape">
                <a:avLst/>
              </a:prstTxWarp>
            </a:bodyPr>
            <a:lstStyle/>
            <a:p>
              <a:endParaRPr lang="id-ID" sz="2400"/>
            </a:p>
          </p:txBody>
        </p:sp>
        <p:sp>
          <p:nvSpPr>
            <p:cNvPr id="77" name="Isosceles Triangle 76"/>
            <p:cNvSpPr/>
            <p:nvPr/>
          </p:nvSpPr>
          <p:spPr>
            <a:xfrm rot="10800000">
              <a:off x="6751099" y="3126888"/>
              <a:ext cx="678583" cy="43953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grpSp>
      <p:grpSp>
        <p:nvGrpSpPr>
          <p:cNvPr id="78" name="Group 77"/>
          <p:cNvGrpSpPr/>
          <p:nvPr/>
        </p:nvGrpSpPr>
        <p:grpSpPr>
          <a:xfrm>
            <a:off x="2987154" y="2885387"/>
            <a:ext cx="2491516" cy="1532631"/>
            <a:chOff x="3007084" y="2817531"/>
            <a:chExt cx="2490391" cy="1531938"/>
          </a:xfrm>
          <a:solidFill>
            <a:schemeClr val="accent2"/>
          </a:solidFill>
          <a:effectLst>
            <a:outerShdw blurRad="50800" dist="38100" dir="5400000" algn="ctr" rotWithShape="0">
              <a:prstClr val="black">
                <a:alpha val="13000"/>
              </a:prstClr>
            </a:outerShdw>
          </a:effectLst>
        </p:grpSpPr>
        <p:sp>
          <p:nvSpPr>
            <p:cNvPr id="79" name="Freeform 78"/>
            <p:cNvSpPr>
              <a:spLocks/>
            </p:cNvSpPr>
            <p:nvPr/>
          </p:nvSpPr>
          <p:spPr bwMode="auto">
            <a:xfrm>
              <a:off x="3007084" y="3196403"/>
              <a:ext cx="2306132" cy="1153066"/>
            </a:xfrm>
            <a:custGeom>
              <a:avLst/>
              <a:gdLst>
                <a:gd name="T0" fmla="*/ 631 w 746"/>
                <a:gd name="T1" fmla="*/ 0 h 372"/>
                <a:gd name="T2" fmla="*/ 373 w 746"/>
                <a:gd name="T3" fmla="*/ 258 h 372"/>
                <a:gd name="T4" fmla="*/ 114 w 746"/>
                <a:gd name="T5" fmla="*/ 0 h 372"/>
                <a:gd name="T6" fmla="*/ 0 w 746"/>
                <a:gd name="T7" fmla="*/ 0 h 372"/>
                <a:gd name="T8" fmla="*/ 373 w 746"/>
                <a:gd name="T9" fmla="*/ 372 h 372"/>
                <a:gd name="T10" fmla="*/ 746 w 746"/>
                <a:gd name="T11" fmla="*/ 0 h 372"/>
                <a:gd name="T12" fmla="*/ 631 w 74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46" h="372">
                  <a:moveTo>
                    <a:pt x="631" y="0"/>
                  </a:moveTo>
                  <a:cubicBezTo>
                    <a:pt x="631" y="142"/>
                    <a:pt x="515" y="258"/>
                    <a:pt x="373" y="258"/>
                  </a:cubicBezTo>
                  <a:cubicBezTo>
                    <a:pt x="230" y="258"/>
                    <a:pt x="115" y="142"/>
                    <a:pt x="114" y="0"/>
                  </a:cubicBezTo>
                  <a:cubicBezTo>
                    <a:pt x="0" y="0"/>
                    <a:pt x="0" y="0"/>
                    <a:pt x="0" y="0"/>
                  </a:cubicBezTo>
                  <a:cubicBezTo>
                    <a:pt x="0" y="206"/>
                    <a:pt x="167" y="372"/>
                    <a:pt x="373" y="372"/>
                  </a:cubicBezTo>
                  <a:cubicBezTo>
                    <a:pt x="578" y="372"/>
                    <a:pt x="745" y="206"/>
                    <a:pt x="746" y="0"/>
                  </a:cubicBezTo>
                  <a:lnTo>
                    <a:pt x="631" y="0"/>
                  </a:lnTo>
                  <a:close/>
                </a:path>
              </a:pathLst>
            </a:custGeom>
            <a:grpFill/>
            <a:ln>
              <a:noFill/>
            </a:ln>
          </p:spPr>
          <p:txBody>
            <a:bodyPr vert="horz" wrap="square" lIns="121920" tIns="60960" rIns="121920" bIns="60960" numCol="1" anchor="t" anchorCtr="0" compatLnSpc="1">
              <a:prstTxWarp prst="textNoShape">
                <a:avLst/>
              </a:prstTxWarp>
            </a:bodyPr>
            <a:lstStyle/>
            <a:p>
              <a:endParaRPr lang="id-ID" sz="2400"/>
            </a:p>
          </p:txBody>
        </p:sp>
        <p:sp>
          <p:nvSpPr>
            <p:cNvPr id="80" name="Isosceles Triangle 79"/>
            <p:cNvSpPr/>
            <p:nvPr/>
          </p:nvSpPr>
          <p:spPr>
            <a:xfrm>
              <a:off x="4818892" y="2817531"/>
              <a:ext cx="678583" cy="43953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grpSp>
      <p:grpSp>
        <p:nvGrpSpPr>
          <p:cNvPr id="81" name="Group 80"/>
          <p:cNvGrpSpPr/>
          <p:nvPr/>
        </p:nvGrpSpPr>
        <p:grpSpPr>
          <a:xfrm>
            <a:off x="1033548" y="2103353"/>
            <a:ext cx="2470897" cy="1531264"/>
            <a:chOff x="1054359" y="2035850"/>
            <a:chExt cx="2469782" cy="1530574"/>
          </a:xfrm>
          <a:solidFill>
            <a:schemeClr val="accent1"/>
          </a:solidFill>
          <a:effectLst>
            <a:outerShdw blurRad="50800" dist="38100" dir="5400000" algn="ctr" rotWithShape="0">
              <a:prstClr val="black">
                <a:alpha val="13000"/>
              </a:prstClr>
            </a:outerShdw>
          </a:effectLst>
        </p:grpSpPr>
        <p:sp>
          <p:nvSpPr>
            <p:cNvPr id="105" name="Freeform 5"/>
            <p:cNvSpPr>
              <a:spLocks/>
            </p:cNvSpPr>
            <p:nvPr/>
          </p:nvSpPr>
          <p:spPr bwMode="auto">
            <a:xfrm>
              <a:off x="1054359" y="2035850"/>
              <a:ext cx="2304635" cy="1153066"/>
            </a:xfrm>
            <a:custGeom>
              <a:avLst/>
              <a:gdLst>
                <a:gd name="T0" fmla="*/ 114 w 746"/>
                <a:gd name="T1" fmla="*/ 372 h 372"/>
                <a:gd name="T2" fmla="*/ 373 w 746"/>
                <a:gd name="T3" fmla="*/ 114 h 372"/>
                <a:gd name="T4" fmla="*/ 632 w 746"/>
                <a:gd name="T5" fmla="*/ 372 h 372"/>
                <a:gd name="T6" fmla="*/ 746 w 746"/>
                <a:gd name="T7" fmla="*/ 372 h 372"/>
                <a:gd name="T8" fmla="*/ 373 w 746"/>
                <a:gd name="T9" fmla="*/ 0 h 372"/>
                <a:gd name="T10" fmla="*/ 0 w 746"/>
                <a:gd name="T11" fmla="*/ 372 h 372"/>
                <a:gd name="T12" fmla="*/ 114 w 746"/>
                <a:gd name="T13" fmla="*/ 372 h 372"/>
              </a:gdLst>
              <a:ahLst/>
              <a:cxnLst>
                <a:cxn ang="0">
                  <a:pos x="T0" y="T1"/>
                </a:cxn>
                <a:cxn ang="0">
                  <a:pos x="T2" y="T3"/>
                </a:cxn>
                <a:cxn ang="0">
                  <a:pos x="T4" y="T5"/>
                </a:cxn>
                <a:cxn ang="0">
                  <a:pos x="T6" y="T7"/>
                </a:cxn>
                <a:cxn ang="0">
                  <a:pos x="T8" y="T9"/>
                </a:cxn>
                <a:cxn ang="0">
                  <a:pos x="T10" y="T11"/>
                </a:cxn>
                <a:cxn ang="0">
                  <a:pos x="T12" y="T13"/>
                </a:cxn>
              </a:cxnLst>
              <a:rect l="0" t="0" r="r" b="b"/>
              <a:pathLst>
                <a:path w="746" h="372">
                  <a:moveTo>
                    <a:pt x="114" y="372"/>
                  </a:moveTo>
                  <a:cubicBezTo>
                    <a:pt x="115" y="230"/>
                    <a:pt x="231" y="114"/>
                    <a:pt x="373" y="114"/>
                  </a:cubicBezTo>
                  <a:cubicBezTo>
                    <a:pt x="515" y="114"/>
                    <a:pt x="631" y="230"/>
                    <a:pt x="632" y="372"/>
                  </a:cubicBezTo>
                  <a:cubicBezTo>
                    <a:pt x="746" y="372"/>
                    <a:pt x="746" y="372"/>
                    <a:pt x="746" y="372"/>
                  </a:cubicBezTo>
                  <a:cubicBezTo>
                    <a:pt x="745" y="166"/>
                    <a:pt x="579" y="0"/>
                    <a:pt x="373" y="0"/>
                  </a:cubicBezTo>
                  <a:cubicBezTo>
                    <a:pt x="167" y="0"/>
                    <a:pt x="1" y="166"/>
                    <a:pt x="0" y="372"/>
                  </a:cubicBezTo>
                  <a:lnTo>
                    <a:pt x="114" y="372"/>
                  </a:lnTo>
                  <a:close/>
                </a:path>
              </a:pathLst>
            </a:custGeom>
            <a:grpFill/>
            <a:ln>
              <a:noFill/>
            </a:ln>
          </p:spPr>
          <p:txBody>
            <a:bodyPr vert="horz" wrap="square" lIns="121920" tIns="60960" rIns="121920" bIns="60960" numCol="1" anchor="t" anchorCtr="0" compatLnSpc="1">
              <a:prstTxWarp prst="textNoShape">
                <a:avLst/>
              </a:prstTxWarp>
            </a:bodyPr>
            <a:lstStyle/>
            <a:p>
              <a:endParaRPr lang="id-ID" sz="2400"/>
            </a:p>
          </p:txBody>
        </p:sp>
        <p:sp>
          <p:nvSpPr>
            <p:cNvPr id="106" name="Isosceles Triangle 105"/>
            <p:cNvSpPr/>
            <p:nvPr/>
          </p:nvSpPr>
          <p:spPr>
            <a:xfrm rot="10800000">
              <a:off x="2845558" y="3126888"/>
              <a:ext cx="678583" cy="43953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grpSp>
      <p:sp>
        <p:nvSpPr>
          <p:cNvPr id="107" name="Isosceles Triangle 106"/>
          <p:cNvSpPr/>
          <p:nvPr/>
        </p:nvSpPr>
        <p:spPr>
          <a:xfrm>
            <a:off x="877824" y="2910710"/>
            <a:ext cx="678891" cy="439735"/>
          </a:xfrm>
          <a:prstGeom prst="triangle">
            <a:avLst/>
          </a:prstGeom>
          <a:solidFill>
            <a:schemeClr val="accent1"/>
          </a:solidFill>
          <a:ln>
            <a:noFill/>
          </a:ln>
          <a:effectLst>
            <a:outerShdw blurRad="50800" dist="38100" dir="5400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grpSp>
        <p:nvGrpSpPr>
          <p:cNvPr id="108" name="Group 107"/>
          <p:cNvGrpSpPr/>
          <p:nvPr/>
        </p:nvGrpSpPr>
        <p:grpSpPr>
          <a:xfrm>
            <a:off x="1963955" y="2998979"/>
            <a:ext cx="481163" cy="470228"/>
            <a:chOff x="4913313" y="1749426"/>
            <a:chExt cx="558800" cy="546100"/>
          </a:xfrm>
          <a:solidFill>
            <a:schemeClr val="accent1"/>
          </a:solidFill>
        </p:grpSpPr>
        <p:sp>
          <p:nvSpPr>
            <p:cNvPr id="109" name="Freeform 80"/>
            <p:cNvSpPr>
              <a:spLocks/>
            </p:cNvSpPr>
            <p:nvPr/>
          </p:nvSpPr>
          <p:spPr bwMode="auto">
            <a:xfrm>
              <a:off x="4913313" y="1795463"/>
              <a:ext cx="463550" cy="500063"/>
            </a:xfrm>
            <a:custGeom>
              <a:avLst/>
              <a:gdLst>
                <a:gd name="T0" fmla="*/ 200 w 208"/>
                <a:gd name="T1" fmla="*/ 224 h 224"/>
                <a:gd name="T2" fmla="*/ 8 w 208"/>
                <a:gd name="T3" fmla="*/ 224 h 224"/>
                <a:gd name="T4" fmla="*/ 0 w 208"/>
                <a:gd name="T5" fmla="*/ 216 h 224"/>
                <a:gd name="T6" fmla="*/ 0 w 208"/>
                <a:gd name="T7" fmla="*/ 8 h 224"/>
                <a:gd name="T8" fmla="*/ 8 w 208"/>
                <a:gd name="T9" fmla="*/ 0 h 224"/>
                <a:gd name="T10" fmla="*/ 169 w 208"/>
                <a:gd name="T11" fmla="*/ 0 h 224"/>
                <a:gd name="T12" fmla="*/ 177 w 208"/>
                <a:gd name="T13" fmla="*/ 8 h 224"/>
                <a:gd name="T14" fmla="*/ 169 w 208"/>
                <a:gd name="T15" fmla="*/ 16 h 224"/>
                <a:gd name="T16" fmla="*/ 16 w 208"/>
                <a:gd name="T17" fmla="*/ 16 h 224"/>
                <a:gd name="T18" fmla="*/ 16 w 208"/>
                <a:gd name="T19" fmla="*/ 208 h 224"/>
                <a:gd name="T20" fmla="*/ 192 w 208"/>
                <a:gd name="T21" fmla="*/ 208 h 224"/>
                <a:gd name="T22" fmla="*/ 192 w 208"/>
                <a:gd name="T23" fmla="*/ 90 h 224"/>
                <a:gd name="T24" fmla="*/ 200 w 208"/>
                <a:gd name="T25" fmla="*/ 82 h 224"/>
                <a:gd name="T26" fmla="*/ 208 w 208"/>
                <a:gd name="T27" fmla="*/ 90 h 224"/>
                <a:gd name="T28" fmla="*/ 208 w 208"/>
                <a:gd name="T29" fmla="*/ 216 h 224"/>
                <a:gd name="T30" fmla="*/ 200 w 208"/>
                <a:gd name="T31"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8" h="224">
                  <a:moveTo>
                    <a:pt x="200" y="224"/>
                  </a:moveTo>
                  <a:cubicBezTo>
                    <a:pt x="8" y="224"/>
                    <a:pt x="8" y="224"/>
                    <a:pt x="8" y="224"/>
                  </a:cubicBezTo>
                  <a:cubicBezTo>
                    <a:pt x="4" y="224"/>
                    <a:pt x="0" y="220"/>
                    <a:pt x="0" y="216"/>
                  </a:cubicBezTo>
                  <a:cubicBezTo>
                    <a:pt x="0" y="8"/>
                    <a:pt x="0" y="8"/>
                    <a:pt x="0" y="8"/>
                  </a:cubicBezTo>
                  <a:cubicBezTo>
                    <a:pt x="0" y="4"/>
                    <a:pt x="4" y="0"/>
                    <a:pt x="8" y="0"/>
                  </a:cubicBezTo>
                  <a:cubicBezTo>
                    <a:pt x="169" y="0"/>
                    <a:pt x="169" y="0"/>
                    <a:pt x="169" y="0"/>
                  </a:cubicBezTo>
                  <a:cubicBezTo>
                    <a:pt x="174" y="0"/>
                    <a:pt x="177" y="4"/>
                    <a:pt x="177" y="8"/>
                  </a:cubicBezTo>
                  <a:cubicBezTo>
                    <a:pt x="177" y="12"/>
                    <a:pt x="174" y="16"/>
                    <a:pt x="169" y="16"/>
                  </a:cubicBezTo>
                  <a:cubicBezTo>
                    <a:pt x="16" y="16"/>
                    <a:pt x="16" y="16"/>
                    <a:pt x="16" y="16"/>
                  </a:cubicBezTo>
                  <a:cubicBezTo>
                    <a:pt x="16" y="208"/>
                    <a:pt x="16" y="208"/>
                    <a:pt x="16" y="208"/>
                  </a:cubicBezTo>
                  <a:cubicBezTo>
                    <a:pt x="192" y="208"/>
                    <a:pt x="192" y="208"/>
                    <a:pt x="192" y="208"/>
                  </a:cubicBezTo>
                  <a:cubicBezTo>
                    <a:pt x="192" y="90"/>
                    <a:pt x="192" y="90"/>
                    <a:pt x="192" y="90"/>
                  </a:cubicBezTo>
                  <a:cubicBezTo>
                    <a:pt x="192" y="85"/>
                    <a:pt x="196" y="82"/>
                    <a:pt x="200" y="82"/>
                  </a:cubicBezTo>
                  <a:cubicBezTo>
                    <a:pt x="204" y="82"/>
                    <a:pt x="208" y="85"/>
                    <a:pt x="208" y="90"/>
                  </a:cubicBezTo>
                  <a:cubicBezTo>
                    <a:pt x="208" y="216"/>
                    <a:pt x="208" y="216"/>
                    <a:pt x="208" y="216"/>
                  </a:cubicBezTo>
                  <a:cubicBezTo>
                    <a:pt x="208" y="220"/>
                    <a:pt x="204" y="224"/>
                    <a:pt x="200" y="2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10" name="Freeform 81"/>
            <p:cNvSpPr>
              <a:spLocks noEditPoints="1"/>
            </p:cNvSpPr>
            <p:nvPr/>
          </p:nvSpPr>
          <p:spPr bwMode="auto">
            <a:xfrm>
              <a:off x="5114925" y="1749426"/>
              <a:ext cx="357188" cy="354013"/>
            </a:xfrm>
            <a:custGeom>
              <a:avLst/>
              <a:gdLst>
                <a:gd name="T0" fmla="*/ 6 w 160"/>
                <a:gd name="T1" fmla="*/ 159 h 159"/>
                <a:gd name="T2" fmla="*/ 2 w 160"/>
                <a:gd name="T3" fmla="*/ 157 h 159"/>
                <a:gd name="T4" fmla="*/ 1 w 160"/>
                <a:gd name="T5" fmla="*/ 151 h 159"/>
                <a:gd name="T6" fmla="*/ 14 w 160"/>
                <a:gd name="T7" fmla="*/ 118 h 159"/>
                <a:gd name="T8" fmla="*/ 16 w 160"/>
                <a:gd name="T9" fmla="*/ 116 h 159"/>
                <a:gd name="T10" fmla="*/ 127 w 160"/>
                <a:gd name="T11" fmla="*/ 5 h 159"/>
                <a:gd name="T12" fmla="*/ 139 w 160"/>
                <a:gd name="T13" fmla="*/ 0 h 159"/>
                <a:gd name="T14" fmla="*/ 158 w 160"/>
                <a:gd name="T15" fmla="*/ 13 h 159"/>
                <a:gd name="T16" fmla="*/ 154 w 160"/>
                <a:gd name="T17" fmla="*/ 32 h 159"/>
                <a:gd name="T18" fmla="*/ 43 w 160"/>
                <a:gd name="T19" fmla="*/ 143 h 159"/>
                <a:gd name="T20" fmla="*/ 41 w 160"/>
                <a:gd name="T21" fmla="*/ 145 h 159"/>
                <a:gd name="T22" fmla="*/ 8 w 160"/>
                <a:gd name="T23" fmla="*/ 159 h 159"/>
                <a:gd name="T24" fmla="*/ 6 w 160"/>
                <a:gd name="T25" fmla="*/ 159 h 159"/>
                <a:gd name="T26" fmla="*/ 25 w 160"/>
                <a:gd name="T27" fmla="*/ 124 h 159"/>
                <a:gd name="T28" fmla="*/ 18 w 160"/>
                <a:gd name="T29" fmla="*/ 142 h 159"/>
                <a:gd name="T30" fmla="*/ 35 w 160"/>
                <a:gd name="T31" fmla="*/ 134 h 159"/>
                <a:gd name="T32" fmla="*/ 145 w 160"/>
                <a:gd name="T33" fmla="*/ 24 h 159"/>
                <a:gd name="T34" fmla="*/ 146 w 160"/>
                <a:gd name="T35" fmla="*/ 18 h 159"/>
                <a:gd name="T36" fmla="*/ 139 w 160"/>
                <a:gd name="T37" fmla="*/ 12 h 159"/>
                <a:gd name="T38" fmla="*/ 135 w 160"/>
                <a:gd name="T39" fmla="*/ 14 h 159"/>
                <a:gd name="T40" fmla="*/ 25 w 160"/>
                <a:gd name="T41" fmla="*/ 12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0" h="159">
                  <a:moveTo>
                    <a:pt x="6" y="159"/>
                  </a:moveTo>
                  <a:cubicBezTo>
                    <a:pt x="5" y="159"/>
                    <a:pt x="3" y="158"/>
                    <a:pt x="2" y="157"/>
                  </a:cubicBezTo>
                  <a:cubicBezTo>
                    <a:pt x="0" y="156"/>
                    <a:pt x="0" y="153"/>
                    <a:pt x="1" y="151"/>
                  </a:cubicBezTo>
                  <a:cubicBezTo>
                    <a:pt x="14" y="118"/>
                    <a:pt x="14" y="118"/>
                    <a:pt x="14" y="118"/>
                  </a:cubicBezTo>
                  <a:cubicBezTo>
                    <a:pt x="15" y="118"/>
                    <a:pt x="15" y="117"/>
                    <a:pt x="16" y="116"/>
                  </a:cubicBezTo>
                  <a:cubicBezTo>
                    <a:pt x="127" y="5"/>
                    <a:pt x="127" y="5"/>
                    <a:pt x="127" y="5"/>
                  </a:cubicBezTo>
                  <a:cubicBezTo>
                    <a:pt x="130" y="2"/>
                    <a:pt x="134" y="0"/>
                    <a:pt x="139" y="0"/>
                  </a:cubicBezTo>
                  <a:cubicBezTo>
                    <a:pt x="147" y="0"/>
                    <a:pt x="154" y="6"/>
                    <a:pt x="158" y="13"/>
                  </a:cubicBezTo>
                  <a:cubicBezTo>
                    <a:pt x="160" y="20"/>
                    <a:pt x="159" y="27"/>
                    <a:pt x="154" y="32"/>
                  </a:cubicBezTo>
                  <a:cubicBezTo>
                    <a:pt x="43" y="143"/>
                    <a:pt x="43" y="143"/>
                    <a:pt x="43" y="143"/>
                  </a:cubicBezTo>
                  <a:cubicBezTo>
                    <a:pt x="42" y="144"/>
                    <a:pt x="42" y="144"/>
                    <a:pt x="41" y="145"/>
                  </a:cubicBezTo>
                  <a:cubicBezTo>
                    <a:pt x="8" y="159"/>
                    <a:pt x="8" y="159"/>
                    <a:pt x="8" y="159"/>
                  </a:cubicBezTo>
                  <a:cubicBezTo>
                    <a:pt x="8" y="159"/>
                    <a:pt x="7" y="159"/>
                    <a:pt x="6" y="159"/>
                  </a:cubicBezTo>
                  <a:close/>
                  <a:moveTo>
                    <a:pt x="25" y="124"/>
                  </a:moveTo>
                  <a:cubicBezTo>
                    <a:pt x="18" y="142"/>
                    <a:pt x="18" y="142"/>
                    <a:pt x="18" y="142"/>
                  </a:cubicBezTo>
                  <a:cubicBezTo>
                    <a:pt x="35" y="134"/>
                    <a:pt x="35" y="134"/>
                    <a:pt x="35" y="134"/>
                  </a:cubicBezTo>
                  <a:cubicBezTo>
                    <a:pt x="145" y="24"/>
                    <a:pt x="145" y="24"/>
                    <a:pt x="145" y="24"/>
                  </a:cubicBezTo>
                  <a:cubicBezTo>
                    <a:pt x="146" y="23"/>
                    <a:pt x="148" y="21"/>
                    <a:pt x="146" y="18"/>
                  </a:cubicBezTo>
                  <a:cubicBezTo>
                    <a:pt x="145" y="15"/>
                    <a:pt x="142" y="12"/>
                    <a:pt x="139" y="12"/>
                  </a:cubicBezTo>
                  <a:cubicBezTo>
                    <a:pt x="138" y="12"/>
                    <a:pt x="136" y="13"/>
                    <a:pt x="135" y="14"/>
                  </a:cubicBezTo>
                  <a:lnTo>
                    <a:pt x="25"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11" name="Freeform 82"/>
            <p:cNvSpPr>
              <a:spLocks/>
            </p:cNvSpPr>
            <p:nvPr/>
          </p:nvSpPr>
          <p:spPr bwMode="auto">
            <a:xfrm>
              <a:off x="5367338" y="1790701"/>
              <a:ext cx="60325" cy="60325"/>
            </a:xfrm>
            <a:custGeom>
              <a:avLst/>
              <a:gdLst>
                <a:gd name="T0" fmla="*/ 27 w 38"/>
                <a:gd name="T1" fmla="*/ 38 h 38"/>
                <a:gd name="T2" fmla="*/ 0 w 38"/>
                <a:gd name="T3" fmla="*/ 13 h 38"/>
                <a:gd name="T4" fmla="*/ 12 w 38"/>
                <a:gd name="T5" fmla="*/ 0 h 38"/>
                <a:gd name="T6" fmla="*/ 38 w 38"/>
                <a:gd name="T7" fmla="*/ 27 h 38"/>
                <a:gd name="T8" fmla="*/ 27 w 38"/>
                <a:gd name="T9" fmla="*/ 38 h 38"/>
              </a:gdLst>
              <a:ahLst/>
              <a:cxnLst>
                <a:cxn ang="0">
                  <a:pos x="T0" y="T1"/>
                </a:cxn>
                <a:cxn ang="0">
                  <a:pos x="T2" y="T3"/>
                </a:cxn>
                <a:cxn ang="0">
                  <a:pos x="T4" y="T5"/>
                </a:cxn>
                <a:cxn ang="0">
                  <a:pos x="T6" y="T7"/>
                </a:cxn>
                <a:cxn ang="0">
                  <a:pos x="T8" y="T9"/>
                </a:cxn>
              </a:cxnLst>
              <a:rect l="0" t="0" r="r" b="b"/>
              <a:pathLst>
                <a:path w="38" h="38">
                  <a:moveTo>
                    <a:pt x="27" y="38"/>
                  </a:moveTo>
                  <a:lnTo>
                    <a:pt x="0" y="13"/>
                  </a:lnTo>
                  <a:lnTo>
                    <a:pt x="12" y="0"/>
                  </a:lnTo>
                  <a:lnTo>
                    <a:pt x="38" y="27"/>
                  </a:lnTo>
                  <a:lnTo>
                    <a:pt x="27"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grpSp>
      <p:grpSp>
        <p:nvGrpSpPr>
          <p:cNvPr id="119" name="Group 118"/>
          <p:cNvGrpSpPr/>
          <p:nvPr/>
        </p:nvGrpSpPr>
        <p:grpSpPr>
          <a:xfrm>
            <a:off x="7706704" y="3018403"/>
            <a:ext cx="665517" cy="421931"/>
            <a:chOff x="7726363" y="1603045"/>
            <a:chExt cx="876914" cy="555955"/>
          </a:xfrm>
          <a:solidFill>
            <a:schemeClr val="accent4"/>
          </a:solidFill>
        </p:grpSpPr>
        <p:grpSp>
          <p:nvGrpSpPr>
            <p:cNvPr id="120" name="Group 119"/>
            <p:cNvGrpSpPr/>
            <p:nvPr/>
          </p:nvGrpSpPr>
          <p:grpSpPr>
            <a:xfrm>
              <a:off x="7726363" y="1666875"/>
              <a:ext cx="492125" cy="492125"/>
              <a:chOff x="7726363" y="1666875"/>
              <a:chExt cx="492125" cy="492125"/>
            </a:xfrm>
            <a:grpFill/>
          </p:grpSpPr>
          <p:sp>
            <p:nvSpPr>
              <p:cNvPr id="125" name="Freeform 10"/>
              <p:cNvSpPr>
                <a:spLocks noEditPoints="1"/>
              </p:cNvSpPr>
              <p:nvPr/>
            </p:nvSpPr>
            <p:spPr bwMode="auto">
              <a:xfrm>
                <a:off x="7726363" y="1666875"/>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26" name="Freeform 11"/>
              <p:cNvSpPr>
                <a:spLocks noEditPoints="1"/>
              </p:cNvSpPr>
              <p:nvPr/>
            </p:nvSpPr>
            <p:spPr bwMode="auto">
              <a:xfrm>
                <a:off x="7866063" y="1806575"/>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27" name="Freeform 12"/>
              <p:cNvSpPr>
                <a:spLocks noEditPoints="1"/>
              </p:cNvSpPr>
              <p:nvPr/>
            </p:nvSpPr>
            <p:spPr bwMode="auto">
              <a:xfrm>
                <a:off x="7912101" y="1852613"/>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grpSp>
        <p:grpSp>
          <p:nvGrpSpPr>
            <p:cNvPr id="121" name="Group 120"/>
            <p:cNvGrpSpPr/>
            <p:nvPr/>
          </p:nvGrpSpPr>
          <p:grpSpPr>
            <a:xfrm>
              <a:off x="8191089" y="1603045"/>
              <a:ext cx="412188" cy="412188"/>
              <a:chOff x="7726363" y="1666875"/>
              <a:chExt cx="492125" cy="492125"/>
            </a:xfrm>
            <a:grpFill/>
          </p:grpSpPr>
          <p:sp>
            <p:nvSpPr>
              <p:cNvPr id="122" name="Freeform 10"/>
              <p:cNvSpPr>
                <a:spLocks noEditPoints="1"/>
              </p:cNvSpPr>
              <p:nvPr/>
            </p:nvSpPr>
            <p:spPr bwMode="auto">
              <a:xfrm>
                <a:off x="7726363" y="1666875"/>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23" name="Freeform 11"/>
              <p:cNvSpPr>
                <a:spLocks noEditPoints="1"/>
              </p:cNvSpPr>
              <p:nvPr/>
            </p:nvSpPr>
            <p:spPr bwMode="auto">
              <a:xfrm>
                <a:off x="7866063" y="1806575"/>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sp>
            <p:nvSpPr>
              <p:cNvPr id="124" name="Freeform 12"/>
              <p:cNvSpPr>
                <a:spLocks noEditPoints="1"/>
              </p:cNvSpPr>
              <p:nvPr/>
            </p:nvSpPr>
            <p:spPr bwMode="auto">
              <a:xfrm>
                <a:off x="7912101" y="1852613"/>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p>
            </p:txBody>
          </p:sp>
        </p:grpSp>
      </p:grpSp>
      <p:cxnSp>
        <p:nvCxnSpPr>
          <p:cNvPr id="132" name="Straight Connector 131"/>
          <p:cNvCxnSpPr/>
          <p:nvPr/>
        </p:nvCxnSpPr>
        <p:spPr>
          <a:xfrm flipH="1">
            <a:off x="4177196" y="4430142"/>
            <a:ext cx="1" cy="458793"/>
          </a:xfrm>
          <a:prstGeom prst="line">
            <a:avLst/>
          </a:prstGeom>
          <a:ln w="15875">
            <a:solidFill>
              <a:schemeClr val="accent2"/>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H="1">
            <a:off x="8038964" y="4430142"/>
            <a:ext cx="1" cy="458793"/>
          </a:xfrm>
          <a:prstGeom prst="line">
            <a:avLst/>
          </a:prstGeom>
          <a:ln w="15875">
            <a:solidFill>
              <a:schemeClr val="accent4"/>
            </a:solidFill>
            <a:prstDash val="dash"/>
            <a:tailEnd type="oval"/>
          </a:ln>
        </p:spPr>
        <p:style>
          <a:lnRef idx="1">
            <a:schemeClr val="accent1"/>
          </a:lnRef>
          <a:fillRef idx="0">
            <a:schemeClr val="accent1"/>
          </a:fillRef>
          <a:effectRef idx="0">
            <a:schemeClr val="accent1"/>
          </a:effectRef>
          <a:fontRef idx="minor">
            <a:schemeClr val="tx1"/>
          </a:fontRef>
        </p:style>
      </p:cxnSp>
      <p:grpSp>
        <p:nvGrpSpPr>
          <p:cNvPr id="134" name="Group 133"/>
          <p:cNvGrpSpPr/>
          <p:nvPr/>
        </p:nvGrpSpPr>
        <p:grpSpPr>
          <a:xfrm>
            <a:off x="603355" y="4579954"/>
            <a:ext cx="2550382" cy="507892"/>
            <a:chOff x="1025001" y="1462728"/>
            <a:chExt cx="1845487" cy="320104"/>
          </a:xfrm>
        </p:grpSpPr>
        <p:sp>
          <p:nvSpPr>
            <p:cNvPr id="136" name="TextBox 135"/>
            <p:cNvSpPr txBox="1"/>
            <p:nvPr/>
          </p:nvSpPr>
          <p:spPr>
            <a:xfrm>
              <a:off x="1702301" y="1462728"/>
              <a:ext cx="490892" cy="193979"/>
            </a:xfrm>
            <a:prstGeom prst="rect">
              <a:avLst/>
            </a:prstGeom>
            <a:noFill/>
          </p:spPr>
          <p:txBody>
            <a:bodyPr wrap="none" rtlCol="0">
              <a:spAutoFit/>
            </a:bodyPr>
            <a:lstStyle/>
            <a:p>
              <a:pPr algn="ctr"/>
              <a:r>
                <a:rPr lang="en-ID" sz="1400" b="1" dirty="0"/>
                <a:t>Design</a:t>
              </a:r>
              <a:endParaRPr lang="en-US" sz="1400" b="1" dirty="0"/>
            </a:p>
          </p:txBody>
        </p:sp>
        <p:sp>
          <p:nvSpPr>
            <p:cNvPr id="137" name="Rectangle 136"/>
            <p:cNvSpPr/>
            <p:nvPr/>
          </p:nvSpPr>
          <p:spPr>
            <a:xfrm>
              <a:off x="1025001" y="1603159"/>
              <a:ext cx="1845487" cy="179673"/>
            </a:xfrm>
            <a:prstGeom prst="rect">
              <a:avLst/>
            </a:prstGeom>
          </p:spPr>
          <p:txBody>
            <a:bodyPr wrap="square">
              <a:spAutoFit/>
            </a:bodyPr>
            <a:lstStyle/>
            <a:p>
              <a:pPr algn="ctr">
                <a:lnSpc>
                  <a:spcPct val="150000"/>
                </a:lnSpc>
              </a:pPr>
              <a:r>
                <a:rPr lang="en-ID" sz="933" i="1" dirty="0"/>
                <a:t>Integrated Design to Evaluate Scenarios</a:t>
              </a:r>
              <a:endParaRPr lang="id-ID" sz="933" i="1" dirty="0"/>
            </a:p>
          </p:txBody>
        </p:sp>
      </p:grpSp>
      <p:grpSp>
        <p:nvGrpSpPr>
          <p:cNvPr id="138" name="Group 137"/>
          <p:cNvGrpSpPr/>
          <p:nvPr/>
        </p:nvGrpSpPr>
        <p:grpSpPr>
          <a:xfrm>
            <a:off x="2946870" y="4971528"/>
            <a:ext cx="2460649" cy="472319"/>
            <a:chOff x="1025001" y="1462728"/>
            <a:chExt cx="1845487" cy="354240"/>
          </a:xfrm>
        </p:grpSpPr>
        <p:sp>
          <p:nvSpPr>
            <p:cNvPr id="140" name="TextBox 139"/>
            <p:cNvSpPr txBox="1"/>
            <p:nvPr/>
          </p:nvSpPr>
          <p:spPr>
            <a:xfrm>
              <a:off x="1735432" y="1462728"/>
              <a:ext cx="424637" cy="230833"/>
            </a:xfrm>
            <a:prstGeom prst="rect">
              <a:avLst/>
            </a:prstGeom>
            <a:noFill/>
          </p:spPr>
          <p:txBody>
            <a:bodyPr wrap="none" rtlCol="0">
              <a:spAutoFit/>
            </a:bodyPr>
            <a:lstStyle/>
            <a:p>
              <a:pPr algn="ctr"/>
              <a:r>
                <a:rPr lang="en-ID" sz="1400" b="1" dirty="0"/>
                <a:t>Build</a:t>
              </a:r>
              <a:endParaRPr lang="en-US" sz="1400" b="1" dirty="0"/>
            </a:p>
          </p:txBody>
        </p:sp>
        <p:sp>
          <p:nvSpPr>
            <p:cNvPr id="141" name="Rectangle 140"/>
            <p:cNvSpPr/>
            <p:nvPr/>
          </p:nvSpPr>
          <p:spPr>
            <a:xfrm>
              <a:off x="1025001" y="1603159"/>
              <a:ext cx="1845487" cy="213809"/>
            </a:xfrm>
            <a:prstGeom prst="rect">
              <a:avLst/>
            </a:prstGeom>
          </p:spPr>
          <p:txBody>
            <a:bodyPr wrap="square">
              <a:spAutoFit/>
            </a:bodyPr>
            <a:lstStyle/>
            <a:p>
              <a:pPr algn="ctr">
                <a:lnSpc>
                  <a:spcPct val="150000"/>
                </a:lnSpc>
              </a:pPr>
              <a:r>
                <a:rPr lang="en-ID" sz="933" i="1" dirty="0"/>
                <a:t>Track and Manage the Build</a:t>
              </a:r>
              <a:endParaRPr lang="id-ID" sz="933" i="1" dirty="0"/>
            </a:p>
          </p:txBody>
        </p:sp>
      </p:grpSp>
      <p:grpSp>
        <p:nvGrpSpPr>
          <p:cNvPr id="142" name="Group 141"/>
          <p:cNvGrpSpPr/>
          <p:nvPr/>
        </p:nvGrpSpPr>
        <p:grpSpPr>
          <a:xfrm>
            <a:off x="4894219" y="4579950"/>
            <a:ext cx="2324158" cy="472319"/>
            <a:chOff x="1025001" y="1462728"/>
            <a:chExt cx="1845487" cy="354240"/>
          </a:xfrm>
        </p:grpSpPr>
        <p:sp>
          <p:nvSpPr>
            <p:cNvPr id="144" name="TextBox 143"/>
            <p:cNvSpPr txBox="1"/>
            <p:nvPr/>
          </p:nvSpPr>
          <p:spPr>
            <a:xfrm>
              <a:off x="1645956" y="1462728"/>
              <a:ext cx="603589" cy="230833"/>
            </a:xfrm>
            <a:prstGeom prst="rect">
              <a:avLst/>
            </a:prstGeom>
            <a:noFill/>
          </p:spPr>
          <p:txBody>
            <a:bodyPr wrap="none" rtlCol="0">
              <a:spAutoFit/>
            </a:bodyPr>
            <a:lstStyle/>
            <a:p>
              <a:pPr algn="ctr"/>
              <a:r>
                <a:rPr lang="en-ID" sz="1400" b="1" dirty="0"/>
                <a:t>Finance</a:t>
              </a:r>
              <a:endParaRPr lang="en-US" sz="1400" b="1" dirty="0"/>
            </a:p>
          </p:txBody>
        </p:sp>
        <p:sp>
          <p:nvSpPr>
            <p:cNvPr id="145" name="Rectangle 144"/>
            <p:cNvSpPr/>
            <p:nvPr/>
          </p:nvSpPr>
          <p:spPr>
            <a:xfrm>
              <a:off x="1025001" y="1603159"/>
              <a:ext cx="1845487" cy="213809"/>
            </a:xfrm>
            <a:prstGeom prst="rect">
              <a:avLst/>
            </a:prstGeom>
          </p:spPr>
          <p:txBody>
            <a:bodyPr wrap="square">
              <a:spAutoFit/>
            </a:bodyPr>
            <a:lstStyle/>
            <a:p>
              <a:pPr algn="ctr">
                <a:lnSpc>
                  <a:spcPct val="150000"/>
                </a:lnSpc>
              </a:pPr>
              <a:r>
                <a:rPr lang="en-ID" sz="933" i="1" dirty="0"/>
                <a:t>Prepare Investment Vehicles &amp; List</a:t>
              </a:r>
              <a:endParaRPr lang="id-ID" sz="933" i="1" dirty="0"/>
            </a:p>
          </p:txBody>
        </p:sp>
      </p:grpSp>
      <p:grpSp>
        <p:nvGrpSpPr>
          <p:cNvPr id="146" name="Group 145"/>
          <p:cNvGrpSpPr/>
          <p:nvPr/>
        </p:nvGrpSpPr>
        <p:grpSpPr>
          <a:xfrm>
            <a:off x="7063629" y="4971527"/>
            <a:ext cx="2061068" cy="472319"/>
            <a:chOff x="1025001" y="1462728"/>
            <a:chExt cx="1845487" cy="354240"/>
          </a:xfrm>
        </p:grpSpPr>
        <p:sp>
          <p:nvSpPr>
            <p:cNvPr id="148" name="TextBox 147"/>
            <p:cNvSpPr txBox="1"/>
            <p:nvPr/>
          </p:nvSpPr>
          <p:spPr>
            <a:xfrm>
              <a:off x="1600976" y="1462728"/>
              <a:ext cx="693554" cy="230833"/>
            </a:xfrm>
            <a:prstGeom prst="rect">
              <a:avLst/>
            </a:prstGeom>
            <a:noFill/>
          </p:spPr>
          <p:txBody>
            <a:bodyPr wrap="none" rtlCol="0">
              <a:spAutoFit/>
            </a:bodyPr>
            <a:lstStyle/>
            <a:p>
              <a:pPr algn="ctr"/>
              <a:r>
                <a:rPr lang="en-ID" sz="1400" b="1" dirty="0"/>
                <a:t>Operate</a:t>
              </a:r>
              <a:endParaRPr lang="en-US" sz="1400" b="1" dirty="0"/>
            </a:p>
          </p:txBody>
        </p:sp>
        <p:sp>
          <p:nvSpPr>
            <p:cNvPr id="149" name="Rectangle 148"/>
            <p:cNvSpPr/>
            <p:nvPr/>
          </p:nvSpPr>
          <p:spPr>
            <a:xfrm>
              <a:off x="1025001" y="1603159"/>
              <a:ext cx="1845487" cy="213809"/>
            </a:xfrm>
            <a:prstGeom prst="rect">
              <a:avLst/>
            </a:prstGeom>
          </p:spPr>
          <p:txBody>
            <a:bodyPr wrap="square">
              <a:spAutoFit/>
            </a:bodyPr>
            <a:lstStyle/>
            <a:p>
              <a:pPr algn="ctr">
                <a:lnSpc>
                  <a:spcPct val="150000"/>
                </a:lnSpc>
              </a:pPr>
              <a:r>
                <a:rPr lang="en-ID" sz="933" i="1" dirty="0"/>
                <a:t>Operate the Infrastructure</a:t>
              </a:r>
              <a:endParaRPr lang="id-ID" sz="933" i="1" dirty="0"/>
            </a:p>
          </p:txBody>
        </p:sp>
      </p:grpSp>
      <p:grpSp>
        <p:nvGrpSpPr>
          <p:cNvPr id="150" name="Group 149"/>
          <p:cNvGrpSpPr/>
          <p:nvPr/>
        </p:nvGrpSpPr>
        <p:grpSpPr>
          <a:xfrm>
            <a:off x="8974457" y="4579950"/>
            <a:ext cx="2137040" cy="472319"/>
            <a:chOff x="1025001" y="1462728"/>
            <a:chExt cx="1845487" cy="354240"/>
          </a:xfrm>
        </p:grpSpPr>
        <p:sp>
          <p:nvSpPr>
            <p:cNvPr id="152" name="TextBox 151"/>
            <p:cNvSpPr txBox="1"/>
            <p:nvPr/>
          </p:nvSpPr>
          <p:spPr>
            <a:xfrm>
              <a:off x="1593923" y="1462728"/>
              <a:ext cx="707659" cy="230833"/>
            </a:xfrm>
            <a:prstGeom prst="rect">
              <a:avLst/>
            </a:prstGeom>
            <a:noFill/>
          </p:spPr>
          <p:txBody>
            <a:bodyPr wrap="none" rtlCol="0">
              <a:spAutoFit/>
            </a:bodyPr>
            <a:lstStyle/>
            <a:p>
              <a:pPr algn="ctr"/>
              <a:r>
                <a:rPr lang="en-ID" sz="1400" b="1" dirty="0"/>
                <a:t>Maintain</a:t>
              </a:r>
              <a:endParaRPr lang="en-US" sz="1400" b="1" dirty="0"/>
            </a:p>
          </p:txBody>
        </p:sp>
        <p:sp>
          <p:nvSpPr>
            <p:cNvPr id="153" name="Rectangle 152"/>
            <p:cNvSpPr/>
            <p:nvPr/>
          </p:nvSpPr>
          <p:spPr>
            <a:xfrm>
              <a:off x="1025001" y="1603159"/>
              <a:ext cx="1845487" cy="213809"/>
            </a:xfrm>
            <a:prstGeom prst="rect">
              <a:avLst/>
            </a:prstGeom>
          </p:spPr>
          <p:txBody>
            <a:bodyPr wrap="square">
              <a:spAutoFit/>
            </a:bodyPr>
            <a:lstStyle/>
            <a:p>
              <a:pPr algn="ctr">
                <a:lnSpc>
                  <a:spcPct val="150000"/>
                </a:lnSpc>
              </a:pPr>
              <a:r>
                <a:rPr lang="en-ID" sz="933" i="1" dirty="0"/>
                <a:t>Maintain the Infrastructure</a:t>
              </a:r>
              <a:endParaRPr lang="id-ID" sz="933" i="1" dirty="0"/>
            </a:p>
          </p:txBody>
        </p:sp>
      </p:grpSp>
      <p:pic>
        <p:nvPicPr>
          <p:cNvPr id="3" name="Picture 2" descr="A picture containing drawing&#10;&#10;Description automatically generated">
            <a:extLst>
              <a:ext uri="{FF2B5EF4-FFF2-40B4-BE49-F238E27FC236}">
                <a16:creationId xmlns:a16="http://schemas.microsoft.com/office/drawing/2014/main" id="{281EF459-82D0-4FD2-9C90-35B6872432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39382" y="2961643"/>
            <a:ext cx="602718" cy="602718"/>
          </a:xfrm>
          <a:prstGeom prst="rect">
            <a:avLst/>
          </a:prstGeom>
        </p:spPr>
      </p:pic>
      <p:sp>
        <p:nvSpPr>
          <p:cNvPr id="82" name="Freeform 164">
            <a:extLst>
              <a:ext uri="{FF2B5EF4-FFF2-40B4-BE49-F238E27FC236}">
                <a16:creationId xmlns:a16="http://schemas.microsoft.com/office/drawing/2014/main" id="{3609B8A5-2046-41BF-AE97-537F481F0895}"/>
              </a:ext>
            </a:extLst>
          </p:cNvPr>
          <p:cNvSpPr>
            <a:spLocks noEditPoints="1"/>
          </p:cNvSpPr>
          <p:nvPr/>
        </p:nvSpPr>
        <p:spPr bwMode="auto">
          <a:xfrm>
            <a:off x="5791443" y="2946225"/>
            <a:ext cx="657099" cy="618136"/>
          </a:xfrm>
          <a:custGeom>
            <a:avLst/>
            <a:gdLst>
              <a:gd name="T0" fmla="*/ 42 w 82"/>
              <a:gd name="T1" fmla="*/ 48 h 76"/>
              <a:gd name="T2" fmla="*/ 37 w 82"/>
              <a:gd name="T3" fmla="*/ 41 h 76"/>
              <a:gd name="T4" fmla="*/ 36 w 82"/>
              <a:gd name="T5" fmla="*/ 35 h 76"/>
              <a:gd name="T6" fmla="*/ 42 w 82"/>
              <a:gd name="T7" fmla="*/ 30 h 76"/>
              <a:gd name="T8" fmla="*/ 38 w 82"/>
              <a:gd name="T9" fmla="*/ 35 h 76"/>
              <a:gd name="T10" fmla="*/ 56 w 82"/>
              <a:gd name="T11" fmla="*/ 38 h 76"/>
              <a:gd name="T12" fmla="*/ 54 w 82"/>
              <a:gd name="T13" fmla="*/ 38 h 76"/>
              <a:gd name="T14" fmla="*/ 78 w 82"/>
              <a:gd name="T15" fmla="*/ 50 h 76"/>
              <a:gd name="T16" fmla="*/ 28 w 82"/>
              <a:gd name="T17" fmla="*/ 76 h 76"/>
              <a:gd name="T18" fmla="*/ 14 w 82"/>
              <a:gd name="T19" fmla="*/ 66 h 76"/>
              <a:gd name="T20" fmla="*/ 4 w 82"/>
              <a:gd name="T21" fmla="*/ 52 h 76"/>
              <a:gd name="T22" fmla="*/ 2 w 82"/>
              <a:gd name="T23" fmla="*/ 29 h 76"/>
              <a:gd name="T24" fmla="*/ 51 w 82"/>
              <a:gd name="T25" fmla="*/ 2 h 76"/>
              <a:gd name="T26" fmla="*/ 68 w 82"/>
              <a:gd name="T27" fmla="*/ 11 h 76"/>
              <a:gd name="T28" fmla="*/ 79 w 82"/>
              <a:gd name="T29" fmla="*/ 25 h 76"/>
              <a:gd name="T30" fmla="*/ 77 w 82"/>
              <a:gd name="T31" fmla="*/ 34 h 76"/>
              <a:gd name="T32" fmla="*/ 78 w 82"/>
              <a:gd name="T33" fmla="*/ 36 h 76"/>
              <a:gd name="T34" fmla="*/ 77 w 82"/>
              <a:gd name="T35" fmla="*/ 47 h 76"/>
              <a:gd name="T36" fmla="*/ 75 w 82"/>
              <a:gd name="T37" fmla="*/ 47 h 76"/>
              <a:gd name="T38" fmla="*/ 65 w 82"/>
              <a:gd name="T39" fmla="*/ 22 h 76"/>
              <a:gd name="T40" fmla="*/ 10 w 82"/>
              <a:gd name="T41" fmla="*/ 30 h 76"/>
              <a:gd name="T42" fmla="*/ 10 w 82"/>
              <a:gd name="T43" fmla="*/ 46 h 76"/>
              <a:gd name="T44" fmla="*/ 65 w 82"/>
              <a:gd name="T45" fmla="*/ 55 h 76"/>
              <a:gd name="T46" fmla="*/ 24 w 82"/>
              <a:gd name="T47" fmla="*/ 62 h 76"/>
              <a:gd name="T48" fmla="*/ 20 w 82"/>
              <a:gd name="T49" fmla="*/ 61 h 76"/>
              <a:gd name="T50" fmla="*/ 12 w 82"/>
              <a:gd name="T51" fmla="*/ 61 h 76"/>
              <a:gd name="T52" fmla="*/ 15 w 82"/>
              <a:gd name="T53" fmla="*/ 54 h 76"/>
              <a:gd name="T54" fmla="*/ 9 w 82"/>
              <a:gd name="T55" fmla="*/ 56 h 76"/>
              <a:gd name="T56" fmla="*/ 10 w 82"/>
              <a:gd name="T57" fmla="*/ 28 h 76"/>
              <a:gd name="T58" fmla="*/ 7 w 82"/>
              <a:gd name="T59" fmla="*/ 23 h 76"/>
              <a:gd name="T60" fmla="*/ 22 w 82"/>
              <a:gd name="T61" fmla="*/ 61 h 76"/>
              <a:gd name="T62" fmla="*/ 28 w 82"/>
              <a:gd name="T63" fmla="*/ 65 h 76"/>
              <a:gd name="T64" fmla="*/ 49 w 82"/>
              <a:gd name="T65" fmla="*/ 8 h 76"/>
              <a:gd name="T66" fmla="*/ 54 w 82"/>
              <a:gd name="T67" fmla="*/ 10 h 76"/>
              <a:gd name="T68" fmla="*/ 53 w 82"/>
              <a:gd name="T69" fmla="*/ 4 h 76"/>
              <a:gd name="T70" fmla="*/ 57 w 82"/>
              <a:gd name="T71" fmla="*/ 15 h 76"/>
              <a:gd name="T72" fmla="*/ 62 w 82"/>
              <a:gd name="T73" fmla="*/ 8 h 76"/>
              <a:gd name="T74" fmla="*/ 62 w 82"/>
              <a:gd name="T75" fmla="*/ 15 h 76"/>
              <a:gd name="T76" fmla="*/ 71 w 82"/>
              <a:gd name="T77" fmla="*/ 19 h 76"/>
              <a:gd name="T78" fmla="*/ 69 w 82"/>
              <a:gd name="T79" fmla="*/ 14 h 76"/>
              <a:gd name="T80" fmla="*/ 47 w 82"/>
              <a:gd name="T81" fmla="*/ 19 h 76"/>
              <a:gd name="T82" fmla="*/ 47 w 82"/>
              <a:gd name="T83" fmla="*/ 19 h 76"/>
              <a:gd name="T84" fmla="*/ 42 w 82"/>
              <a:gd name="T85" fmla="*/ 18 h 76"/>
              <a:gd name="T86" fmla="*/ 37 w 82"/>
              <a:gd name="T87" fmla="*/ 19 h 76"/>
              <a:gd name="T88" fmla="*/ 67 w 82"/>
              <a:gd name="T89" fmla="*/ 56 h 76"/>
              <a:gd name="T90" fmla="*/ 72 w 82"/>
              <a:gd name="T91" fmla="*/ 48 h 76"/>
              <a:gd name="T92" fmla="*/ 67 w 82"/>
              <a:gd name="T93" fmla="*/ 21 h 76"/>
              <a:gd name="T94" fmla="*/ 75 w 82"/>
              <a:gd name="T95" fmla="*/ 28 h 76"/>
              <a:gd name="T96" fmla="*/ 5 w 82"/>
              <a:gd name="T97" fmla="*/ 30 h 76"/>
              <a:gd name="T98" fmla="*/ 5 w 82"/>
              <a:gd name="T99" fmla="*/ 43 h 76"/>
              <a:gd name="T100" fmla="*/ 29 w 82"/>
              <a:gd name="T101" fmla="*/ 72 h 76"/>
              <a:gd name="T102" fmla="*/ 32 w 82"/>
              <a:gd name="T103" fmla="*/ 65 h 76"/>
              <a:gd name="T104" fmla="*/ 28 w 82"/>
              <a:gd name="T105" fmla="*/ 6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 h="76">
                <a:moveTo>
                  <a:pt x="38" y="35"/>
                </a:moveTo>
                <a:cubicBezTo>
                  <a:pt x="38" y="36"/>
                  <a:pt x="40" y="37"/>
                  <a:pt x="41" y="37"/>
                </a:cubicBezTo>
                <a:cubicBezTo>
                  <a:pt x="44" y="37"/>
                  <a:pt x="46" y="39"/>
                  <a:pt x="46" y="42"/>
                </a:cubicBezTo>
                <a:cubicBezTo>
                  <a:pt x="46" y="44"/>
                  <a:pt x="44" y="46"/>
                  <a:pt x="42" y="47"/>
                </a:cubicBezTo>
                <a:cubicBezTo>
                  <a:pt x="42" y="48"/>
                  <a:pt x="42" y="48"/>
                  <a:pt x="42" y="48"/>
                </a:cubicBezTo>
                <a:cubicBezTo>
                  <a:pt x="42" y="49"/>
                  <a:pt x="42" y="49"/>
                  <a:pt x="41" y="49"/>
                </a:cubicBezTo>
                <a:cubicBezTo>
                  <a:pt x="41" y="49"/>
                  <a:pt x="40" y="49"/>
                  <a:pt x="40" y="48"/>
                </a:cubicBezTo>
                <a:cubicBezTo>
                  <a:pt x="40" y="47"/>
                  <a:pt x="40" y="47"/>
                  <a:pt x="40" y="47"/>
                </a:cubicBezTo>
                <a:cubicBezTo>
                  <a:pt x="38" y="46"/>
                  <a:pt x="36" y="44"/>
                  <a:pt x="36" y="42"/>
                </a:cubicBezTo>
                <a:cubicBezTo>
                  <a:pt x="36" y="42"/>
                  <a:pt x="37" y="41"/>
                  <a:pt x="37" y="41"/>
                </a:cubicBezTo>
                <a:cubicBezTo>
                  <a:pt x="38" y="41"/>
                  <a:pt x="38" y="42"/>
                  <a:pt x="38" y="42"/>
                </a:cubicBezTo>
                <a:cubicBezTo>
                  <a:pt x="38" y="44"/>
                  <a:pt x="40" y="45"/>
                  <a:pt x="41" y="45"/>
                </a:cubicBezTo>
                <a:cubicBezTo>
                  <a:pt x="43" y="45"/>
                  <a:pt x="44" y="44"/>
                  <a:pt x="44" y="42"/>
                </a:cubicBezTo>
                <a:cubicBezTo>
                  <a:pt x="44" y="41"/>
                  <a:pt x="43" y="39"/>
                  <a:pt x="41" y="39"/>
                </a:cubicBezTo>
                <a:cubicBezTo>
                  <a:pt x="39" y="39"/>
                  <a:pt x="36" y="37"/>
                  <a:pt x="36" y="35"/>
                </a:cubicBezTo>
                <a:cubicBezTo>
                  <a:pt x="36" y="32"/>
                  <a:pt x="38" y="31"/>
                  <a:pt x="40" y="30"/>
                </a:cubicBezTo>
                <a:cubicBezTo>
                  <a:pt x="40" y="28"/>
                  <a:pt x="40" y="28"/>
                  <a:pt x="40" y="28"/>
                </a:cubicBezTo>
                <a:cubicBezTo>
                  <a:pt x="40" y="28"/>
                  <a:pt x="40" y="27"/>
                  <a:pt x="41" y="27"/>
                </a:cubicBezTo>
                <a:cubicBezTo>
                  <a:pt x="41" y="27"/>
                  <a:pt x="42" y="28"/>
                  <a:pt x="42" y="28"/>
                </a:cubicBezTo>
                <a:cubicBezTo>
                  <a:pt x="42" y="30"/>
                  <a:pt x="42" y="30"/>
                  <a:pt x="42" y="30"/>
                </a:cubicBezTo>
                <a:cubicBezTo>
                  <a:pt x="44" y="30"/>
                  <a:pt x="46" y="32"/>
                  <a:pt x="46" y="35"/>
                </a:cubicBezTo>
                <a:cubicBezTo>
                  <a:pt x="46" y="35"/>
                  <a:pt x="45" y="36"/>
                  <a:pt x="45" y="36"/>
                </a:cubicBezTo>
                <a:cubicBezTo>
                  <a:pt x="44" y="36"/>
                  <a:pt x="44" y="35"/>
                  <a:pt x="44" y="35"/>
                </a:cubicBezTo>
                <a:cubicBezTo>
                  <a:pt x="44" y="33"/>
                  <a:pt x="43" y="32"/>
                  <a:pt x="41" y="32"/>
                </a:cubicBezTo>
                <a:cubicBezTo>
                  <a:pt x="40" y="32"/>
                  <a:pt x="38" y="33"/>
                  <a:pt x="38" y="35"/>
                </a:cubicBezTo>
                <a:close/>
                <a:moveTo>
                  <a:pt x="56" y="38"/>
                </a:moveTo>
                <a:cubicBezTo>
                  <a:pt x="56" y="46"/>
                  <a:pt x="49" y="53"/>
                  <a:pt x="41" y="53"/>
                </a:cubicBezTo>
                <a:cubicBezTo>
                  <a:pt x="33" y="53"/>
                  <a:pt x="27" y="46"/>
                  <a:pt x="27" y="38"/>
                </a:cubicBezTo>
                <a:cubicBezTo>
                  <a:pt x="27" y="30"/>
                  <a:pt x="33" y="24"/>
                  <a:pt x="41" y="24"/>
                </a:cubicBezTo>
                <a:cubicBezTo>
                  <a:pt x="49" y="24"/>
                  <a:pt x="56" y="30"/>
                  <a:pt x="56" y="38"/>
                </a:cubicBezTo>
                <a:close/>
                <a:moveTo>
                  <a:pt x="54" y="38"/>
                </a:moveTo>
                <a:cubicBezTo>
                  <a:pt x="54" y="31"/>
                  <a:pt x="48" y="26"/>
                  <a:pt x="41" y="26"/>
                </a:cubicBezTo>
                <a:cubicBezTo>
                  <a:pt x="34" y="26"/>
                  <a:pt x="29" y="31"/>
                  <a:pt x="29" y="38"/>
                </a:cubicBezTo>
                <a:cubicBezTo>
                  <a:pt x="29" y="45"/>
                  <a:pt x="34" y="51"/>
                  <a:pt x="41" y="51"/>
                </a:cubicBezTo>
                <a:cubicBezTo>
                  <a:pt x="48" y="51"/>
                  <a:pt x="54" y="45"/>
                  <a:pt x="54" y="38"/>
                </a:cubicBezTo>
                <a:close/>
                <a:moveTo>
                  <a:pt x="81" y="38"/>
                </a:moveTo>
                <a:cubicBezTo>
                  <a:pt x="81" y="39"/>
                  <a:pt x="80" y="40"/>
                  <a:pt x="80" y="40"/>
                </a:cubicBezTo>
                <a:cubicBezTo>
                  <a:pt x="81" y="44"/>
                  <a:pt x="81" y="44"/>
                  <a:pt x="81" y="44"/>
                </a:cubicBezTo>
                <a:cubicBezTo>
                  <a:pt x="81" y="45"/>
                  <a:pt x="81" y="47"/>
                  <a:pt x="80" y="48"/>
                </a:cubicBezTo>
                <a:cubicBezTo>
                  <a:pt x="80" y="49"/>
                  <a:pt x="79" y="49"/>
                  <a:pt x="78" y="50"/>
                </a:cubicBezTo>
                <a:cubicBezTo>
                  <a:pt x="78" y="53"/>
                  <a:pt x="78" y="53"/>
                  <a:pt x="78" y="53"/>
                </a:cubicBezTo>
                <a:cubicBezTo>
                  <a:pt x="78" y="56"/>
                  <a:pt x="76" y="59"/>
                  <a:pt x="73" y="59"/>
                </a:cubicBezTo>
                <a:cubicBezTo>
                  <a:pt x="49" y="59"/>
                  <a:pt x="49" y="59"/>
                  <a:pt x="49" y="59"/>
                </a:cubicBezTo>
                <a:cubicBezTo>
                  <a:pt x="31" y="75"/>
                  <a:pt x="31" y="75"/>
                  <a:pt x="31" y="75"/>
                </a:cubicBezTo>
                <a:cubicBezTo>
                  <a:pt x="30" y="76"/>
                  <a:pt x="29" y="76"/>
                  <a:pt x="28" y="76"/>
                </a:cubicBezTo>
                <a:cubicBezTo>
                  <a:pt x="26" y="76"/>
                  <a:pt x="25" y="75"/>
                  <a:pt x="24" y="74"/>
                </a:cubicBezTo>
                <a:cubicBezTo>
                  <a:pt x="21" y="72"/>
                  <a:pt x="21" y="72"/>
                  <a:pt x="21" y="72"/>
                </a:cubicBezTo>
                <a:cubicBezTo>
                  <a:pt x="19" y="72"/>
                  <a:pt x="17" y="71"/>
                  <a:pt x="16" y="69"/>
                </a:cubicBezTo>
                <a:cubicBezTo>
                  <a:pt x="14" y="66"/>
                  <a:pt x="14" y="66"/>
                  <a:pt x="14" y="66"/>
                </a:cubicBezTo>
                <a:cubicBezTo>
                  <a:pt x="14" y="66"/>
                  <a:pt x="14" y="66"/>
                  <a:pt x="14" y="66"/>
                </a:cubicBezTo>
                <a:cubicBezTo>
                  <a:pt x="12" y="66"/>
                  <a:pt x="9" y="64"/>
                  <a:pt x="9" y="62"/>
                </a:cubicBezTo>
                <a:cubicBezTo>
                  <a:pt x="8" y="58"/>
                  <a:pt x="8" y="58"/>
                  <a:pt x="8" y="58"/>
                </a:cubicBezTo>
                <a:cubicBezTo>
                  <a:pt x="6" y="58"/>
                  <a:pt x="4" y="56"/>
                  <a:pt x="4" y="53"/>
                </a:cubicBezTo>
                <a:cubicBezTo>
                  <a:pt x="4" y="53"/>
                  <a:pt x="4" y="53"/>
                  <a:pt x="4" y="53"/>
                </a:cubicBezTo>
                <a:cubicBezTo>
                  <a:pt x="4" y="52"/>
                  <a:pt x="4" y="52"/>
                  <a:pt x="4" y="52"/>
                </a:cubicBezTo>
                <a:cubicBezTo>
                  <a:pt x="2" y="50"/>
                  <a:pt x="2" y="48"/>
                  <a:pt x="3" y="46"/>
                </a:cubicBezTo>
                <a:cubicBezTo>
                  <a:pt x="1" y="42"/>
                  <a:pt x="1" y="42"/>
                  <a:pt x="1" y="42"/>
                </a:cubicBezTo>
                <a:cubicBezTo>
                  <a:pt x="0" y="40"/>
                  <a:pt x="1" y="38"/>
                  <a:pt x="3" y="36"/>
                </a:cubicBezTo>
                <a:cubicBezTo>
                  <a:pt x="2" y="33"/>
                  <a:pt x="2" y="33"/>
                  <a:pt x="2" y="33"/>
                </a:cubicBezTo>
                <a:cubicBezTo>
                  <a:pt x="1" y="31"/>
                  <a:pt x="1" y="30"/>
                  <a:pt x="2" y="29"/>
                </a:cubicBezTo>
                <a:cubicBezTo>
                  <a:pt x="3" y="28"/>
                  <a:pt x="3" y="27"/>
                  <a:pt x="4" y="27"/>
                </a:cubicBezTo>
                <a:cubicBezTo>
                  <a:pt x="4" y="23"/>
                  <a:pt x="4" y="23"/>
                  <a:pt x="4" y="23"/>
                </a:cubicBezTo>
                <a:cubicBezTo>
                  <a:pt x="4" y="20"/>
                  <a:pt x="6" y="18"/>
                  <a:pt x="9" y="18"/>
                </a:cubicBezTo>
                <a:cubicBezTo>
                  <a:pt x="33" y="18"/>
                  <a:pt x="33" y="18"/>
                  <a:pt x="33" y="18"/>
                </a:cubicBezTo>
                <a:cubicBezTo>
                  <a:pt x="51" y="2"/>
                  <a:pt x="51" y="2"/>
                  <a:pt x="51" y="2"/>
                </a:cubicBezTo>
                <a:cubicBezTo>
                  <a:pt x="53" y="0"/>
                  <a:pt x="57" y="0"/>
                  <a:pt x="58" y="2"/>
                </a:cubicBezTo>
                <a:cubicBezTo>
                  <a:pt x="61" y="5"/>
                  <a:pt x="61" y="5"/>
                  <a:pt x="61" y="5"/>
                </a:cubicBezTo>
                <a:cubicBezTo>
                  <a:pt x="62" y="5"/>
                  <a:pt x="64" y="5"/>
                  <a:pt x="65" y="6"/>
                </a:cubicBezTo>
                <a:cubicBezTo>
                  <a:pt x="66" y="7"/>
                  <a:pt x="66" y="7"/>
                  <a:pt x="67" y="8"/>
                </a:cubicBezTo>
                <a:cubicBezTo>
                  <a:pt x="68" y="11"/>
                  <a:pt x="68" y="11"/>
                  <a:pt x="68" y="11"/>
                </a:cubicBezTo>
                <a:cubicBezTo>
                  <a:pt x="71" y="11"/>
                  <a:pt x="73" y="13"/>
                  <a:pt x="73" y="15"/>
                </a:cubicBezTo>
                <a:cubicBezTo>
                  <a:pt x="74" y="18"/>
                  <a:pt x="74" y="18"/>
                  <a:pt x="74" y="18"/>
                </a:cubicBezTo>
                <a:cubicBezTo>
                  <a:pt x="76" y="19"/>
                  <a:pt x="78" y="21"/>
                  <a:pt x="78" y="23"/>
                </a:cubicBezTo>
                <a:cubicBezTo>
                  <a:pt x="78" y="24"/>
                  <a:pt x="78" y="24"/>
                  <a:pt x="78" y="24"/>
                </a:cubicBezTo>
                <a:cubicBezTo>
                  <a:pt x="79" y="25"/>
                  <a:pt x="79" y="25"/>
                  <a:pt x="79" y="25"/>
                </a:cubicBezTo>
                <a:cubicBezTo>
                  <a:pt x="80" y="27"/>
                  <a:pt x="80" y="29"/>
                  <a:pt x="79" y="31"/>
                </a:cubicBezTo>
                <a:cubicBezTo>
                  <a:pt x="81" y="34"/>
                  <a:pt x="81" y="34"/>
                  <a:pt x="81" y="34"/>
                </a:cubicBezTo>
                <a:cubicBezTo>
                  <a:pt x="81" y="36"/>
                  <a:pt x="82" y="37"/>
                  <a:pt x="81" y="38"/>
                </a:cubicBezTo>
                <a:close/>
                <a:moveTo>
                  <a:pt x="78" y="36"/>
                </a:moveTo>
                <a:cubicBezTo>
                  <a:pt x="77" y="34"/>
                  <a:pt x="77" y="34"/>
                  <a:pt x="77" y="34"/>
                </a:cubicBezTo>
                <a:cubicBezTo>
                  <a:pt x="77" y="34"/>
                  <a:pt x="77" y="34"/>
                  <a:pt x="77" y="34"/>
                </a:cubicBezTo>
                <a:cubicBezTo>
                  <a:pt x="78" y="38"/>
                  <a:pt x="78" y="38"/>
                  <a:pt x="78" y="38"/>
                </a:cubicBezTo>
                <a:cubicBezTo>
                  <a:pt x="78" y="38"/>
                  <a:pt x="78" y="38"/>
                  <a:pt x="78" y="38"/>
                </a:cubicBezTo>
                <a:cubicBezTo>
                  <a:pt x="78" y="38"/>
                  <a:pt x="78" y="38"/>
                  <a:pt x="78" y="37"/>
                </a:cubicBezTo>
                <a:cubicBezTo>
                  <a:pt x="79" y="37"/>
                  <a:pt x="78" y="36"/>
                  <a:pt x="78" y="36"/>
                </a:cubicBezTo>
                <a:close/>
                <a:moveTo>
                  <a:pt x="77" y="47"/>
                </a:moveTo>
                <a:cubicBezTo>
                  <a:pt x="77" y="47"/>
                  <a:pt x="77" y="47"/>
                  <a:pt x="77" y="46"/>
                </a:cubicBezTo>
                <a:cubicBezTo>
                  <a:pt x="78" y="46"/>
                  <a:pt x="78" y="45"/>
                  <a:pt x="78" y="45"/>
                </a:cubicBezTo>
                <a:cubicBezTo>
                  <a:pt x="77" y="42"/>
                  <a:pt x="77" y="42"/>
                  <a:pt x="77" y="42"/>
                </a:cubicBezTo>
                <a:lnTo>
                  <a:pt x="77" y="47"/>
                </a:lnTo>
                <a:close/>
                <a:moveTo>
                  <a:pt x="65" y="55"/>
                </a:moveTo>
                <a:cubicBezTo>
                  <a:pt x="65" y="54"/>
                  <a:pt x="65" y="54"/>
                  <a:pt x="65" y="54"/>
                </a:cubicBezTo>
                <a:cubicBezTo>
                  <a:pt x="65" y="50"/>
                  <a:pt x="68" y="46"/>
                  <a:pt x="72" y="46"/>
                </a:cubicBezTo>
                <a:cubicBezTo>
                  <a:pt x="74" y="46"/>
                  <a:pt x="74" y="46"/>
                  <a:pt x="74" y="46"/>
                </a:cubicBezTo>
                <a:cubicBezTo>
                  <a:pt x="74" y="46"/>
                  <a:pt x="75" y="46"/>
                  <a:pt x="75" y="47"/>
                </a:cubicBezTo>
                <a:cubicBezTo>
                  <a:pt x="75" y="30"/>
                  <a:pt x="75" y="30"/>
                  <a:pt x="75" y="30"/>
                </a:cubicBezTo>
                <a:cubicBezTo>
                  <a:pt x="75" y="30"/>
                  <a:pt x="74" y="30"/>
                  <a:pt x="74" y="30"/>
                </a:cubicBezTo>
                <a:cubicBezTo>
                  <a:pt x="72" y="30"/>
                  <a:pt x="72" y="30"/>
                  <a:pt x="72" y="30"/>
                </a:cubicBezTo>
                <a:cubicBezTo>
                  <a:pt x="68" y="30"/>
                  <a:pt x="65" y="27"/>
                  <a:pt x="65" y="23"/>
                </a:cubicBezTo>
                <a:cubicBezTo>
                  <a:pt x="65" y="22"/>
                  <a:pt x="65" y="22"/>
                  <a:pt x="65" y="22"/>
                </a:cubicBezTo>
                <a:cubicBezTo>
                  <a:pt x="65" y="22"/>
                  <a:pt x="65" y="21"/>
                  <a:pt x="65" y="21"/>
                </a:cubicBezTo>
                <a:cubicBezTo>
                  <a:pt x="17" y="21"/>
                  <a:pt x="17" y="21"/>
                  <a:pt x="17" y="21"/>
                </a:cubicBezTo>
                <a:cubicBezTo>
                  <a:pt x="17" y="21"/>
                  <a:pt x="17" y="22"/>
                  <a:pt x="17" y="22"/>
                </a:cubicBezTo>
                <a:cubicBezTo>
                  <a:pt x="17" y="23"/>
                  <a:pt x="17" y="23"/>
                  <a:pt x="17" y="23"/>
                </a:cubicBezTo>
                <a:cubicBezTo>
                  <a:pt x="17" y="27"/>
                  <a:pt x="14" y="30"/>
                  <a:pt x="10" y="30"/>
                </a:cubicBezTo>
                <a:cubicBezTo>
                  <a:pt x="9" y="30"/>
                  <a:pt x="9" y="30"/>
                  <a:pt x="9" y="30"/>
                </a:cubicBezTo>
                <a:cubicBezTo>
                  <a:pt x="8" y="30"/>
                  <a:pt x="8" y="30"/>
                  <a:pt x="7" y="30"/>
                </a:cubicBezTo>
                <a:cubicBezTo>
                  <a:pt x="7" y="47"/>
                  <a:pt x="7" y="47"/>
                  <a:pt x="7" y="47"/>
                </a:cubicBezTo>
                <a:cubicBezTo>
                  <a:pt x="8" y="46"/>
                  <a:pt x="8" y="46"/>
                  <a:pt x="9" y="46"/>
                </a:cubicBezTo>
                <a:cubicBezTo>
                  <a:pt x="10" y="46"/>
                  <a:pt x="10" y="46"/>
                  <a:pt x="10" y="46"/>
                </a:cubicBezTo>
                <a:cubicBezTo>
                  <a:pt x="14" y="46"/>
                  <a:pt x="17" y="50"/>
                  <a:pt x="17" y="54"/>
                </a:cubicBezTo>
                <a:cubicBezTo>
                  <a:pt x="17" y="55"/>
                  <a:pt x="17" y="55"/>
                  <a:pt x="17" y="55"/>
                </a:cubicBezTo>
                <a:cubicBezTo>
                  <a:pt x="17" y="55"/>
                  <a:pt x="17" y="55"/>
                  <a:pt x="17" y="56"/>
                </a:cubicBezTo>
                <a:cubicBezTo>
                  <a:pt x="65" y="56"/>
                  <a:pt x="65" y="56"/>
                  <a:pt x="65" y="56"/>
                </a:cubicBezTo>
                <a:cubicBezTo>
                  <a:pt x="65" y="55"/>
                  <a:pt x="65" y="55"/>
                  <a:pt x="65" y="55"/>
                </a:cubicBezTo>
                <a:close/>
                <a:moveTo>
                  <a:pt x="21" y="68"/>
                </a:moveTo>
                <a:cubicBezTo>
                  <a:pt x="26" y="66"/>
                  <a:pt x="26" y="66"/>
                  <a:pt x="26" y="66"/>
                </a:cubicBezTo>
                <a:cubicBezTo>
                  <a:pt x="26" y="66"/>
                  <a:pt x="26" y="65"/>
                  <a:pt x="26" y="65"/>
                </a:cubicBezTo>
                <a:cubicBezTo>
                  <a:pt x="25" y="64"/>
                  <a:pt x="25" y="64"/>
                  <a:pt x="25" y="64"/>
                </a:cubicBezTo>
                <a:cubicBezTo>
                  <a:pt x="25" y="63"/>
                  <a:pt x="25" y="63"/>
                  <a:pt x="24" y="62"/>
                </a:cubicBezTo>
                <a:cubicBezTo>
                  <a:pt x="16" y="64"/>
                  <a:pt x="16" y="64"/>
                  <a:pt x="16" y="64"/>
                </a:cubicBezTo>
                <a:cubicBezTo>
                  <a:pt x="18" y="68"/>
                  <a:pt x="18" y="68"/>
                  <a:pt x="18" y="68"/>
                </a:cubicBezTo>
                <a:cubicBezTo>
                  <a:pt x="19" y="69"/>
                  <a:pt x="20" y="69"/>
                  <a:pt x="21" y="68"/>
                </a:cubicBezTo>
                <a:close/>
                <a:moveTo>
                  <a:pt x="20" y="61"/>
                </a:moveTo>
                <a:cubicBezTo>
                  <a:pt x="20" y="61"/>
                  <a:pt x="20" y="61"/>
                  <a:pt x="20" y="61"/>
                </a:cubicBezTo>
                <a:cubicBezTo>
                  <a:pt x="20" y="59"/>
                  <a:pt x="20" y="59"/>
                  <a:pt x="20" y="59"/>
                </a:cubicBezTo>
                <a:cubicBezTo>
                  <a:pt x="19" y="59"/>
                  <a:pt x="19" y="58"/>
                  <a:pt x="19" y="58"/>
                </a:cubicBezTo>
                <a:cubicBezTo>
                  <a:pt x="16" y="58"/>
                  <a:pt x="16" y="58"/>
                  <a:pt x="16" y="58"/>
                </a:cubicBezTo>
                <a:cubicBezTo>
                  <a:pt x="11" y="58"/>
                  <a:pt x="11" y="58"/>
                  <a:pt x="11" y="58"/>
                </a:cubicBezTo>
                <a:cubicBezTo>
                  <a:pt x="12" y="61"/>
                  <a:pt x="12" y="61"/>
                  <a:pt x="12" y="61"/>
                </a:cubicBezTo>
                <a:cubicBezTo>
                  <a:pt x="12" y="62"/>
                  <a:pt x="13" y="63"/>
                  <a:pt x="14" y="63"/>
                </a:cubicBezTo>
                <a:lnTo>
                  <a:pt x="20" y="61"/>
                </a:lnTo>
                <a:close/>
                <a:moveTo>
                  <a:pt x="15" y="56"/>
                </a:moveTo>
                <a:cubicBezTo>
                  <a:pt x="15" y="55"/>
                  <a:pt x="15" y="55"/>
                  <a:pt x="15" y="55"/>
                </a:cubicBezTo>
                <a:cubicBezTo>
                  <a:pt x="15" y="54"/>
                  <a:pt x="15" y="54"/>
                  <a:pt x="15" y="54"/>
                </a:cubicBezTo>
                <a:cubicBezTo>
                  <a:pt x="15" y="51"/>
                  <a:pt x="13" y="48"/>
                  <a:pt x="10" y="48"/>
                </a:cubicBezTo>
                <a:cubicBezTo>
                  <a:pt x="9" y="48"/>
                  <a:pt x="9" y="48"/>
                  <a:pt x="9" y="48"/>
                </a:cubicBezTo>
                <a:cubicBezTo>
                  <a:pt x="8" y="48"/>
                  <a:pt x="8" y="48"/>
                  <a:pt x="7" y="49"/>
                </a:cubicBezTo>
                <a:cubicBezTo>
                  <a:pt x="7" y="53"/>
                  <a:pt x="7" y="53"/>
                  <a:pt x="7" y="53"/>
                </a:cubicBezTo>
                <a:cubicBezTo>
                  <a:pt x="7" y="55"/>
                  <a:pt x="8" y="56"/>
                  <a:pt x="9" y="56"/>
                </a:cubicBezTo>
                <a:lnTo>
                  <a:pt x="15" y="56"/>
                </a:lnTo>
                <a:close/>
                <a:moveTo>
                  <a:pt x="7" y="23"/>
                </a:moveTo>
                <a:cubicBezTo>
                  <a:pt x="7" y="28"/>
                  <a:pt x="7" y="28"/>
                  <a:pt x="7" y="28"/>
                </a:cubicBezTo>
                <a:cubicBezTo>
                  <a:pt x="8" y="28"/>
                  <a:pt x="8" y="28"/>
                  <a:pt x="9" y="28"/>
                </a:cubicBezTo>
                <a:cubicBezTo>
                  <a:pt x="10" y="28"/>
                  <a:pt x="10" y="28"/>
                  <a:pt x="10" y="28"/>
                </a:cubicBezTo>
                <a:cubicBezTo>
                  <a:pt x="13" y="28"/>
                  <a:pt x="15" y="26"/>
                  <a:pt x="15" y="23"/>
                </a:cubicBezTo>
                <a:cubicBezTo>
                  <a:pt x="15" y="22"/>
                  <a:pt x="15" y="22"/>
                  <a:pt x="15" y="22"/>
                </a:cubicBezTo>
                <a:cubicBezTo>
                  <a:pt x="15" y="22"/>
                  <a:pt x="15" y="21"/>
                  <a:pt x="15" y="21"/>
                </a:cubicBezTo>
                <a:cubicBezTo>
                  <a:pt x="9" y="21"/>
                  <a:pt x="9" y="21"/>
                  <a:pt x="9" y="21"/>
                </a:cubicBezTo>
                <a:cubicBezTo>
                  <a:pt x="8" y="21"/>
                  <a:pt x="7" y="22"/>
                  <a:pt x="7" y="23"/>
                </a:cubicBezTo>
                <a:close/>
                <a:moveTo>
                  <a:pt x="35" y="58"/>
                </a:moveTo>
                <a:cubicBezTo>
                  <a:pt x="21" y="58"/>
                  <a:pt x="21" y="58"/>
                  <a:pt x="21" y="58"/>
                </a:cubicBezTo>
                <a:cubicBezTo>
                  <a:pt x="21" y="58"/>
                  <a:pt x="21" y="58"/>
                  <a:pt x="22" y="59"/>
                </a:cubicBezTo>
                <a:cubicBezTo>
                  <a:pt x="22" y="60"/>
                  <a:pt x="22" y="60"/>
                  <a:pt x="22" y="60"/>
                </a:cubicBezTo>
                <a:cubicBezTo>
                  <a:pt x="22" y="60"/>
                  <a:pt x="22" y="61"/>
                  <a:pt x="22" y="61"/>
                </a:cubicBezTo>
                <a:lnTo>
                  <a:pt x="35" y="58"/>
                </a:lnTo>
                <a:close/>
                <a:moveTo>
                  <a:pt x="26" y="62"/>
                </a:moveTo>
                <a:cubicBezTo>
                  <a:pt x="27" y="62"/>
                  <a:pt x="27" y="63"/>
                  <a:pt x="27" y="63"/>
                </a:cubicBezTo>
                <a:cubicBezTo>
                  <a:pt x="28" y="64"/>
                  <a:pt x="28" y="64"/>
                  <a:pt x="28" y="64"/>
                </a:cubicBezTo>
                <a:cubicBezTo>
                  <a:pt x="28" y="64"/>
                  <a:pt x="28" y="65"/>
                  <a:pt x="28" y="65"/>
                </a:cubicBezTo>
                <a:cubicBezTo>
                  <a:pt x="40" y="58"/>
                  <a:pt x="40" y="58"/>
                  <a:pt x="40" y="58"/>
                </a:cubicBezTo>
                <a:cubicBezTo>
                  <a:pt x="43" y="58"/>
                  <a:pt x="43" y="58"/>
                  <a:pt x="43" y="58"/>
                </a:cubicBezTo>
                <a:lnTo>
                  <a:pt x="26" y="62"/>
                </a:lnTo>
                <a:close/>
                <a:moveTo>
                  <a:pt x="53" y="4"/>
                </a:moveTo>
                <a:cubicBezTo>
                  <a:pt x="49" y="8"/>
                  <a:pt x="49" y="8"/>
                  <a:pt x="49" y="8"/>
                </a:cubicBezTo>
                <a:cubicBezTo>
                  <a:pt x="49" y="8"/>
                  <a:pt x="49" y="9"/>
                  <a:pt x="49" y="9"/>
                </a:cubicBezTo>
                <a:cubicBezTo>
                  <a:pt x="50" y="10"/>
                  <a:pt x="50" y="10"/>
                  <a:pt x="50" y="10"/>
                </a:cubicBezTo>
                <a:cubicBezTo>
                  <a:pt x="51" y="10"/>
                  <a:pt x="51" y="11"/>
                  <a:pt x="52" y="11"/>
                </a:cubicBezTo>
                <a:cubicBezTo>
                  <a:pt x="51" y="12"/>
                  <a:pt x="51" y="12"/>
                  <a:pt x="51" y="12"/>
                </a:cubicBezTo>
                <a:cubicBezTo>
                  <a:pt x="54" y="10"/>
                  <a:pt x="54" y="10"/>
                  <a:pt x="54" y="10"/>
                </a:cubicBezTo>
                <a:cubicBezTo>
                  <a:pt x="54" y="10"/>
                  <a:pt x="54" y="10"/>
                  <a:pt x="54" y="10"/>
                </a:cubicBezTo>
                <a:cubicBezTo>
                  <a:pt x="55" y="9"/>
                  <a:pt x="55" y="9"/>
                  <a:pt x="55" y="9"/>
                </a:cubicBezTo>
                <a:cubicBezTo>
                  <a:pt x="59" y="7"/>
                  <a:pt x="59" y="7"/>
                  <a:pt x="59" y="7"/>
                </a:cubicBezTo>
                <a:cubicBezTo>
                  <a:pt x="56" y="4"/>
                  <a:pt x="56" y="4"/>
                  <a:pt x="56" y="4"/>
                </a:cubicBezTo>
                <a:cubicBezTo>
                  <a:pt x="56" y="4"/>
                  <a:pt x="54" y="4"/>
                  <a:pt x="53" y="4"/>
                </a:cubicBezTo>
                <a:close/>
                <a:moveTo>
                  <a:pt x="56" y="11"/>
                </a:moveTo>
                <a:cubicBezTo>
                  <a:pt x="56" y="11"/>
                  <a:pt x="56" y="11"/>
                  <a:pt x="56" y="12"/>
                </a:cubicBezTo>
                <a:cubicBezTo>
                  <a:pt x="57" y="13"/>
                  <a:pt x="57" y="13"/>
                  <a:pt x="57" y="13"/>
                </a:cubicBezTo>
                <a:cubicBezTo>
                  <a:pt x="57" y="13"/>
                  <a:pt x="58" y="14"/>
                  <a:pt x="58" y="14"/>
                </a:cubicBezTo>
                <a:cubicBezTo>
                  <a:pt x="57" y="15"/>
                  <a:pt x="57" y="15"/>
                  <a:pt x="57" y="15"/>
                </a:cubicBezTo>
                <a:cubicBezTo>
                  <a:pt x="66" y="12"/>
                  <a:pt x="66" y="12"/>
                  <a:pt x="66" y="12"/>
                </a:cubicBezTo>
                <a:cubicBezTo>
                  <a:pt x="64" y="9"/>
                  <a:pt x="64" y="9"/>
                  <a:pt x="64" y="9"/>
                </a:cubicBezTo>
                <a:cubicBezTo>
                  <a:pt x="64" y="9"/>
                  <a:pt x="64" y="9"/>
                  <a:pt x="63" y="8"/>
                </a:cubicBezTo>
                <a:cubicBezTo>
                  <a:pt x="63" y="8"/>
                  <a:pt x="63" y="8"/>
                  <a:pt x="63" y="8"/>
                </a:cubicBezTo>
                <a:cubicBezTo>
                  <a:pt x="63" y="8"/>
                  <a:pt x="63" y="8"/>
                  <a:pt x="62" y="8"/>
                </a:cubicBezTo>
                <a:cubicBezTo>
                  <a:pt x="62" y="8"/>
                  <a:pt x="62" y="8"/>
                  <a:pt x="62" y="8"/>
                </a:cubicBezTo>
                <a:cubicBezTo>
                  <a:pt x="62" y="8"/>
                  <a:pt x="62" y="8"/>
                  <a:pt x="61" y="8"/>
                </a:cubicBezTo>
                <a:cubicBezTo>
                  <a:pt x="61" y="8"/>
                  <a:pt x="61" y="8"/>
                  <a:pt x="61" y="8"/>
                </a:cubicBezTo>
                <a:lnTo>
                  <a:pt x="56" y="11"/>
                </a:lnTo>
                <a:close/>
                <a:moveTo>
                  <a:pt x="62" y="15"/>
                </a:moveTo>
                <a:cubicBezTo>
                  <a:pt x="62" y="16"/>
                  <a:pt x="62" y="16"/>
                  <a:pt x="62" y="16"/>
                </a:cubicBezTo>
                <a:cubicBezTo>
                  <a:pt x="63" y="17"/>
                  <a:pt x="63" y="17"/>
                  <a:pt x="63" y="17"/>
                </a:cubicBezTo>
                <a:cubicBezTo>
                  <a:pt x="63" y="18"/>
                  <a:pt x="63" y="19"/>
                  <a:pt x="64" y="19"/>
                </a:cubicBezTo>
                <a:cubicBezTo>
                  <a:pt x="66" y="19"/>
                  <a:pt x="66" y="19"/>
                  <a:pt x="66" y="19"/>
                </a:cubicBezTo>
                <a:cubicBezTo>
                  <a:pt x="71" y="19"/>
                  <a:pt x="71" y="19"/>
                  <a:pt x="71" y="19"/>
                </a:cubicBezTo>
                <a:cubicBezTo>
                  <a:pt x="70" y="16"/>
                  <a:pt x="70" y="16"/>
                  <a:pt x="70" y="16"/>
                </a:cubicBezTo>
                <a:cubicBezTo>
                  <a:pt x="70" y="15"/>
                  <a:pt x="70" y="15"/>
                  <a:pt x="70" y="15"/>
                </a:cubicBezTo>
                <a:cubicBezTo>
                  <a:pt x="70" y="15"/>
                  <a:pt x="70" y="15"/>
                  <a:pt x="70" y="15"/>
                </a:cubicBezTo>
                <a:cubicBezTo>
                  <a:pt x="70" y="15"/>
                  <a:pt x="70" y="14"/>
                  <a:pt x="70" y="14"/>
                </a:cubicBezTo>
                <a:cubicBezTo>
                  <a:pt x="69" y="14"/>
                  <a:pt x="69" y="14"/>
                  <a:pt x="69" y="14"/>
                </a:cubicBezTo>
                <a:cubicBezTo>
                  <a:pt x="69" y="14"/>
                  <a:pt x="69" y="14"/>
                  <a:pt x="69" y="14"/>
                </a:cubicBezTo>
                <a:cubicBezTo>
                  <a:pt x="69" y="14"/>
                  <a:pt x="69" y="14"/>
                  <a:pt x="69" y="14"/>
                </a:cubicBezTo>
                <a:cubicBezTo>
                  <a:pt x="68" y="14"/>
                  <a:pt x="68" y="14"/>
                  <a:pt x="68" y="14"/>
                </a:cubicBezTo>
                <a:lnTo>
                  <a:pt x="62" y="15"/>
                </a:lnTo>
                <a:close/>
                <a:moveTo>
                  <a:pt x="47" y="19"/>
                </a:moveTo>
                <a:cubicBezTo>
                  <a:pt x="61" y="19"/>
                  <a:pt x="61" y="19"/>
                  <a:pt x="61" y="19"/>
                </a:cubicBezTo>
                <a:cubicBezTo>
                  <a:pt x="61" y="19"/>
                  <a:pt x="61" y="18"/>
                  <a:pt x="61" y="18"/>
                </a:cubicBezTo>
                <a:cubicBezTo>
                  <a:pt x="60" y="17"/>
                  <a:pt x="60" y="17"/>
                  <a:pt x="60" y="17"/>
                </a:cubicBezTo>
                <a:cubicBezTo>
                  <a:pt x="60" y="16"/>
                  <a:pt x="60" y="16"/>
                  <a:pt x="60" y="16"/>
                </a:cubicBezTo>
                <a:lnTo>
                  <a:pt x="47" y="19"/>
                </a:lnTo>
                <a:close/>
                <a:moveTo>
                  <a:pt x="56" y="15"/>
                </a:moveTo>
                <a:cubicBezTo>
                  <a:pt x="56" y="15"/>
                  <a:pt x="55" y="14"/>
                  <a:pt x="55" y="14"/>
                </a:cubicBezTo>
                <a:cubicBezTo>
                  <a:pt x="55" y="13"/>
                  <a:pt x="55" y="13"/>
                  <a:pt x="55" y="13"/>
                </a:cubicBezTo>
                <a:cubicBezTo>
                  <a:pt x="54" y="12"/>
                  <a:pt x="54" y="12"/>
                  <a:pt x="54" y="12"/>
                </a:cubicBezTo>
                <a:cubicBezTo>
                  <a:pt x="42" y="18"/>
                  <a:pt x="42" y="18"/>
                  <a:pt x="42" y="18"/>
                </a:cubicBezTo>
                <a:lnTo>
                  <a:pt x="56" y="15"/>
                </a:lnTo>
                <a:close/>
                <a:moveTo>
                  <a:pt x="49" y="11"/>
                </a:moveTo>
                <a:cubicBezTo>
                  <a:pt x="48" y="10"/>
                  <a:pt x="48" y="10"/>
                  <a:pt x="48" y="10"/>
                </a:cubicBezTo>
                <a:cubicBezTo>
                  <a:pt x="48" y="10"/>
                  <a:pt x="48" y="10"/>
                  <a:pt x="48" y="10"/>
                </a:cubicBezTo>
                <a:cubicBezTo>
                  <a:pt x="37" y="19"/>
                  <a:pt x="37" y="19"/>
                  <a:pt x="37" y="19"/>
                </a:cubicBezTo>
                <a:cubicBezTo>
                  <a:pt x="36" y="19"/>
                  <a:pt x="36" y="19"/>
                  <a:pt x="36" y="19"/>
                </a:cubicBezTo>
                <a:cubicBezTo>
                  <a:pt x="50" y="12"/>
                  <a:pt x="50" y="12"/>
                  <a:pt x="50" y="12"/>
                </a:cubicBezTo>
                <a:cubicBezTo>
                  <a:pt x="49" y="12"/>
                  <a:pt x="49" y="11"/>
                  <a:pt x="49" y="11"/>
                </a:cubicBezTo>
                <a:close/>
                <a:moveTo>
                  <a:pt x="67" y="55"/>
                </a:moveTo>
                <a:cubicBezTo>
                  <a:pt x="67" y="55"/>
                  <a:pt x="67" y="55"/>
                  <a:pt x="67" y="56"/>
                </a:cubicBezTo>
                <a:cubicBezTo>
                  <a:pt x="73" y="56"/>
                  <a:pt x="73" y="56"/>
                  <a:pt x="73" y="56"/>
                </a:cubicBezTo>
                <a:cubicBezTo>
                  <a:pt x="74" y="56"/>
                  <a:pt x="75" y="55"/>
                  <a:pt x="75" y="53"/>
                </a:cubicBezTo>
                <a:cubicBezTo>
                  <a:pt x="75" y="49"/>
                  <a:pt x="75" y="49"/>
                  <a:pt x="75" y="49"/>
                </a:cubicBezTo>
                <a:cubicBezTo>
                  <a:pt x="75" y="48"/>
                  <a:pt x="74" y="48"/>
                  <a:pt x="74" y="48"/>
                </a:cubicBezTo>
                <a:cubicBezTo>
                  <a:pt x="72" y="48"/>
                  <a:pt x="72" y="48"/>
                  <a:pt x="72" y="48"/>
                </a:cubicBezTo>
                <a:cubicBezTo>
                  <a:pt x="69" y="48"/>
                  <a:pt x="67" y="51"/>
                  <a:pt x="67" y="54"/>
                </a:cubicBezTo>
                <a:lnTo>
                  <a:pt x="67" y="55"/>
                </a:lnTo>
                <a:close/>
                <a:moveTo>
                  <a:pt x="75" y="23"/>
                </a:moveTo>
                <a:cubicBezTo>
                  <a:pt x="75" y="22"/>
                  <a:pt x="74" y="21"/>
                  <a:pt x="73" y="21"/>
                </a:cubicBezTo>
                <a:cubicBezTo>
                  <a:pt x="67" y="21"/>
                  <a:pt x="67" y="21"/>
                  <a:pt x="67" y="21"/>
                </a:cubicBezTo>
                <a:cubicBezTo>
                  <a:pt x="67" y="21"/>
                  <a:pt x="67" y="22"/>
                  <a:pt x="67" y="22"/>
                </a:cubicBezTo>
                <a:cubicBezTo>
                  <a:pt x="67" y="23"/>
                  <a:pt x="67" y="23"/>
                  <a:pt x="67" y="23"/>
                </a:cubicBezTo>
                <a:cubicBezTo>
                  <a:pt x="67" y="26"/>
                  <a:pt x="69" y="28"/>
                  <a:pt x="72" y="28"/>
                </a:cubicBezTo>
                <a:cubicBezTo>
                  <a:pt x="74" y="28"/>
                  <a:pt x="74" y="28"/>
                  <a:pt x="74" y="28"/>
                </a:cubicBezTo>
                <a:cubicBezTo>
                  <a:pt x="74" y="28"/>
                  <a:pt x="75" y="28"/>
                  <a:pt x="75" y="28"/>
                </a:cubicBezTo>
                <a:lnTo>
                  <a:pt x="75" y="23"/>
                </a:lnTo>
                <a:close/>
                <a:moveTo>
                  <a:pt x="5" y="32"/>
                </a:moveTo>
                <a:cubicBezTo>
                  <a:pt x="5" y="35"/>
                  <a:pt x="5" y="35"/>
                  <a:pt x="5" y="35"/>
                </a:cubicBezTo>
                <a:cubicBezTo>
                  <a:pt x="5" y="30"/>
                  <a:pt x="5" y="30"/>
                  <a:pt x="5" y="30"/>
                </a:cubicBezTo>
                <a:cubicBezTo>
                  <a:pt x="5" y="30"/>
                  <a:pt x="5" y="30"/>
                  <a:pt x="5" y="30"/>
                </a:cubicBezTo>
                <a:cubicBezTo>
                  <a:pt x="4" y="31"/>
                  <a:pt x="4" y="31"/>
                  <a:pt x="5" y="32"/>
                </a:cubicBezTo>
                <a:close/>
                <a:moveTo>
                  <a:pt x="4" y="39"/>
                </a:moveTo>
                <a:cubicBezTo>
                  <a:pt x="4" y="39"/>
                  <a:pt x="4" y="40"/>
                  <a:pt x="4" y="41"/>
                </a:cubicBezTo>
                <a:cubicBezTo>
                  <a:pt x="5" y="43"/>
                  <a:pt x="5" y="43"/>
                  <a:pt x="5" y="43"/>
                </a:cubicBezTo>
                <a:cubicBezTo>
                  <a:pt x="5" y="43"/>
                  <a:pt x="5" y="43"/>
                  <a:pt x="5" y="43"/>
                </a:cubicBezTo>
                <a:lnTo>
                  <a:pt x="4" y="39"/>
                </a:lnTo>
                <a:close/>
                <a:moveTo>
                  <a:pt x="23" y="70"/>
                </a:moveTo>
                <a:cubicBezTo>
                  <a:pt x="23" y="69"/>
                  <a:pt x="23" y="69"/>
                  <a:pt x="23" y="69"/>
                </a:cubicBezTo>
                <a:cubicBezTo>
                  <a:pt x="26" y="72"/>
                  <a:pt x="26" y="72"/>
                  <a:pt x="26" y="72"/>
                </a:cubicBezTo>
                <a:cubicBezTo>
                  <a:pt x="27" y="73"/>
                  <a:pt x="28" y="73"/>
                  <a:pt x="29" y="72"/>
                </a:cubicBezTo>
                <a:cubicBezTo>
                  <a:pt x="33" y="69"/>
                  <a:pt x="33" y="69"/>
                  <a:pt x="33" y="69"/>
                </a:cubicBezTo>
                <a:cubicBezTo>
                  <a:pt x="33" y="68"/>
                  <a:pt x="33" y="68"/>
                  <a:pt x="33" y="68"/>
                </a:cubicBezTo>
                <a:cubicBezTo>
                  <a:pt x="32" y="67"/>
                  <a:pt x="32" y="67"/>
                  <a:pt x="32" y="67"/>
                </a:cubicBezTo>
                <a:cubicBezTo>
                  <a:pt x="32" y="67"/>
                  <a:pt x="31" y="66"/>
                  <a:pt x="30" y="66"/>
                </a:cubicBezTo>
                <a:cubicBezTo>
                  <a:pt x="32" y="65"/>
                  <a:pt x="32" y="65"/>
                  <a:pt x="32" y="65"/>
                </a:cubicBezTo>
                <a:cubicBezTo>
                  <a:pt x="33" y="65"/>
                  <a:pt x="33" y="65"/>
                  <a:pt x="33" y="66"/>
                </a:cubicBezTo>
                <a:cubicBezTo>
                  <a:pt x="34" y="67"/>
                  <a:pt x="34" y="67"/>
                  <a:pt x="34" y="67"/>
                </a:cubicBezTo>
                <a:cubicBezTo>
                  <a:pt x="34" y="67"/>
                  <a:pt x="35" y="67"/>
                  <a:pt x="35" y="67"/>
                </a:cubicBezTo>
                <a:cubicBezTo>
                  <a:pt x="45" y="58"/>
                  <a:pt x="45" y="58"/>
                  <a:pt x="45" y="58"/>
                </a:cubicBezTo>
                <a:cubicBezTo>
                  <a:pt x="28" y="67"/>
                  <a:pt x="28" y="67"/>
                  <a:pt x="28" y="67"/>
                </a:cubicBezTo>
                <a:cubicBezTo>
                  <a:pt x="28" y="67"/>
                  <a:pt x="28" y="67"/>
                  <a:pt x="28" y="67"/>
                </a:cubicBezTo>
                <a:cubicBezTo>
                  <a:pt x="23" y="70"/>
                  <a:pt x="23" y="70"/>
                  <a:pt x="23" y="70"/>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013"/>
          </a:p>
        </p:txBody>
      </p:sp>
      <p:sp>
        <p:nvSpPr>
          <p:cNvPr id="83" name="Freeform 165">
            <a:extLst>
              <a:ext uri="{FF2B5EF4-FFF2-40B4-BE49-F238E27FC236}">
                <a16:creationId xmlns:a16="http://schemas.microsoft.com/office/drawing/2014/main" id="{C8E92B1E-94E7-457A-A463-46655455424F}"/>
              </a:ext>
            </a:extLst>
          </p:cNvPr>
          <p:cNvSpPr>
            <a:spLocks noEditPoints="1"/>
          </p:cNvSpPr>
          <p:nvPr/>
        </p:nvSpPr>
        <p:spPr bwMode="auto">
          <a:xfrm>
            <a:off x="9771985" y="3023230"/>
            <a:ext cx="436681" cy="479543"/>
          </a:xfrm>
          <a:custGeom>
            <a:avLst/>
            <a:gdLst>
              <a:gd name="T0" fmla="*/ 0 w 69"/>
              <a:gd name="T1" fmla="*/ 9 h 73"/>
              <a:gd name="T2" fmla="*/ 19 w 69"/>
              <a:gd name="T3" fmla="*/ 73 h 73"/>
              <a:gd name="T4" fmla="*/ 69 w 69"/>
              <a:gd name="T5" fmla="*/ 64 h 73"/>
              <a:gd name="T6" fmla="*/ 20 w 69"/>
              <a:gd name="T7" fmla="*/ 69 h 73"/>
              <a:gd name="T8" fmla="*/ 20 w 69"/>
              <a:gd name="T9" fmla="*/ 60 h 73"/>
              <a:gd name="T10" fmla="*/ 20 w 69"/>
              <a:gd name="T11" fmla="*/ 54 h 73"/>
              <a:gd name="T12" fmla="*/ 27 w 69"/>
              <a:gd name="T13" fmla="*/ 57 h 73"/>
              <a:gd name="T14" fmla="*/ 35 w 69"/>
              <a:gd name="T15" fmla="*/ 41 h 73"/>
              <a:gd name="T16" fmla="*/ 42 w 69"/>
              <a:gd name="T17" fmla="*/ 57 h 73"/>
              <a:gd name="T18" fmla="*/ 49 w 69"/>
              <a:gd name="T19" fmla="*/ 54 h 73"/>
              <a:gd name="T20" fmla="*/ 44 w 69"/>
              <a:gd name="T21" fmla="*/ 37 h 73"/>
              <a:gd name="T22" fmla="*/ 47 w 69"/>
              <a:gd name="T23" fmla="*/ 34 h 73"/>
              <a:gd name="T24" fmla="*/ 48 w 69"/>
              <a:gd name="T25" fmla="*/ 28 h 73"/>
              <a:gd name="T26" fmla="*/ 46 w 69"/>
              <a:gd name="T27" fmla="*/ 23 h 73"/>
              <a:gd name="T28" fmla="*/ 42 w 69"/>
              <a:gd name="T29" fmla="*/ 18 h 73"/>
              <a:gd name="T30" fmla="*/ 37 w 69"/>
              <a:gd name="T31" fmla="*/ 16 h 73"/>
              <a:gd name="T32" fmla="*/ 31 w 69"/>
              <a:gd name="T33" fmla="*/ 16 h 73"/>
              <a:gd name="T34" fmla="*/ 26 w 69"/>
              <a:gd name="T35" fmla="*/ 19 h 73"/>
              <a:gd name="T36" fmla="*/ 22 w 69"/>
              <a:gd name="T37" fmla="*/ 24 h 73"/>
              <a:gd name="T38" fmla="*/ 21 w 69"/>
              <a:gd name="T39" fmla="*/ 29 h 73"/>
              <a:gd name="T40" fmla="*/ 23 w 69"/>
              <a:gd name="T41" fmla="*/ 35 h 73"/>
              <a:gd name="T42" fmla="*/ 19 w 69"/>
              <a:gd name="T43" fmla="*/ 53 h 73"/>
              <a:gd name="T44" fmla="*/ 8 w 69"/>
              <a:gd name="T45" fmla="*/ 51 h 73"/>
              <a:gd name="T46" fmla="*/ 9 w 69"/>
              <a:gd name="T47" fmla="*/ 7 h 73"/>
              <a:gd name="T48" fmla="*/ 62 w 69"/>
              <a:gd name="T49" fmla="*/ 64 h 73"/>
              <a:gd name="T50" fmla="*/ 22 w 69"/>
              <a:gd name="T51" fmla="*/ 65 h 73"/>
              <a:gd name="T52" fmla="*/ 24 w 69"/>
              <a:gd name="T53" fmla="*/ 24 h 73"/>
              <a:gd name="T54" fmla="*/ 35 w 69"/>
              <a:gd name="T55" fmla="*/ 19 h 73"/>
              <a:gd name="T56" fmla="*/ 25 w 69"/>
              <a:gd name="T57" fmla="*/ 29 h 73"/>
              <a:gd name="T58" fmla="*/ 37 w 69"/>
              <a:gd name="T59" fmla="*/ 42 h 73"/>
              <a:gd name="T60" fmla="*/ 40 w 69"/>
              <a:gd name="T61" fmla="*/ 40 h 73"/>
              <a:gd name="T62" fmla="*/ 47 w 69"/>
              <a:gd name="T63" fmla="*/ 51 h 73"/>
              <a:gd name="T64" fmla="*/ 42 w 69"/>
              <a:gd name="T65" fmla="*/ 49 h 73"/>
              <a:gd name="T66" fmla="*/ 37 w 69"/>
              <a:gd name="T67" fmla="*/ 42 h 73"/>
              <a:gd name="T68" fmla="*/ 45 w 69"/>
              <a:gd name="T69" fmla="*/ 24 h 73"/>
              <a:gd name="T70" fmla="*/ 42 w 69"/>
              <a:gd name="T71" fmla="*/ 20 h 73"/>
              <a:gd name="T72" fmla="*/ 37 w 69"/>
              <a:gd name="T73" fmla="*/ 18 h 73"/>
              <a:gd name="T74" fmla="*/ 32 w 69"/>
              <a:gd name="T75" fmla="*/ 18 h 73"/>
              <a:gd name="T76" fmla="*/ 32 w 69"/>
              <a:gd name="T77" fmla="*/ 18 h 73"/>
              <a:gd name="T78" fmla="*/ 27 w 69"/>
              <a:gd name="T79" fmla="*/ 20 h 73"/>
              <a:gd name="T80" fmla="*/ 27 w 69"/>
              <a:gd name="T81" fmla="*/ 40 h 73"/>
              <a:gd name="T82" fmla="*/ 31 w 69"/>
              <a:gd name="T83" fmla="*/ 42 h 73"/>
              <a:gd name="T84" fmla="*/ 28 w 69"/>
              <a:gd name="T85" fmla="*/ 53 h 73"/>
              <a:gd name="T86" fmla="*/ 26 w 69"/>
              <a:gd name="T87" fmla="*/ 48 h 73"/>
              <a:gd name="T88" fmla="*/ 26 w 69"/>
              <a:gd name="T89" fmla="*/ 40 h 73"/>
              <a:gd name="T90" fmla="*/ 22 w 69"/>
              <a:gd name="T91" fmla="*/ 70 h 73"/>
              <a:gd name="T92" fmla="*/ 60 w 69"/>
              <a:gd name="T93" fmla="*/ 68 h 73"/>
              <a:gd name="T94" fmla="*/ 60 w 69"/>
              <a:gd name="T95" fmla="*/ 5 h 73"/>
              <a:gd name="T96" fmla="*/ 5 w 69"/>
              <a:gd name="T97" fmla="*/ 51 h 73"/>
              <a:gd name="T98" fmla="*/ 3 w 69"/>
              <a:gd name="T99" fmla="*/ 9 h 73"/>
              <a:gd name="T100" fmla="*/ 66 w 69"/>
              <a:gd name="T101" fmla="*/ 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9" h="73">
                <a:moveTo>
                  <a:pt x="60" y="0"/>
                </a:moveTo>
                <a:cubicBezTo>
                  <a:pt x="9" y="0"/>
                  <a:pt x="9" y="0"/>
                  <a:pt x="9" y="0"/>
                </a:cubicBezTo>
                <a:cubicBezTo>
                  <a:pt x="4" y="0"/>
                  <a:pt x="0" y="4"/>
                  <a:pt x="0" y="9"/>
                </a:cubicBezTo>
                <a:cubicBezTo>
                  <a:pt x="0" y="52"/>
                  <a:pt x="0" y="52"/>
                  <a:pt x="0" y="52"/>
                </a:cubicBezTo>
                <a:cubicBezTo>
                  <a:pt x="0" y="53"/>
                  <a:pt x="0" y="53"/>
                  <a:pt x="0" y="54"/>
                </a:cubicBezTo>
                <a:cubicBezTo>
                  <a:pt x="19" y="73"/>
                  <a:pt x="19" y="73"/>
                  <a:pt x="19" y="73"/>
                </a:cubicBezTo>
                <a:cubicBezTo>
                  <a:pt x="19" y="73"/>
                  <a:pt x="20" y="73"/>
                  <a:pt x="21" y="73"/>
                </a:cubicBezTo>
                <a:cubicBezTo>
                  <a:pt x="60" y="73"/>
                  <a:pt x="60" y="73"/>
                  <a:pt x="60" y="73"/>
                </a:cubicBezTo>
                <a:cubicBezTo>
                  <a:pt x="65" y="73"/>
                  <a:pt x="69" y="69"/>
                  <a:pt x="69" y="64"/>
                </a:cubicBezTo>
                <a:cubicBezTo>
                  <a:pt x="69" y="9"/>
                  <a:pt x="69" y="9"/>
                  <a:pt x="69" y="9"/>
                </a:cubicBezTo>
                <a:cubicBezTo>
                  <a:pt x="69" y="4"/>
                  <a:pt x="65" y="0"/>
                  <a:pt x="60" y="0"/>
                </a:cubicBezTo>
                <a:close/>
                <a:moveTo>
                  <a:pt x="20" y="69"/>
                </a:moveTo>
                <a:cubicBezTo>
                  <a:pt x="4" y="53"/>
                  <a:pt x="4" y="53"/>
                  <a:pt x="4" y="53"/>
                </a:cubicBezTo>
                <a:cubicBezTo>
                  <a:pt x="13" y="53"/>
                  <a:pt x="13" y="53"/>
                  <a:pt x="13" y="53"/>
                </a:cubicBezTo>
                <a:cubicBezTo>
                  <a:pt x="17" y="53"/>
                  <a:pt x="20" y="56"/>
                  <a:pt x="20" y="60"/>
                </a:cubicBezTo>
                <a:lnTo>
                  <a:pt x="20" y="69"/>
                </a:lnTo>
                <a:close/>
                <a:moveTo>
                  <a:pt x="19" y="54"/>
                </a:moveTo>
                <a:cubicBezTo>
                  <a:pt x="20" y="54"/>
                  <a:pt x="20" y="54"/>
                  <a:pt x="20" y="54"/>
                </a:cubicBezTo>
                <a:cubicBezTo>
                  <a:pt x="25" y="51"/>
                  <a:pt x="25" y="51"/>
                  <a:pt x="25" y="51"/>
                </a:cubicBezTo>
                <a:cubicBezTo>
                  <a:pt x="26" y="57"/>
                  <a:pt x="26" y="57"/>
                  <a:pt x="26" y="57"/>
                </a:cubicBezTo>
                <a:cubicBezTo>
                  <a:pt x="26" y="57"/>
                  <a:pt x="27" y="57"/>
                  <a:pt x="27" y="57"/>
                </a:cubicBezTo>
                <a:cubicBezTo>
                  <a:pt x="27" y="57"/>
                  <a:pt x="27" y="57"/>
                  <a:pt x="27" y="57"/>
                </a:cubicBezTo>
                <a:cubicBezTo>
                  <a:pt x="28" y="57"/>
                  <a:pt x="28" y="57"/>
                  <a:pt x="28" y="57"/>
                </a:cubicBezTo>
                <a:cubicBezTo>
                  <a:pt x="35" y="41"/>
                  <a:pt x="35" y="41"/>
                  <a:pt x="35" y="41"/>
                </a:cubicBezTo>
                <a:cubicBezTo>
                  <a:pt x="41" y="57"/>
                  <a:pt x="41" y="57"/>
                  <a:pt x="41" y="57"/>
                </a:cubicBezTo>
                <a:cubicBezTo>
                  <a:pt x="41" y="57"/>
                  <a:pt x="41" y="57"/>
                  <a:pt x="42" y="57"/>
                </a:cubicBezTo>
                <a:cubicBezTo>
                  <a:pt x="42" y="57"/>
                  <a:pt x="42" y="57"/>
                  <a:pt x="42" y="57"/>
                </a:cubicBezTo>
                <a:cubicBezTo>
                  <a:pt x="42" y="57"/>
                  <a:pt x="43" y="57"/>
                  <a:pt x="43" y="57"/>
                </a:cubicBezTo>
                <a:cubicBezTo>
                  <a:pt x="44" y="51"/>
                  <a:pt x="44" y="51"/>
                  <a:pt x="44" y="51"/>
                </a:cubicBezTo>
                <a:cubicBezTo>
                  <a:pt x="49" y="54"/>
                  <a:pt x="49" y="54"/>
                  <a:pt x="49" y="54"/>
                </a:cubicBezTo>
                <a:cubicBezTo>
                  <a:pt x="49" y="54"/>
                  <a:pt x="50" y="54"/>
                  <a:pt x="50" y="54"/>
                </a:cubicBezTo>
                <a:cubicBezTo>
                  <a:pt x="50" y="54"/>
                  <a:pt x="50" y="53"/>
                  <a:pt x="50" y="53"/>
                </a:cubicBezTo>
                <a:cubicBezTo>
                  <a:pt x="44" y="37"/>
                  <a:pt x="44" y="37"/>
                  <a:pt x="44" y="37"/>
                </a:cubicBezTo>
                <a:cubicBezTo>
                  <a:pt x="44" y="36"/>
                  <a:pt x="44" y="36"/>
                  <a:pt x="44" y="36"/>
                </a:cubicBezTo>
                <a:cubicBezTo>
                  <a:pt x="46" y="35"/>
                  <a:pt x="46" y="35"/>
                  <a:pt x="46" y="35"/>
                </a:cubicBezTo>
                <a:cubicBezTo>
                  <a:pt x="47" y="35"/>
                  <a:pt x="47" y="35"/>
                  <a:pt x="47" y="34"/>
                </a:cubicBezTo>
                <a:cubicBezTo>
                  <a:pt x="46" y="32"/>
                  <a:pt x="46" y="32"/>
                  <a:pt x="46" y="32"/>
                </a:cubicBezTo>
                <a:cubicBezTo>
                  <a:pt x="48" y="29"/>
                  <a:pt x="48" y="29"/>
                  <a:pt x="48" y="29"/>
                </a:cubicBezTo>
                <a:cubicBezTo>
                  <a:pt x="48" y="29"/>
                  <a:pt x="48" y="29"/>
                  <a:pt x="48" y="28"/>
                </a:cubicBezTo>
                <a:cubicBezTo>
                  <a:pt x="46" y="26"/>
                  <a:pt x="46" y="26"/>
                  <a:pt x="46" y="26"/>
                </a:cubicBezTo>
                <a:cubicBezTo>
                  <a:pt x="47" y="24"/>
                  <a:pt x="47" y="24"/>
                  <a:pt x="47" y="24"/>
                </a:cubicBezTo>
                <a:cubicBezTo>
                  <a:pt x="47" y="23"/>
                  <a:pt x="47" y="23"/>
                  <a:pt x="46" y="23"/>
                </a:cubicBezTo>
                <a:cubicBezTo>
                  <a:pt x="44" y="21"/>
                  <a:pt x="44" y="21"/>
                  <a:pt x="44" y="21"/>
                </a:cubicBezTo>
                <a:cubicBezTo>
                  <a:pt x="43" y="19"/>
                  <a:pt x="43" y="19"/>
                  <a:pt x="43" y="19"/>
                </a:cubicBezTo>
                <a:cubicBezTo>
                  <a:pt x="43" y="18"/>
                  <a:pt x="43" y="18"/>
                  <a:pt x="42" y="18"/>
                </a:cubicBezTo>
                <a:cubicBezTo>
                  <a:pt x="40" y="18"/>
                  <a:pt x="40" y="18"/>
                  <a:pt x="40" y="18"/>
                </a:cubicBezTo>
                <a:cubicBezTo>
                  <a:pt x="38" y="16"/>
                  <a:pt x="38" y="16"/>
                  <a:pt x="38" y="16"/>
                </a:cubicBezTo>
                <a:cubicBezTo>
                  <a:pt x="38" y="16"/>
                  <a:pt x="37" y="15"/>
                  <a:pt x="37" y="16"/>
                </a:cubicBezTo>
                <a:cubicBezTo>
                  <a:pt x="35" y="17"/>
                  <a:pt x="35" y="17"/>
                  <a:pt x="35" y="17"/>
                </a:cubicBezTo>
                <a:cubicBezTo>
                  <a:pt x="32" y="16"/>
                  <a:pt x="32" y="16"/>
                  <a:pt x="32" y="16"/>
                </a:cubicBezTo>
                <a:cubicBezTo>
                  <a:pt x="32" y="15"/>
                  <a:pt x="31" y="16"/>
                  <a:pt x="31" y="16"/>
                </a:cubicBezTo>
                <a:cubicBezTo>
                  <a:pt x="29" y="18"/>
                  <a:pt x="29" y="18"/>
                  <a:pt x="29" y="18"/>
                </a:cubicBezTo>
                <a:cubicBezTo>
                  <a:pt x="27" y="18"/>
                  <a:pt x="27" y="18"/>
                  <a:pt x="27" y="18"/>
                </a:cubicBezTo>
                <a:cubicBezTo>
                  <a:pt x="26" y="18"/>
                  <a:pt x="26" y="18"/>
                  <a:pt x="26" y="19"/>
                </a:cubicBezTo>
                <a:cubicBezTo>
                  <a:pt x="25" y="21"/>
                  <a:pt x="25" y="21"/>
                  <a:pt x="25" y="21"/>
                </a:cubicBezTo>
                <a:cubicBezTo>
                  <a:pt x="23" y="23"/>
                  <a:pt x="23" y="23"/>
                  <a:pt x="23" y="23"/>
                </a:cubicBezTo>
                <a:cubicBezTo>
                  <a:pt x="22" y="23"/>
                  <a:pt x="22" y="23"/>
                  <a:pt x="22" y="24"/>
                </a:cubicBezTo>
                <a:cubicBezTo>
                  <a:pt x="23" y="26"/>
                  <a:pt x="23" y="26"/>
                  <a:pt x="23" y="26"/>
                </a:cubicBezTo>
                <a:cubicBezTo>
                  <a:pt x="21" y="28"/>
                  <a:pt x="21" y="28"/>
                  <a:pt x="21" y="28"/>
                </a:cubicBezTo>
                <a:cubicBezTo>
                  <a:pt x="21" y="29"/>
                  <a:pt x="21" y="29"/>
                  <a:pt x="21" y="29"/>
                </a:cubicBezTo>
                <a:cubicBezTo>
                  <a:pt x="23" y="32"/>
                  <a:pt x="23" y="32"/>
                  <a:pt x="23" y="32"/>
                </a:cubicBezTo>
                <a:cubicBezTo>
                  <a:pt x="22" y="34"/>
                  <a:pt x="22" y="34"/>
                  <a:pt x="22" y="34"/>
                </a:cubicBezTo>
                <a:cubicBezTo>
                  <a:pt x="22" y="35"/>
                  <a:pt x="22" y="35"/>
                  <a:pt x="23" y="35"/>
                </a:cubicBezTo>
                <a:cubicBezTo>
                  <a:pt x="25" y="36"/>
                  <a:pt x="25" y="36"/>
                  <a:pt x="25" y="36"/>
                </a:cubicBezTo>
                <a:cubicBezTo>
                  <a:pt x="25" y="37"/>
                  <a:pt x="25" y="37"/>
                  <a:pt x="25" y="37"/>
                </a:cubicBezTo>
                <a:cubicBezTo>
                  <a:pt x="19" y="53"/>
                  <a:pt x="19" y="53"/>
                  <a:pt x="19" y="53"/>
                </a:cubicBezTo>
                <a:cubicBezTo>
                  <a:pt x="19" y="53"/>
                  <a:pt x="19" y="53"/>
                  <a:pt x="19" y="54"/>
                </a:cubicBezTo>
                <a:cubicBezTo>
                  <a:pt x="17" y="52"/>
                  <a:pt x="15" y="51"/>
                  <a:pt x="13" y="51"/>
                </a:cubicBezTo>
                <a:cubicBezTo>
                  <a:pt x="8" y="51"/>
                  <a:pt x="8" y="51"/>
                  <a:pt x="8" y="51"/>
                </a:cubicBezTo>
                <a:cubicBezTo>
                  <a:pt x="7" y="50"/>
                  <a:pt x="7" y="50"/>
                  <a:pt x="7" y="50"/>
                </a:cubicBezTo>
                <a:cubicBezTo>
                  <a:pt x="7" y="9"/>
                  <a:pt x="7" y="9"/>
                  <a:pt x="7" y="9"/>
                </a:cubicBezTo>
                <a:cubicBezTo>
                  <a:pt x="7" y="8"/>
                  <a:pt x="8" y="7"/>
                  <a:pt x="9" y="7"/>
                </a:cubicBezTo>
                <a:cubicBezTo>
                  <a:pt x="60" y="7"/>
                  <a:pt x="60" y="7"/>
                  <a:pt x="60" y="7"/>
                </a:cubicBezTo>
                <a:cubicBezTo>
                  <a:pt x="61" y="7"/>
                  <a:pt x="62" y="8"/>
                  <a:pt x="62" y="9"/>
                </a:cubicBezTo>
                <a:cubicBezTo>
                  <a:pt x="62" y="64"/>
                  <a:pt x="62" y="64"/>
                  <a:pt x="62" y="64"/>
                </a:cubicBezTo>
                <a:cubicBezTo>
                  <a:pt x="62" y="65"/>
                  <a:pt x="61" y="66"/>
                  <a:pt x="60" y="66"/>
                </a:cubicBezTo>
                <a:cubicBezTo>
                  <a:pt x="23" y="66"/>
                  <a:pt x="23" y="66"/>
                  <a:pt x="23" y="66"/>
                </a:cubicBezTo>
                <a:cubicBezTo>
                  <a:pt x="22" y="65"/>
                  <a:pt x="22" y="65"/>
                  <a:pt x="22" y="65"/>
                </a:cubicBezTo>
                <a:cubicBezTo>
                  <a:pt x="22" y="60"/>
                  <a:pt x="22" y="60"/>
                  <a:pt x="22" y="60"/>
                </a:cubicBezTo>
                <a:cubicBezTo>
                  <a:pt x="22" y="58"/>
                  <a:pt x="21" y="56"/>
                  <a:pt x="19" y="54"/>
                </a:cubicBezTo>
                <a:close/>
                <a:moveTo>
                  <a:pt x="24" y="24"/>
                </a:moveTo>
                <a:cubicBezTo>
                  <a:pt x="24" y="24"/>
                  <a:pt x="24" y="24"/>
                  <a:pt x="24" y="24"/>
                </a:cubicBezTo>
                <a:cubicBezTo>
                  <a:pt x="24" y="24"/>
                  <a:pt x="24" y="24"/>
                  <a:pt x="24" y="24"/>
                </a:cubicBezTo>
                <a:close/>
                <a:moveTo>
                  <a:pt x="35" y="19"/>
                </a:moveTo>
                <a:cubicBezTo>
                  <a:pt x="40" y="19"/>
                  <a:pt x="44" y="24"/>
                  <a:pt x="44" y="29"/>
                </a:cubicBezTo>
                <a:cubicBezTo>
                  <a:pt x="44" y="34"/>
                  <a:pt x="40" y="38"/>
                  <a:pt x="35" y="38"/>
                </a:cubicBezTo>
                <a:cubicBezTo>
                  <a:pt x="29" y="38"/>
                  <a:pt x="25" y="34"/>
                  <a:pt x="25" y="29"/>
                </a:cubicBezTo>
                <a:cubicBezTo>
                  <a:pt x="25" y="24"/>
                  <a:pt x="29" y="19"/>
                  <a:pt x="35" y="19"/>
                </a:cubicBezTo>
                <a:close/>
                <a:moveTo>
                  <a:pt x="37" y="42"/>
                </a:moveTo>
                <a:cubicBezTo>
                  <a:pt x="37" y="42"/>
                  <a:pt x="37" y="42"/>
                  <a:pt x="37" y="42"/>
                </a:cubicBezTo>
                <a:cubicBezTo>
                  <a:pt x="37" y="42"/>
                  <a:pt x="37" y="42"/>
                  <a:pt x="37" y="42"/>
                </a:cubicBezTo>
                <a:cubicBezTo>
                  <a:pt x="38" y="42"/>
                  <a:pt x="38" y="42"/>
                  <a:pt x="38" y="42"/>
                </a:cubicBezTo>
                <a:cubicBezTo>
                  <a:pt x="40" y="40"/>
                  <a:pt x="40" y="40"/>
                  <a:pt x="40" y="40"/>
                </a:cubicBezTo>
                <a:cubicBezTo>
                  <a:pt x="42" y="40"/>
                  <a:pt x="42" y="40"/>
                  <a:pt x="42" y="40"/>
                </a:cubicBezTo>
                <a:cubicBezTo>
                  <a:pt x="43" y="40"/>
                  <a:pt x="43" y="40"/>
                  <a:pt x="43" y="40"/>
                </a:cubicBezTo>
                <a:cubicBezTo>
                  <a:pt x="47" y="51"/>
                  <a:pt x="47" y="51"/>
                  <a:pt x="47" y="51"/>
                </a:cubicBezTo>
                <a:cubicBezTo>
                  <a:pt x="44" y="49"/>
                  <a:pt x="44" y="49"/>
                  <a:pt x="44" y="49"/>
                </a:cubicBezTo>
                <a:cubicBezTo>
                  <a:pt x="44" y="48"/>
                  <a:pt x="43" y="48"/>
                  <a:pt x="43" y="48"/>
                </a:cubicBezTo>
                <a:cubicBezTo>
                  <a:pt x="43" y="49"/>
                  <a:pt x="42" y="49"/>
                  <a:pt x="42" y="49"/>
                </a:cubicBezTo>
                <a:cubicBezTo>
                  <a:pt x="42" y="53"/>
                  <a:pt x="42" y="53"/>
                  <a:pt x="42" y="53"/>
                </a:cubicBezTo>
                <a:cubicBezTo>
                  <a:pt x="37" y="42"/>
                  <a:pt x="37" y="42"/>
                  <a:pt x="37" y="42"/>
                </a:cubicBezTo>
                <a:cubicBezTo>
                  <a:pt x="37" y="42"/>
                  <a:pt x="37" y="42"/>
                  <a:pt x="37" y="42"/>
                </a:cubicBezTo>
                <a:close/>
                <a:moveTo>
                  <a:pt x="45" y="24"/>
                </a:moveTo>
                <a:cubicBezTo>
                  <a:pt x="45" y="24"/>
                  <a:pt x="45" y="24"/>
                  <a:pt x="45" y="24"/>
                </a:cubicBezTo>
                <a:cubicBezTo>
                  <a:pt x="45" y="24"/>
                  <a:pt x="45" y="24"/>
                  <a:pt x="45" y="24"/>
                </a:cubicBezTo>
                <a:close/>
                <a:moveTo>
                  <a:pt x="42" y="20"/>
                </a:moveTo>
                <a:cubicBezTo>
                  <a:pt x="42" y="20"/>
                  <a:pt x="42" y="20"/>
                  <a:pt x="42" y="20"/>
                </a:cubicBezTo>
                <a:cubicBezTo>
                  <a:pt x="42" y="20"/>
                  <a:pt x="42" y="20"/>
                  <a:pt x="42" y="20"/>
                </a:cubicBezTo>
                <a:cubicBezTo>
                  <a:pt x="42" y="20"/>
                  <a:pt x="42" y="20"/>
                  <a:pt x="42" y="20"/>
                </a:cubicBezTo>
                <a:close/>
                <a:moveTo>
                  <a:pt x="37" y="18"/>
                </a:moveTo>
                <a:cubicBezTo>
                  <a:pt x="37" y="18"/>
                  <a:pt x="37" y="18"/>
                  <a:pt x="37" y="18"/>
                </a:cubicBezTo>
                <a:cubicBezTo>
                  <a:pt x="37" y="18"/>
                  <a:pt x="37" y="18"/>
                  <a:pt x="37" y="18"/>
                </a:cubicBezTo>
                <a:cubicBezTo>
                  <a:pt x="37" y="18"/>
                  <a:pt x="37" y="18"/>
                  <a:pt x="37" y="18"/>
                </a:cubicBezTo>
                <a:close/>
                <a:moveTo>
                  <a:pt x="32" y="18"/>
                </a:moveTo>
                <a:cubicBezTo>
                  <a:pt x="32" y="18"/>
                  <a:pt x="32" y="18"/>
                  <a:pt x="32" y="18"/>
                </a:cubicBezTo>
                <a:cubicBezTo>
                  <a:pt x="32" y="18"/>
                  <a:pt x="32" y="18"/>
                  <a:pt x="32" y="18"/>
                </a:cubicBezTo>
                <a:cubicBezTo>
                  <a:pt x="32" y="18"/>
                  <a:pt x="32" y="18"/>
                  <a:pt x="32" y="18"/>
                </a:cubicBezTo>
                <a:close/>
                <a:moveTo>
                  <a:pt x="27" y="20"/>
                </a:moveTo>
                <a:cubicBezTo>
                  <a:pt x="27" y="20"/>
                  <a:pt x="27" y="20"/>
                  <a:pt x="27" y="20"/>
                </a:cubicBezTo>
                <a:cubicBezTo>
                  <a:pt x="27" y="20"/>
                  <a:pt x="27" y="20"/>
                  <a:pt x="27" y="20"/>
                </a:cubicBezTo>
                <a:cubicBezTo>
                  <a:pt x="27" y="20"/>
                  <a:pt x="27" y="20"/>
                  <a:pt x="27" y="20"/>
                </a:cubicBezTo>
                <a:close/>
                <a:moveTo>
                  <a:pt x="26" y="40"/>
                </a:moveTo>
                <a:cubicBezTo>
                  <a:pt x="26" y="40"/>
                  <a:pt x="27" y="40"/>
                  <a:pt x="27" y="40"/>
                </a:cubicBezTo>
                <a:cubicBezTo>
                  <a:pt x="29" y="40"/>
                  <a:pt x="29" y="40"/>
                  <a:pt x="29" y="40"/>
                </a:cubicBezTo>
                <a:cubicBezTo>
                  <a:pt x="31" y="42"/>
                  <a:pt x="31" y="42"/>
                  <a:pt x="31" y="42"/>
                </a:cubicBezTo>
                <a:cubicBezTo>
                  <a:pt x="31" y="42"/>
                  <a:pt x="31" y="42"/>
                  <a:pt x="31" y="42"/>
                </a:cubicBezTo>
                <a:cubicBezTo>
                  <a:pt x="32" y="42"/>
                  <a:pt x="32" y="42"/>
                  <a:pt x="32" y="42"/>
                </a:cubicBezTo>
                <a:cubicBezTo>
                  <a:pt x="32" y="42"/>
                  <a:pt x="32" y="42"/>
                  <a:pt x="32" y="42"/>
                </a:cubicBezTo>
                <a:cubicBezTo>
                  <a:pt x="28" y="53"/>
                  <a:pt x="28" y="53"/>
                  <a:pt x="28" y="53"/>
                </a:cubicBezTo>
                <a:cubicBezTo>
                  <a:pt x="27" y="49"/>
                  <a:pt x="27" y="49"/>
                  <a:pt x="27" y="49"/>
                </a:cubicBezTo>
                <a:cubicBezTo>
                  <a:pt x="27" y="49"/>
                  <a:pt x="26" y="49"/>
                  <a:pt x="26" y="48"/>
                </a:cubicBezTo>
                <a:cubicBezTo>
                  <a:pt x="26" y="48"/>
                  <a:pt x="26" y="48"/>
                  <a:pt x="26" y="48"/>
                </a:cubicBezTo>
                <a:cubicBezTo>
                  <a:pt x="26" y="48"/>
                  <a:pt x="25" y="48"/>
                  <a:pt x="25" y="49"/>
                </a:cubicBezTo>
                <a:cubicBezTo>
                  <a:pt x="22" y="51"/>
                  <a:pt x="22" y="51"/>
                  <a:pt x="22" y="51"/>
                </a:cubicBezTo>
                <a:lnTo>
                  <a:pt x="26" y="40"/>
                </a:lnTo>
                <a:close/>
                <a:moveTo>
                  <a:pt x="66" y="64"/>
                </a:moveTo>
                <a:cubicBezTo>
                  <a:pt x="66" y="67"/>
                  <a:pt x="63" y="70"/>
                  <a:pt x="60" y="70"/>
                </a:cubicBezTo>
                <a:cubicBezTo>
                  <a:pt x="22" y="70"/>
                  <a:pt x="22" y="70"/>
                  <a:pt x="22" y="70"/>
                </a:cubicBezTo>
                <a:cubicBezTo>
                  <a:pt x="22" y="68"/>
                  <a:pt x="22" y="68"/>
                  <a:pt x="22" y="68"/>
                </a:cubicBezTo>
                <a:cubicBezTo>
                  <a:pt x="22" y="68"/>
                  <a:pt x="22" y="68"/>
                  <a:pt x="22" y="68"/>
                </a:cubicBezTo>
                <a:cubicBezTo>
                  <a:pt x="60" y="68"/>
                  <a:pt x="60" y="68"/>
                  <a:pt x="60" y="68"/>
                </a:cubicBezTo>
                <a:cubicBezTo>
                  <a:pt x="62" y="68"/>
                  <a:pt x="64" y="66"/>
                  <a:pt x="64" y="64"/>
                </a:cubicBezTo>
                <a:cubicBezTo>
                  <a:pt x="64" y="9"/>
                  <a:pt x="64" y="9"/>
                  <a:pt x="64" y="9"/>
                </a:cubicBezTo>
                <a:cubicBezTo>
                  <a:pt x="64" y="7"/>
                  <a:pt x="62" y="5"/>
                  <a:pt x="60" y="5"/>
                </a:cubicBezTo>
                <a:cubicBezTo>
                  <a:pt x="9" y="5"/>
                  <a:pt x="9" y="5"/>
                  <a:pt x="9" y="5"/>
                </a:cubicBezTo>
                <a:cubicBezTo>
                  <a:pt x="7" y="5"/>
                  <a:pt x="5" y="7"/>
                  <a:pt x="5" y="9"/>
                </a:cubicBezTo>
                <a:cubicBezTo>
                  <a:pt x="5" y="51"/>
                  <a:pt x="5" y="51"/>
                  <a:pt x="5" y="51"/>
                </a:cubicBezTo>
                <a:cubicBezTo>
                  <a:pt x="5" y="51"/>
                  <a:pt x="5" y="51"/>
                  <a:pt x="5" y="51"/>
                </a:cubicBezTo>
                <a:cubicBezTo>
                  <a:pt x="3" y="51"/>
                  <a:pt x="3" y="51"/>
                  <a:pt x="3" y="51"/>
                </a:cubicBezTo>
                <a:cubicBezTo>
                  <a:pt x="3" y="9"/>
                  <a:pt x="3" y="9"/>
                  <a:pt x="3" y="9"/>
                </a:cubicBezTo>
                <a:cubicBezTo>
                  <a:pt x="3" y="6"/>
                  <a:pt x="6" y="3"/>
                  <a:pt x="9" y="3"/>
                </a:cubicBezTo>
                <a:cubicBezTo>
                  <a:pt x="60" y="3"/>
                  <a:pt x="60" y="3"/>
                  <a:pt x="60" y="3"/>
                </a:cubicBezTo>
                <a:cubicBezTo>
                  <a:pt x="63" y="3"/>
                  <a:pt x="66" y="6"/>
                  <a:pt x="66" y="9"/>
                </a:cubicBezTo>
                <a:lnTo>
                  <a:pt x="66" y="6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Google Shape;24;p4">
            <a:extLst>
              <a:ext uri="{FF2B5EF4-FFF2-40B4-BE49-F238E27FC236}">
                <a16:creationId xmlns:a16="http://schemas.microsoft.com/office/drawing/2014/main" id="{CCEED898-A772-4865-8FE2-7F7F0465263F}"/>
              </a:ext>
            </a:extLst>
          </p:cNvPr>
          <p:cNvSpPr txBox="1"/>
          <p:nvPr/>
        </p:nvSpPr>
        <p:spPr>
          <a:xfrm>
            <a:off x="10061435" y="6403891"/>
            <a:ext cx="1494833" cy="328030"/>
          </a:xfrm>
          <a:prstGeom prst="rect">
            <a:avLst/>
          </a:prstGeom>
          <a:noFill/>
          <a:ln>
            <a:noFill/>
          </a:ln>
        </p:spPr>
        <p:txBody>
          <a:bodyPr spcFirstLastPara="1" wrap="square" lIns="91425" tIns="45700" rIns="91425" bIns="45700" anchor="t" anchorCtr="0">
            <a:noAutofit/>
          </a:bodyPr>
          <a:lstStyle/>
          <a:p>
            <a:r>
              <a:rPr lang="en-US" sz="1200" dirty="0">
                <a:sym typeface="Roboto"/>
              </a:rPr>
              <a:t>Strictly Confidential</a:t>
            </a:r>
          </a:p>
        </p:txBody>
      </p:sp>
      <p:sp>
        <p:nvSpPr>
          <p:cNvPr id="2" name="Rectangle 1">
            <a:extLst>
              <a:ext uri="{FF2B5EF4-FFF2-40B4-BE49-F238E27FC236}">
                <a16:creationId xmlns:a16="http://schemas.microsoft.com/office/drawing/2014/main" id="{B8E87D39-E79B-4DCC-98A9-862AFDA00F4A}"/>
              </a:ext>
            </a:extLst>
          </p:cNvPr>
          <p:cNvSpPr/>
          <p:nvPr/>
        </p:nvSpPr>
        <p:spPr>
          <a:xfrm>
            <a:off x="1219200" y="5646057"/>
            <a:ext cx="9892297" cy="563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Our portfolio strategy:  Identify and fill  the gap creating top-down start-up with immediate revenue in partnership with large companies and small aquisition of troubled companies with valuable IP asset.  </a:t>
            </a:r>
            <a:endParaRPr lang="en-CA" dirty="0"/>
          </a:p>
        </p:txBody>
      </p:sp>
    </p:spTree>
    <p:extLst>
      <p:ext uri="{BB962C8B-B14F-4D97-AF65-F5344CB8AC3E}">
        <p14:creationId xmlns:p14="http://schemas.microsoft.com/office/powerpoint/2010/main" val="1341792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B69E481-7913-48A4-B721-8EBB815F43A5}"/>
              </a:ext>
            </a:extLst>
          </p:cNvPr>
          <p:cNvSpPr txBox="1"/>
          <p:nvPr/>
        </p:nvSpPr>
        <p:spPr>
          <a:xfrm>
            <a:off x="3568425" y="323337"/>
            <a:ext cx="4963218" cy="523220"/>
          </a:xfrm>
          <a:prstGeom prst="rect">
            <a:avLst/>
          </a:prstGeom>
          <a:noFill/>
        </p:spPr>
        <p:txBody>
          <a:bodyPr wrap="none" rtlCol="0">
            <a:spAutoFit/>
          </a:bodyPr>
          <a:lstStyle/>
          <a:p>
            <a:pPr algn="ctr"/>
            <a:r>
              <a:rPr lang="en-ID" sz="2800" dirty="0">
                <a:latin typeface="+mj-lt"/>
              </a:rPr>
              <a:t>Total addressable market (TAM)</a:t>
            </a:r>
          </a:p>
        </p:txBody>
      </p:sp>
      <p:sp>
        <p:nvSpPr>
          <p:cNvPr id="7" name="Google Shape;24;p4">
            <a:extLst>
              <a:ext uri="{FF2B5EF4-FFF2-40B4-BE49-F238E27FC236}">
                <a16:creationId xmlns:a16="http://schemas.microsoft.com/office/drawing/2014/main" id="{A0F0D72F-CD51-4A7D-BD9E-6F6171860957}"/>
              </a:ext>
            </a:extLst>
          </p:cNvPr>
          <p:cNvSpPr txBox="1"/>
          <p:nvPr/>
        </p:nvSpPr>
        <p:spPr>
          <a:xfrm>
            <a:off x="10061435" y="6403891"/>
            <a:ext cx="1494833" cy="328030"/>
          </a:xfrm>
          <a:prstGeom prst="rect">
            <a:avLst/>
          </a:prstGeom>
          <a:noFill/>
          <a:ln>
            <a:noFill/>
          </a:ln>
        </p:spPr>
        <p:txBody>
          <a:bodyPr spcFirstLastPara="1" wrap="square" lIns="91425" tIns="45700" rIns="91425" bIns="45700" anchor="t" anchorCtr="0">
            <a:noAutofit/>
          </a:bodyPr>
          <a:lstStyle/>
          <a:p>
            <a:r>
              <a:rPr lang="en-US" sz="1200" dirty="0">
                <a:sym typeface="Roboto"/>
              </a:rPr>
              <a:t>Strictly Confidential</a:t>
            </a:r>
          </a:p>
        </p:txBody>
      </p:sp>
      <p:grpSp>
        <p:nvGrpSpPr>
          <p:cNvPr id="9" name="Group 8">
            <a:extLst>
              <a:ext uri="{FF2B5EF4-FFF2-40B4-BE49-F238E27FC236}">
                <a16:creationId xmlns:a16="http://schemas.microsoft.com/office/drawing/2014/main" id="{6F2F2BCD-83B0-4500-8EC8-0A5CA16CBBB8}"/>
              </a:ext>
            </a:extLst>
          </p:cNvPr>
          <p:cNvGrpSpPr/>
          <p:nvPr/>
        </p:nvGrpSpPr>
        <p:grpSpPr>
          <a:xfrm>
            <a:off x="5791441" y="1157524"/>
            <a:ext cx="609111" cy="91929"/>
            <a:chOff x="8921264" y="5631744"/>
            <a:chExt cx="870714" cy="131411"/>
          </a:xfrm>
        </p:grpSpPr>
        <p:sp>
          <p:nvSpPr>
            <p:cNvPr id="10" name="Oval 9">
              <a:extLst>
                <a:ext uri="{FF2B5EF4-FFF2-40B4-BE49-F238E27FC236}">
                  <a16:creationId xmlns:a16="http://schemas.microsoft.com/office/drawing/2014/main" id="{0C78C3F9-03B2-46A0-86AF-199B6BC3C619}"/>
                </a:ext>
              </a:extLst>
            </p:cNvPr>
            <p:cNvSpPr/>
            <p:nvPr/>
          </p:nvSpPr>
          <p:spPr>
            <a:xfrm>
              <a:off x="8921264" y="5631744"/>
              <a:ext cx="131411" cy="131411"/>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Oval 10">
              <a:extLst>
                <a:ext uri="{FF2B5EF4-FFF2-40B4-BE49-F238E27FC236}">
                  <a16:creationId xmlns:a16="http://schemas.microsoft.com/office/drawing/2014/main" id="{999DFE1E-617B-45C3-BB4E-789A43ADB80D}"/>
                </a:ext>
              </a:extLst>
            </p:cNvPr>
            <p:cNvSpPr/>
            <p:nvPr/>
          </p:nvSpPr>
          <p:spPr>
            <a:xfrm>
              <a:off x="9106090" y="5631744"/>
              <a:ext cx="131411" cy="131411"/>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Oval 11">
              <a:extLst>
                <a:ext uri="{FF2B5EF4-FFF2-40B4-BE49-F238E27FC236}">
                  <a16:creationId xmlns:a16="http://schemas.microsoft.com/office/drawing/2014/main" id="{D8DAA7A2-195B-4C84-B1E1-7A7CBAFE8A8F}"/>
                </a:ext>
              </a:extLst>
            </p:cNvPr>
            <p:cNvSpPr/>
            <p:nvPr/>
          </p:nvSpPr>
          <p:spPr>
            <a:xfrm>
              <a:off x="9290916" y="5631744"/>
              <a:ext cx="131411" cy="13141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71BD8B60-836F-4B9A-A6FD-DDB9FF86D870}"/>
                </a:ext>
              </a:extLst>
            </p:cNvPr>
            <p:cNvSpPr/>
            <p:nvPr/>
          </p:nvSpPr>
          <p:spPr>
            <a:xfrm>
              <a:off x="9475741" y="5631744"/>
              <a:ext cx="131411" cy="131411"/>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4" name="Oval 13">
              <a:extLst>
                <a:ext uri="{FF2B5EF4-FFF2-40B4-BE49-F238E27FC236}">
                  <a16:creationId xmlns:a16="http://schemas.microsoft.com/office/drawing/2014/main" id="{422E4A6E-B5B2-4593-A3FC-C4E21036DE98}"/>
                </a:ext>
              </a:extLst>
            </p:cNvPr>
            <p:cNvSpPr/>
            <p:nvPr/>
          </p:nvSpPr>
          <p:spPr>
            <a:xfrm>
              <a:off x="9660567" y="5631744"/>
              <a:ext cx="131411" cy="131411"/>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8" name="TextBox 17">
            <a:extLst>
              <a:ext uri="{FF2B5EF4-FFF2-40B4-BE49-F238E27FC236}">
                <a16:creationId xmlns:a16="http://schemas.microsoft.com/office/drawing/2014/main" id="{9BD48C8E-CEC8-4608-90D2-D5960C5121A0}"/>
              </a:ext>
            </a:extLst>
          </p:cNvPr>
          <p:cNvSpPr txBox="1"/>
          <p:nvPr/>
        </p:nvSpPr>
        <p:spPr>
          <a:xfrm>
            <a:off x="3050158" y="852661"/>
            <a:ext cx="5925020" cy="307777"/>
          </a:xfrm>
          <a:prstGeom prst="rect">
            <a:avLst/>
          </a:prstGeom>
          <a:noFill/>
        </p:spPr>
        <p:txBody>
          <a:bodyPr wrap="none" rtlCol="0">
            <a:spAutoFit/>
          </a:bodyPr>
          <a:lstStyle/>
          <a:p>
            <a:pPr algn="ctr"/>
            <a:r>
              <a:rPr lang="id-ID" sz="1400" b="1" dirty="0"/>
              <a:t>Digital Impact </a:t>
            </a:r>
            <a:r>
              <a:rPr lang="en-US" sz="1400" b="1" dirty="0"/>
              <a:t> addresses Digital Transformation needs across different markets</a:t>
            </a:r>
          </a:p>
        </p:txBody>
      </p:sp>
      <p:sp>
        <p:nvSpPr>
          <p:cNvPr id="2" name="TextBox 1">
            <a:extLst>
              <a:ext uri="{FF2B5EF4-FFF2-40B4-BE49-F238E27FC236}">
                <a16:creationId xmlns:a16="http://schemas.microsoft.com/office/drawing/2014/main" id="{5DE8A029-494F-472C-AAD1-2E591401AEA7}"/>
              </a:ext>
            </a:extLst>
          </p:cNvPr>
          <p:cNvSpPr txBox="1"/>
          <p:nvPr/>
        </p:nvSpPr>
        <p:spPr>
          <a:xfrm>
            <a:off x="1393412" y="1308996"/>
            <a:ext cx="3008269" cy="553998"/>
          </a:xfrm>
          <a:prstGeom prst="rect">
            <a:avLst/>
          </a:prstGeom>
          <a:noFill/>
        </p:spPr>
        <p:txBody>
          <a:bodyPr wrap="square" rtlCol="0">
            <a:spAutoFit/>
          </a:bodyPr>
          <a:lstStyle/>
          <a:p>
            <a:r>
              <a:rPr lang="en-CA" dirty="0"/>
              <a:t>Total </a:t>
            </a:r>
            <a:r>
              <a:rPr lang="en-CA" b="1" dirty="0"/>
              <a:t>Canadian</a:t>
            </a:r>
            <a:r>
              <a:rPr lang="en-CA" dirty="0"/>
              <a:t> AM of C$20.2G</a:t>
            </a:r>
          </a:p>
          <a:p>
            <a:r>
              <a:rPr lang="en-CA" sz="1200" i="1" dirty="0"/>
              <a:t>(in $billions)</a:t>
            </a:r>
          </a:p>
        </p:txBody>
      </p:sp>
      <p:graphicFrame>
        <p:nvGraphicFramePr>
          <p:cNvPr id="20" name="Chart 19">
            <a:extLst>
              <a:ext uri="{FF2B5EF4-FFF2-40B4-BE49-F238E27FC236}">
                <a16:creationId xmlns:a16="http://schemas.microsoft.com/office/drawing/2014/main" id="{621C5121-6E7E-404E-B0AD-1DFB3D503C94}"/>
              </a:ext>
            </a:extLst>
          </p:cNvPr>
          <p:cNvGraphicFramePr>
            <a:graphicFrameLocks/>
          </p:cNvGraphicFramePr>
          <p:nvPr/>
        </p:nvGraphicFramePr>
        <p:xfrm>
          <a:off x="639970" y="1858810"/>
          <a:ext cx="4341347" cy="332876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1" name="Chart 20">
            <a:extLst>
              <a:ext uri="{FF2B5EF4-FFF2-40B4-BE49-F238E27FC236}">
                <a16:creationId xmlns:a16="http://schemas.microsoft.com/office/drawing/2014/main" id="{5FD35BD8-F54E-4555-953D-BAC4803B0C72}"/>
              </a:ext>
            </a:extLst>
          </p:cNvPr>
          <p:cNvGraphicFramePr>
            <a:graphicFrameLocks/>
          </p:cNvGraphicFramePr>
          <p:nvPr/>
        </p:nvGraphicFramePr>
        <p:xfrm>
          <a:off x="6750644" y="1764620"/>
          <a:ext cx="4058207" cy="3328759"/>
        </p:xfrm>
        <a:graphic>
          <a:graphicData uri="http://schemas.openxmlformats.org/drawingml/2006/chart">
            <c:chart xmlns:c="http://schemas.openxmlformats.org/drawingml/2006/chart" xmlns:r="http://schemas.openxmlformats.org/officeDocument/2006/relationships" r:id="rId3"/>
          </a:graphicData>
        </a:graphic>
      </p:graphicFrame>
      <p:sp>
        <p:nvSpPr>
          <p:cNvPr id="22" name="TextBox 21">
            <a:extLst>
              <a:ext uri="{FF2B5EF4-FFF2-40B4-BE49-F238E27FC236}">
                <a16:creationId xmlns:a16="http://schemas.microsoft.com/office/drawing/2014/main" id="{415DF786-A14E-4D31-87BD-3DD99E3C068C}"/>
              </a:ext>
            </a:extLst>
          </p:cNvPr>
          <p:cNvSpPr txBox="1"/>
          <p:nvPr/>
        </p:nvSpPr>
        <p:spPr>
          <a:xfrm>
            <a:off x="7264425" y="1254105"/>
            <a:ext cx="3008269" cy="553998"/>
          </a:xfrm>
          <a:prstGeom prst="rect">
            <a:avLst/>
          </a:prstGeom>
          <a:noFill/>
        </p:spPr>
        <p:txBody>
          <a:bodyPr wrap="square" rtlCol="0">
            <a:spAutoFit/>
          </a:bodyPr>
          <a:lstStyle/>
          <a:p>
            <a:r>
              <a:rPr lang="en-CA" dirty="0"/>
              <a:t>Total </a:t>
            </a:r>
            <a:r>
              <a:rPr lang="en-CA" b="1" dirty="0"/>
              <a:t>American</a:t>
            </a:r>
            <a:r>
              <a:rPr lang="en-CA" dirty="0"/>
              <a:t> AM of C$175G</a:t>
            </a:r>
          </a:p>
          <a:p>
            <a:r>
              <a:rPr lang="en-CA" sz="1200" i="1" dirty="0"/>
              <a:t>(in $billions)</a:t>
            </a:r>
          </a:p>
        </p:txBody>
      </p:sp>
      <p:sp>
        <p:nvSpPr>
          <p:cNvPr id="23" name="Rectangle 22">
            <a:extLst>
              <a:ext uri="{FF2B5EF4-FFF2-40B4-BE49-F238E27FC236}">
                <a16:creationId xmlns:a16="http://schemas.microsoft.com/office/drawing/2014/main" id="{C3AB84EE-2CA9-4293-8EFE-A548C0BAD66C}"/>
              </a:ext>
            </a:extLst>
          </p:cNvPr>
          <p:cNvSpPr/>
          <p:nvPr/>
        </p:nvSpPr>
        <p:spPr>
          <a:xfrm>
            <a:off x="731036" y="5415881"/>
            <a:ext cx="10729923" cy="1043679"/>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DIH will leverage its current ecosystem and its connections with valuable players in the market to achieve it’s market strategy. We will also focus on direct market development by creating new connections and solidifying the existing with governments, municipalities and First Nations.</a:t>
            </a:r>
          </a:p>
        </p:txBody>
      </p:sp>
    </p:spTree>
    <p:extLst>
      <p:ext uri="{BB962C8B-B14F-4D97-AF65-F5344CB8AC3E}">
        <p14:creationId xmlns:p14="http://schemas.microsoft.com/office/powerpoint/2010/main" val="114714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1E2AE7-1825-AAE2-311C-4FC3DE8EC25D}"/>
              </a:ext>
            </a:extLst>
          </p:cNvPr>
          <p:cNvSpPr txBox="1"/>
          <p:nvPr/>
        </p:nvSpPr>
        <p:spPr>
          <a:xfrm>
            <a:off x="3568425" y="323337"/>
            <a:ext cx="4963218" cy="523220"/>
          </a:xfrm>
          <a:prstGeom prst="rect">
            <a:avLst/>
          </a:prstGeom>
          <a:noFill/>
        </p:spPr>
        <p:txBody>
          <a:bodyPr wrap="none" rtlCol="0">
            <a:spAutoFit/>
          </a:bodyPr>
          <a:lstStyle/>
          <a:p>
            <a:pPr algn="ctr"/>
            <a:r>
              <a:rPr lang="en-ID" sz="2800" dirty="0">
                <a:latin typeface="+mj-lt"/>
              </a:rPr>
              <a:t>Total addressable market (TAM)</a:t>
            </a:r>
          </a:p>
        </p:txBody>
      </p:sp>
      <p:grpSp>
        <p:nvGrpSpPr>
          <p:cNvPr id="3" name="Group 2">
            <a:extLst>
              <a:ext uri="{FF2B5EF4-FFF2-40B4-BE49-F238E27FC236}">
                <a16:creationId xmlns:a16="http://schemas.microsoft.com/office/drawing/2014/main" id="{CF64575A-24E4-CAD0-5EFE-D256EADC9D4E}"/>
              </a:ext>
            </a:extLst>
          </p:cNvPr>
          <p:cNvGrpSpPr/>
          <p:nvPr/>
        </p:nvGrpSpPr>
        <p:grpSpPr>
          <a:xfrm>
            <a:off x="5791441" y="1157524"/>
            <a:ext cx="609111" cy="91929"/>
            <a:chOff x="8921264" y="5631744"/>
            <a:chExt cx="870714" cy="131411"/>
          </a:xfrm>
        </p:grpSpPr>
        <p:sp>
          <p:nvSpPr>
            <p:cNvPr id="4" name="Oval 3">
              <a:extLst>
                <a:ext uri="{FF2B5EF4-FFF2-40B4-BE49-F238E27FC236}">
                  <a16:creationId xmlns:a16="http://schemas.microsoft.com/office/drawing/2014/main" id="{0B220FF2-E608-AE5B-AA5B-356EA8D3F752}"/>
                </a:ext>
              </a:extLst>
            </p:cNvPr>
            <p:cNvSpPr/>
            <p:nvPr/>
          </p:nvSpPr>
          <p:spPr>
            <a:xfrm>
              <a:off x="8921264" y="5631744"/>
              <a:ext cx="131411" cy="131411"/>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Oval 4">
              <a:extLst>
                <a:ext uri="{FF2B5EF4-FFF2-40B4-BE49-F238E27FC236}">
                  <a16:creationId xmlns:a16="http://schemas.microsoft.com/office/drawing/2014/main" id="{CDF4DC03-C84B-7FC6-F64F-D54BFE0DACCA}"/>
                </a:ext>
              </a:extLst>
            </p:cNvPr>
            <p:cNvSpPr/>
            <p:nvPr/>
          </p:nvSpPr>
          <p:spPr>
            <a:xfrm>
              <a:off x="9106090" y="5631744"/>
              <a:ext cx="131411" cy="131411"/>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Oval 5">
              <a:extLst>
                <a:ext uri="{FF2B5EF4-FFF2-40B4-BE49-F238E27FC236}">
                  <a16:creationId xmlns:a16="http://schemas.microsoft.com/office/drawing/2014/main" id="{D1A4972C-2473-8E0D-7073-A4B0B93A9105}"/>
                </a:ext>
              </a:extLst>
            </p:cNvPr>
            <p:cNvSpPr/>
            <p:nvPr/>
          </p:nvSpPr>
          <p:spPr>
            <a:xfrm>
              <a:off x="9290916" y="5631744"/>
              <a:ext cx="131411" cy="13141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Oval 6">
              <a:extLst>
                <a:ext uri="{FF2B5EF4-FFF2-40B4-BE49-F238E27FC236}">
                  <a16:creationId xmlns:a16="http://schemas.microsoft.com/office/drawing/2014/main" id="{F0F039B4-1FA3-316A-3E0D-B122A503E5E5}"/>
                </a:ext>
              </a:extLst>
            </p:cNvPr>
            <p:cNvSpPr/>
            <p:nvPr/>
          </p:nvSpPr>
          <p:spPr>
            <a:xfrm>
              <a:off x="9475741" y="5631744"/>
              <a:ext cx="131411" cy="131411"/>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8" name="Oval 7">
              <a:extLst>
                <a:ext uri="{FF2B5EF4-FFF2-40B4-BE49-F238E27FC236}">
                  <a16:creationId xmlns:a16="http://schemas.microsoft.com/office/drawing/2014/main" id="{5AA0F55C-FA01-519F-59C7-EB86C45D1FE4}"/>
                </a:ext>
              </a:extLst>
            </p:cNvPr>
            <p:cNvSpPr/>
            <p:nvPr/>
          </p:nvSpPr>
          <p:spPr>
            <a:xfrm>
              <a:off x="9660567" y="5631744"/>
              <a:ext cx="131411" cy="131411"/>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extBox 8">
            <a:extLst>
              <a:ext uri="{FF2B5EF4-FFF2-40B4-BE49-F238E27FC236}">
                <a16:creationId xmlns:a16="http://schemas.microsoft.com/office/drawing/2014/main" id="{A267BC17-981D-3E83-94D2-7913D685C901}"/>
              </a:ext>
            </a:extLst>
          </p:cNvPr>
          <p:cNvSpPr txBox="1"/>
          <p:nvPr/>
        </p:nvSpPr>
        <p:spPr>
          <a:xfrm>
            <a:off x="3050158" y="852661"/>
            <a:ext cx="5925020" cy="307777"/>
          </a:xfrm>
          <a:prstGeom prst="rect">
            <a:avLst/>
          </a:prstGeom>
          <a:noFill/>
        </p:spPr>
        <p:txBody>
          <a:bodyPr wrap="none" rtlCol="0">
            <a:spAutoFit/>
          </a:bodyPr>
          <a:lstStyle/>
          <a:p>
            <a:pPr algn="ctr"/>
            <a:r>
              <a:rPr lang="id-ID" sz="1400" b="1" dirty="0"/>
              <a:t>Digital Impact </a:t>
            </a:r>
            <a:r>
              <a:rPr lang="en-US" sz="1400" b="1" dirty="0"/>
              <a:t> addresses Digital Transformation needs across different markets</a:t>
            </a:r>
          </a:p>
        </p:txBody>
      </p:sp>
      <p:sp>
        <p:nvSpPr>
          <p:cNvPr id="10" name="TextBox 9">
            <a:extLst>
              <a:ext uri="{FF2B5EF4-FFF2-40B4-BE49-F238E27FC236}">
                <a16:creationId xmlns:a16="http://schemas.microsoft.com/office/drawing/2014/main" id="{186B2F0B-C59C-D793-7B40-124AEBF312E5}"/>
              </a:ext>
            </a:extLst>
          </p:cNvPr>
          <p:cNvSpPr txBox="1"/>
          <p:nvPr/>
        </p:nvSpPr>
        <p:spPr>
          <a:xfrm>
            <a:off x="187964" y="1696243"/>
            <a:ext cx="11390811" cy="2031325"/>
          </a:xfrm>
          <a:prstGeom prst="rect">
            <a:avLst/>
          </a:prstGeom>
          <a:noFill/>
        </p:spPr>
        <p:txBody>
          <a:bodyPr wrap="square" rtlCol="0">
            <a:spAutoFit/>
          </a:bodyPr>
          <a:lstStyle/>
          <a:p>
            <a:pPr marL="571500" indent="-571500">
              <a:buFont typeface="Arial" panose="020B0604020202020204" pitchFamily="34" charset="0"/>
              <a:buChar char="•"/>
            </a:pPr>
            <a:r>
              <a:rPr lang="en-US" altLang="fr-FR" sz="1800" dirty="0">
                <a:cs typeface="Lato Light"/>
              </a:rPr>
              <a:t>The growing need for connectivity throughout Canada, the United States and elsewhere in the world, which has been exacerbated by the impacts of the pandemic on all spheres of society, is now generating a wave of B$ investments that is expected to stretch over the next 7 to 10 years minimum. </a:t>
            </a:r>
          </a:p>
          <a:p>
            <a:pPr marL="571500" indent="-571500">
              <a:buFont typeface="Arial" panose="020B0604020202020204" pitchFamily="34" charset="0"/>
              <a:buChar char="•"/>
            </a:pPr>
            <a:endParaRPr lang="en-US" altLang="fr-FR" sz="1800" dirty="0">
              <a:cs typeface="Lato Light"/>
            </a:endParaRPr>
          </a:p>
          <a:p>
            <a:pPr marL="571500" indent="-571500">
              <a:buFont typeface="Arial" panose="020B0604020202020204" pitchFamily="34" charset="0"/>
              <a:buChar char="•"/>
            </a:pPr>
            <a:r>
              <a:rPr lang="en-US" altLang="fr-FR" sz="1800" dirty="0">
                <a:cs typeface="Lato Light"/>
              </a:rPr>
              <a:t>These investments, combining multiple sources of funds, both public and private, are taking place in a sector characterized by high technological and business complexity, knowledge fragmentation and multiple supply chain challenges. </a:t>
            </a:r>
            <a:endParaRPr lang="fr-FR" altLang="fr-FR" sz="1800" dirty="0">
              <a:cs typeface="Lato Light"/>
            </a:endParaRPr>
          </a:p>
        </p:txBody>
      </p:sp>
      <p:sp>
        <p:nvSpPr>
          <p:cNvPr id="11" name="Rectangle 10">
            <a:extLst>
              <a:ext uri="{FF2B5EF4-FFF2-40B4-BE49-F238E27FC236}">
                <a16:creationId xmlns:a16="http://schemas.microsoft.com/office/drawing/2014/main" id="{56DEBD6C-1FD4-9E4E-42B3-4EE7F7ADFE4A}"/>
              </a:ext>
            </a:extLst>
          </p:cNvPr>
          <p:cNvSpPr/>
          <p:nvPr/>
        </p:nvSpPr>
        <p:spPr>
          <a:xfrm>
            <a:off x="740105" y="4132997"/>
            <a:ext cx="10803712" cy="1872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en-US" sz="1600" b="1" dirty="0">
                <a:solidFill>
                  <a:srgbClr val="202124"/>
                </a:solidFill>
              </a:rPr>
              <a:t>Conclusion:</a:t>
            </a:r>
          </a:p>
          <a:p>
            <a:r>
              <a:rPr kumimoji="0" lang="en-US" altLang="en-US" sz="1600" b="0" i="0" u="none" strike="noStrike" cap="none" normalizeH="0" baseline="0" dirty="0">
                <a:ln>
                  <a:noFill/>
                </a:ln>
                <a:solidFill>
                  <a:srgbClr val="202124"/>
                </a:solidFill>
                <a:effectLst/>
              </a:rPr>
              <a:t>Considering the market characteristics listed above, the Canadian connectivity market </a:t>
            </a:r>
            <a:r>
              <a:rPr lang="en-US" altLang="en-US" sz="1600" dirty="0">
                <a:solidFill>
                  <a:srgbClr val="202124"/>
                </a:solidFill>
              </a:rPr>
              <a:t>led</a:t>
            </a:r>
            <a:r>
              <a:rPr kumimoji="0" lang="en-US" altLang="en-US" sz="1600" b="0" i="0" u="none" strike="noStrike" cap="none" normalizeH="0" baseline="0" dirty="0">
                <a:ln>
                  <a:noFill/>
                </a:ln>
                <a:solidFill>
                  <a:srgbClr val="202124"/>
                </a:solidFill>
                <a:effectLst/>
              </a:rPr>
              <a:t> by non-incumbents is highly fragmented and sub-optimal in terms of access to </a:t>
            </a:r>
            <a:r>
              <a:rPr lang="en-US" altLang="en-US" sz="1600" dirty="0">
                <a:solidFill>
                  <a:srgbClr val="202124"/>
                </a:solidFill>
              </a:rPr>
              <a:t>best practices, innovative techn</a:t>
            </a:r>
            <a:r>
              <a:rPr kumimoji="0" lang="en-US" altLang="en-US" sz="1600" b="0" i="0" u="none" strike="noStrike" cap="none" normalizeH="0" baseline="0" dirty="0">
                <a:ln>
                  <a:noFill/>
                </a:ln>
                <a:solidFill>
                  <a:srgbClr val="202124"/>
                </a:solidFill>
                <a:effectLst/>
              </a:rPr>
              <a:t>ologies and systems, costs (CAPEX and OPEX) and project financing.</a:t>
            </a:r>
          </a:p>
          <a:p>
            <a:endParaRPr kumimoji="0" lang="en-US" altLang="en-US" sz="1600" b="0" i="0" u="none" strike="noStrike" cap="none" normalizeH="0" baseline="0" dirty="0">
              <a:ln>
                <a:noFill/>
              </a:ln>
              <a:solidFill>
                <a:srgbClr val="202124"/>
              </a:solidFill>
              <a:effectLst/>
            </a:endParaRPr>
          </a:p>
          <a:p>
            <a:r>
              <a:rPr lang="en-US" altLang="en-US" sz="1600" dirty="0">
                <a:solidFill>
                  <a:srgbClr val="202124"/>
                </a:solidFill>
              </a:rPr>
              <a:t>The strong potential of the rural connectivity markets in Canada and the United States and the acceleration of a of major investment cycle in 2022-2027 justifies the search for an innovative and holistic solution to the challenges identified. </a:t>
            </a:r>
          </a:p>
        </p:txBody>
      </p:sp>
    </p:spTree>
    <p:extLst>
      <p:ext uri="{BB962C8B-B14F-4D97-AF65-F5344CB8AC3E}">
        <p14:creationId xmlns:p14="http://schemas.microsoft.com/office/powerpoint/2010/main" val="1000236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3CC09F-1267-BA34-3F5A-48E0826C04F7}"/>
              </a:ext>
            </a:extLst>
          </p:cNvPr>
          <p:cNvSpPr txBox="1"/>
          <p:nvPr/>
        </p:nvSpPr>
        <p:spPr>
          <a:xfrm>
            <a:off x="4179183" y="323337"/>
            <a:ext cx="3741730" cy="523220"/>
          </a:xfrm>
          <a:prstGeom prst="rect">
            <a:avLst/>
          </a:prstGeom>
          <a:noFill/>
        </p:spPr>
        <p:txBody>
          <a:bodyPr wrap="none" rtlCol="0">
            <a:spAutoFit/>
          </a:bodyPr>
          <a:lstStyle/>
          <a:p>
            <a:pPr algn="ctr"/>
            <a:r>
              <a:rPr lang="en-ID" sz="2800" dirty="0">
                <a:latin typeface="+mj-lt"/>
              </a:rPr>
              <a:t>DUC: a valuable partner</a:t>
            </a:r>
          </a:p>
        </p:txBody>
      </p:sp>
      <p:grpSp>
        <p:nvGrpSpPr>
          <p:cNvPr id="3" name="Group 2">
            <a:extLst>
              <a:ext uri="{FF2B5EF4-FFF2-40B4-BE49-F238E27FC236}">
                <a16:creationId xmlns:a16="http://schemas.microsoft.com/office/drawing/2014/main" id="{2B4FB324-96F9-59DF-D612-9D1EA82EB4B6}"/>
              </a:ext>
            </a:extLst>
          </p:cNvPr>
          <p:cNvGrpSpPr/>
          <p:nvPr/>
        </p:nvGrpSpPr>
        <p:grpSpPr>
          <a:xfrm>
            <a:off x="5791441" y="1157524"/>
            <a:ext cx="609111" cy="91929"/>
            <a:chOff x="8921264" y="5631744"/>
            <a:chExt cx="870714" cy="131411"/>
          </a:xfrm>
        </p:grpSpPr>
        <p:sp>
          <p:nvSpPr>
            <p:cNvPr id="4" name="Oval 3">
              <a:extLst>
                <a:ext uri="{FF2B5EF4-FFF2-40B4-BE49-F238E27FC236}">
                  <a16:creationId xmlns:a16="http://schemas.microsoft.com/office/drawing/2014/main" id="{C0006E42-FF70-813C-1B4E-A6900EC0FFA6}"/>
                </a:ext>
              </a:extLst>
            </p:cNvPr>
            <p:cNvSpPr/>
            <p:nvPr/>
          </p:nvSpPr>
          <p:spPr>
            <a:xfrm>
              <a:off x="8921264" y="5631744"/>
              <a:ext cx="131411" cy="131411"/>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Oval 4">
              <a:extLst>
                <a:ext uri="{FF2B5EF4-FFF2-40B4-BE49-F238E27FC236}">
                  <a16:creationId xmlns:a16="http://schemas.microsoft.com/office/drawing/2014/main" id="{F361B13D-0271-0DDF-E7BE-57AA004CC878}"/>
                </a:ext>
              </a:extLst>
            </p:cNvPr>
            <p:cNvSpPr/>
            <p:nvPr/>
          </p:nvSpPr>
          <p:spPr>
            <a:xfrm>
              <a:off x="9106090" y="5631744"/>
              <a:ext cx="131411" cy="131411"/>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Oval 5">
              <a:extLst>
                <a:ext uri="{FF2B5EF4-FFF2-40B4-BE49-F238E27FC236}">
                  <a16:creationId xmlns:a16="http://schemas.microsoft.com/office/drawing/2014/main" id="{E2A5EA8A-47BA-1DAA-B194-5E496611255B}"/>
                </a:ext>
              </a:extLst>
            </p:cNvPr>
            <p:cNvSpPr/>
            <p:nvPr/>
          </p:nvSpPr>
          <p:spPr>
            <a:xfrm>
              <a:off x="9290916" y="5631744"/>
              <a:ext cx="131411" cy="13141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Oval 6">
              <a:extLst>
                <a:ext uri="{FF2B5EF4-FFF2-40B4-BE49-F238E27FC236}">
                  <a16:creationId xmlns:a16="http://schemas.microsoft.com/office/drawing/2014/main" id="{67300C9B-23A5-3B27-77E1-8B99D65D7EFD}"/>
                </a:ext>
              </a:extLst>
            </p:cNvPr>
            <p:cNvSpPr/>
            <p:nvPr/>
          </p:nvSpPr>
          <p:spPr>
            <a:xfrm>
              <a:off x="9475741" y="5631744"/>
              <a:ext cx="131411" cy="131411"/>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8" name="Oval 7">
              <a:extLst>
                <a:ext uri="{FF2B5EF4-FFF2-40B4-BE49-F238E27FC236}">
                  <a16:creationId xmlns:a16="http://schemas.microsoft.com/office/drawing/2014/main" id="{5FD0D91A-2015-C655-CE3B-D319B1AF069A}"/>
                </a:ext>
              </a:extLst>
            </p:cNvPr>
            <p:cNvSpPr/>
            <p:nvPr/>
          </p:nvSpPr>
          <p:spPr>
            <a:xfrm>
              <a:off x="9660567" y="5631744"/>
              <a:ext cx="131411" cy="131411"/>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extBox 8">
            <a:extLst>
              <a:ext uri="{FF2B5EF4-FFF2-40B4-BE49-F238E27FC236}">
                <a16:creationId xmlns:a16="http://schemas.microsoft.com/office/drawing/2014/main" id="{BA7C2791-9F68-413E-1604-42C4B3B3A748}"/>
              </a:ext>
            </a:extLst>
          </p:cNvPr>
          <p:cNvSpPr txBox="1"/>
          <p:nvPr/>
        </p:nvSpPr>
        <p:spPr>
          <a:xfrm>
            <a:off x="3050158" y="852661"/>
            <a:ext cx="5925020" cy="307777"/>
          </a:xfrm>
          <a:prstGeom prst="rect">
            <a:avLst/>
          </a:prstGeom>
          <a:noFill/>
        </p:spPr>
        <p:txBody>
          <a:bodyPr wrap="none" rtlCol="0">
            <a:spAutoFit/>
          </a:bodyPr>
          <a:lstStyle/>
          <a:p>
            <a:pPr algn="ctr"/>
            <a:r>
              <a:rPr lang="id-ID" sz="1400" b="1" dirty="0"/>
              <a:t>Digital Impact </a:t>
            </a:r>
            <a:r>
              <a:rPr lang="en-US" sz="1400" b="1" dirty="0"/>
              <a:t> addresses Digital Transformation needs across different markets</a:t>
            </a:r>
          </a:p>
        </p:txBody>
      </p:sp>
      <p:sp>
        <p:nvSpPr>
          <p:cNvPr id="10" name="TextBox 9">
            <a:extLst>
              <a:ext uri="{FF2B5EF4-FFF2-40B4-BE49-F238E27FC236}">
                <a16:creationId xmlns:a16="http://schemas.microsoft.com/office/drawing/2014/main" id="{892C08C3-3B28-3FA3-32C8-F7377162A78D}"/>
              </a:ext>
            </a:extLst>
          </p:cNvPr>
          <p:cNvSpPr txBox="1"/>
          <p:nvPr/>
        </p:nvSpPr>
        <p:spPr>
          <a:xfrm>
            <a:off x="308062" y="1323703"/>
            <a:ext cx="11225349" cy="646331"/>
          </a:xfrm>
          <a:prstGeom prst="rect">
            <a:avLst/>
          </a:prstGeom>
          <a:noFill/>
        </p:spPr>
        <p:txBody>
          <a:bodyPr wrap="square" rtlCol="0">
            <a:spAutoFit/>
          </a:bodyPr>
          <a:lstStyle/>
          <a:p>
            <a:r>
              <a:rPr lang="en-CA" dirty="0"/>
              <a:t>DUC provides project analysis and oversight on connectivity projects and implements a set of performance indicators to be achieved for each project. </a:t>
            </a:r>
          </a:p>
        </p:txBody>
      </p:sp>
      <p:pic>
        <p:nvPicPr>
          <p:cNvPr id="38" name="Picture 37">
            <a:extLst>
              <a:ext uri="{FF2B5EF4-FFF2-40B4-BE49-F238E27FC236}">
                <a16:creationId xmlns:a16="http://schemas.microsoft.com/office/drawing/2014/main" id="{267D5A1A-AF16-891C-CDF5-048B043E060A}"/>
              </a:ext>
            </a:extLst>
          </p:cNvPr>
          <p:cNvPicPr>
            <a:picLocks noChangeAspect="1"/>
          </p:cNvPicPr>
          <p:nvPr/>
        </p:nvPicPr>
        <p:blipFill>
          <a:blip r:embed="rId2"/>
          <a:stretch>
            <a:fillRect/>
          </a:stretch>
        </p:blipFill>
        <p:spPr>
          <a:xfrm>
            <a:off x="189896" y="2014823"/>
            <a:ext cx="11295017" cy="3577084"/>
          </a:xfrm>
          <a:prstGeom prst="rect">
            <a:avLst/>
          </a:prstGeom>
        </p:spPr>
      </p:pic>
      <p:sp>
        <p:nvSpPr>
          <p:cNvPr id="41" name="Rectangle 40">
            <a:extLst>
              <a:ext uri="{FF2B5EF4-FFF2-40B4-BE49-F238E27FC236}">
                <a16:creationId xmlns:a16="http://schemas.microsoft.com/office/drawing/2014/main" id="{A558779A-121B-74E8-E4AA-C1766FF45895}"/>
              </a:ext>
            </a:extLst>
          </p:cNvPr>
          <p:cNvSpPr/>
          <p:nvPr/>
        </p:nvSpPr>
        <p:spPr>
          <a:xfrm>
            <a:off x="169701" y="5468983"/>
            <a:ext cx="11427338" cy="1065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dirty="0">
                <a:solidFill>
                  <a:schemeClr val="tx1"/>
                </a:solidFill>
              </a:rPr>
              <a:t>DIH leverages its relationship with Digital Ubiquity Capital (DUC) and positions itself as the main provider of state-of-the-art products and services essential in the value chain of a connectivity project and in developing the new generation open networks.</a:t>
            </a:r>
          </a:p>
          <a:p>
            <a:pPr algn="ctr"/>
            <a:endParaRPr lang="en-CA" dirty="0"/>
          </a:p>
        </p:txBody>
      </p:sp>
    </p:spTree>
    <p:extLst>
      <p:ext uri="{BB962C8B-B14F-4D97-AF65-F5344CB8AC3E}">
        <p14:creationId xmlns:p14="http://schemas.microsoft.com/office/powerpoint/2010/main" val="2112770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3" name="Google Shape;122;p10">
            <a:extLst>
              <a:ext uri="{FF2B5EF4-FFF2-40B4-BE49-F238E27FC236}">
                <a16:creationId xmlns:a16="http://schemas.microsoft.com/office/drawing/2014/main" id="{F4859A83-FCB9-4A2D-8B3F-C80C3043129D}"/>
              </a:ext>
            </a:extLst>
          </p:cNvPr>
          <p:cNvSpPr txBox="1"/>
          <p:nvPr/>
        </p:nvSpPr>
        <p:spPr>
          <a:xfrm>
            <a:off x="658366" y="704124"/>
            <a:ext cx="11548060" cy="507900"/>
          </a:xfrm>
          <a:prstGeom prst="rect">
            <a:avLst/>
          </a:prstGeom>
          <a:noFill/>
          <a:ln>
            <a:noFill/>
          </a:ln>
        </p:spPr>
        <p:txBody>
          <a:bodyPr spcFirstLastPara="1" wrap="square" lIns="45713" tIns="22850" rIns="45713" bIns="22850" anchor="t" anchorCtr="0">
            <a:noAutofit/>
          </a:bodyPr>
          <a:lstStyle/>
          <a:p>
            <a:r>
              <a:rPr lang="en-US" sz="3000" dirty="0">
                <a:solidFill>
                  <a:schemeClr val="dk2"/>
                </a:solidFill>
                <a:latin typeface="Roboto"/>
                <a:ea typeface="Roboto"/>
                <a:sym typeface="Roboto"/>
              </a:rPr>
              <a:t>DUC SOLUTION: A DISTINCTIVE HOLISTIC APPROACH</a:t>
            </a:r>
            <a:endParaRPr lang="en-US" sz="3000" dirty="0">
              <a:solidFill>
                <a:schemeClr val="dk2"/>
              </a:solidFill>
              <a:latin typeface="Roboto"/>
              <a:ea typeface="Roboto"/>
            </a:endParaRPr>
          </a:p>
          <a:p>
            <a:endParaRPr lang="fr-FR" sz="3000" dirty="0">
              <a:solidFill>
                <a:schemeClr val="dk2"/>
              </a:solidFill>
              <a:latin typeface="Roboto"/>
              <a:ea typeface="Roboto"/>
            </a:endParaRPr>
          </a:p>
          <a:p>
            <a:pPr lvl="0"/>
            <a:endParaRPr lang="en-US" sz="3000" dirty="0">
              <a:solidFill>
                <a:schemeClr val="dk2"/>
              </a:solidFill>
              <a:latin typeface="Roboto"/>
              <a:ea typeface="Roboto"/>
              <a:sym typeface="Roboto"/>
            </a:endParaRPr>
          </a:p>
        </p:txBody>
      </p:sp>
      <p:sp>
        <p:nvSpPr>
          <p:cNvPr id="14" name="Google Shape;1040;p46">
            <a:extLst>
              <a:ext uri="{FF2B5EF4-FFF2-40B4-BE49-F238E27FC236}">
                <a16:creationId xmlns:a16="http://schemas.microsoft.com/office/drawing/2014/main" id="{4B4A0FB0-E0DC-49B0-93F2-7FDC8DA4D5DB}"/>
              </a:ext>
            </a:extLst>
          </p:cNvPr>
          <p:cNvSpPr/>
          <p:nvPr/>
        </p:nvSpPr>
        <p:spPr>
          <a:xfrm>
            <a:off x="1588" y="1266028"/>
            <a:ext cx="9937630" cy="36000"/>
          </a:xfrm>
          <a:prstGeom prst="rect">
            <a:avLst/>
          </a:prstGeom>
          <a:solidFill>
            <a:schemeClr val="accent1"/>
          </a:solidFill>
          <a:ln>
            <a:noFill/>
          </a:ln>
        </p:spPr>
        <p:txBody>
          <a:bodyPr spcFirstLastPara="1" wrap="square" lIns="45713" tIns="22850" rIns="45713" bIns="22850" anchor="ctr" anchorCtr="0">
            <a:noAutofit/>
          </a:bodyPr>
          <a:lstStyle/>
          <a:p>
            <a:endParaRPr dirty="0">
              <a:solidFill>
                <a:schemeClr val="lt1"/>
              </a:solidFill>
              <a:latin typeface="Montserrat Light"/>
              <a:ea typeface="Montserrat Light"/>
              <a:cs typeface="Montserrat Light"/>
              <a:sym typeface="Montserrat Light"/>
            </a:endParaRPr>
          </a:p>
        </p:txBody>
      </p:sp>
      <p:sp>
        <p:nvSpPr>
          <p:cNvPr id="23" name="Google Shape;24;p4">
            <a:extLst>
              <a:ext uri="{FF2B5EF4-FFF2-40B4-BE49-F238E27FC236}">
                <a16:creationId xmlns:a16="http://schemas.microsoft.com/office/drawing/2014/main" id="{371E1BCC-8378-4772-AA90-527105B37631}"/>
              </a:ext>
            </a:extLst>
          </p:cNvPr>
          <p:cNvSpPr txBox="1"/>
          <p:nvPr/>
        </p:nvSpPr>
        <p:spPr>
          <a:xfrm>
            <a:off x="8966953" y="6440805"/>
            <a:ext cx="1790265" cy="234315"/>
          </a:xfrm>
          <a:prstGeom prst="rect">
            <a:avLst/>
          </a:prstGeom>
          <a:noFill/>
          <a:ln>
            <a:noFill/>
          </a:ln>
        </p:spPr>
        <p:txBody>
          <a:bodyPr spcFirstLastPara="1" wrap="square" lIns="45713" tIns="22850" rIns="45713" bIns="22850" anchor="t" anchorCtr="0">
            <a:noAutofit/>
          </a:bodyPr>
          <a:lstStyle/>
          <a:p>
            <a:r>
              <a:rPr lang="en-US" sz="1400" dirty="0">
                <a:solidFill>
                  <a:schemeClr val="bg2"/>
                </a:solidFill>
                <a:latin typeface="Roboto Light"/>
                <a:ea typeface="Roboto Light"/>
                <a:sym typeface="Roboto"/>
              </a:rPr>
              <a:t>Strictly Confidential</a:t>
            </a:r>
          </a:p>
        </p:txBody>
      </p:sp>
      <p:pic>
        <p:nvPicPr>
          <p:cNvPr id="7" name="Picture 6">
            <a:extLst>
              <a:ext uri="{FF2B5EF4-FFF2-40B4-BE49-F238E27FC236}">
                <a16:creationId xmlns:a16="http://schemas.microsoft.com/office/drawing/2014/main" id="{4EF2E03A-C049-42DF-A04F-70689A0685E8}"/>
              </a:ext>
            </a:extLst>
          </p:cNvPr>
          <p:cNvPicPr>
            <a:picLocks noChangeAspect="1"/>
          </p:cNvPicPr>
          <p:nvPr/>
        </p:nvPicPr>
        <p:blipFill>
          <a:blip r:embed="rId3"/>
          <a:stretch>
            <a:fillRect/>
          </a:stretch>
        </p:blipFill>
        <p:spPr>
          <a:xfrm>
            <a:off x="660112" y="1818081"/>
            <a:ext cx="8865223" cy="3651237"/>
          </a:xfrm>
          <a:prstGeom prst="rect">
            <a:avLst/>
          </a:prstGeom>
        </p:spPr>
      </p:pic>
      <p:pic>
        <p:nvPicPr>
          <p:cNvPr id="9" name="Picture 2" descr="Deloitte-Logo | Administrative Services Coordinating Committee Conference">
            <a:extLst>
              <a:ext uri="{FF2B5EF4-FFF2-40B4-BE49-F238E27FC236}">
                <a16:creationId xmlns:a16="http://schemas.microsoft.com/office/drawing/2014/main" id="{FE196A45-C22B-4D0E-992F-F9E99ACCC6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4022" y="3435498"/>
            <a:ext cx="1307052" cy="3502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Logo&#10;&#10;Description automatically generated">
            <a:extLst>
              <a:ext uri="{FF2B5EF4-FFF2-40B4-BE49-F238E27FC236}">
                <a16:creationId xmlns:a16="http://schemas.microsoft.com/office/drawing/2014/main" id="{E7F8EF47-7526-4BE2-99C6-CE920A506E8A}"/>
              </a:ext>
            </a:extLst>
          </p:cNvPr>
          <p:cNvPicPr>
            <a:picLocks noChangeAspect="1"/>
          </p:cNvPicPr>
          <p:nvPr/>
        </p:nvPicPr>
        <p:blipFill>
          <a:blip r:embed="rId5"/>
          <a:stretch>
            <a:fillRect/>
          </a:stretch>
        </p:blipFill>
        <p:spPr>
          <a:xfrm>
            <a:off x="9674022" y="2895058"/>
            <a:ext cx="1118552" cy="281540"/>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FEBE9090-D161-4156-ABE5-37B9123ACDCA}"/>
              </a:ext>
            </a:extLst>
          </p:cNvPr>
          <p:cNvPicPr>
            <a:picLocks noChangeAspect="1"/>
          </p:cNvPicPr>
          <p:nvPr/>
        </p:nvPicPr>
        <p:blipFill>
          <a:blip r:embed="rId6"/>
          <a:stretch>
            <a:fillRect/>
          </a:stretch>
        </p:blipFill>
        <p:spPr>
          <a:xfrm>
            <a:off x="9749268" y="4692576"/>
            <a:ext cx="1043305" cy="395098"/>
          </a:xfrm>
          <a:prstGeom prst="rect">
            <a:avLst/>
          </a:prstGeom>
        </p:spPr>
      </p:pic>
      <p:pic>
        <p:nvPicPr>
          <p:cNvPr id="4" name="Picture 3" descr="Logo&#10;&#10;Description automatically generated">
            <a:extLst>
              <a:ext uri="{FF2B5EF4-FFF2-40B4-BE49-F238E27FC236}">
                <a16:creationId xmlns:a16="http://schemas.microsoft.com/office/drawing/2014/main" id="{1F92CCC0-78D3-4343-8EB6-E4BBD30715E0}"/>
              </a:ext>
            </a:extLst>
          </p:cNvPr>
          <p:cNvPicPr>
            <a:picLocks noChangeAspect="1"/>
          </p:cNvPicPr>
          <p:nvPr/>
        </p:nvPicPr>
        <p:blipFill>
          <a:blip r:embed="rId7"/>
          <a:stretch>
            <a:fillRect/>
          </a:stretch>
        </p:blipFill>
        <p:spPr>
          <a:xfrm>
            <a:off x="9655492" y="2078406"/>
            <a:ext cx="1353941" cy="477401"/>
          </a:xfrm>
          <a:prstGeom prst="rect">
            <a:avLst/>
          </a:prstGeom>
        </p:spPr>
      </p:pic>
      <p:pic>
        <p:nvPicPr>
          <p:cNvPr id="5" name="Picture 4" descr="A picture containing text, clipart&#10;&#10;Description automatically generated">
            <a:extLst>
              <a:ext uri="{FF2B5EF4-FFF2-40B4-BE49-F238E27FC236}">
                <a16:creationId xmlns:a16="http://schemas.microsoft.com/office/drawing/2014/main" id="{7C7A2B5B-B6FF-496B-B7DA-E248F82F329E}"/>
              </a:ext>
            </a:extLst>
          </p:cNvPr>
          <p:cNvPicPr>
            <a:picLocks noChangeAspect="1"/>
          </p:cNvPicPr>
          <p:nvPr/>
        </p:nvPicPr>
        <p:blipFill>
          <a:blip r:embed="rId8"/>
          <a:stretch>
            <a:fillRect/>
          </a:stretch>
        </p:blipFill>
        <p:spPr>
          <a:xfrm>
            <a:off x="9742030" y="3914551"/>
            <a:ext cx="1191419" cy="395098"/>
          </a:xfrm>
          <a:prstGeom prst="rect">
            <a:avLst/>
          </a:prstGeom>
        </p:spPr>
      </p:pic>
      <p:sp>
        <p:nvSpPr>
          <p:cNvPr id="17" name="Google Shape;285;p15">
            <a:extLst>
              <a:ext uri="{FF2B5EF4-FFF2-40B4-BE49-F238E27FC236}">
                <a16:creationId xmlns:a16="http://schemas.microsoft.com/office/drawing/2014/main" id="{2F867BCE-160E-38CA-A868-7FBC70780010}"/>
              </a:ext>
            </a:extLst>
          </p:cNvPr>
          <p:cNvSpPr txBox="1"/>
          <p:nvPr/>
        </p:nvSpPr>
        <p:spPr>
          <a:xfrm>
            <a:off x="583680" y="1388683"/>
            <a:ext cx="11460211" cy="380351"/>
          </a:xfrm>
          <a:prstGeom prst="rect">
            <a:avLst/>
          </a:prstGeom>
          <a:noFill/>
          <a:ln>
            <a:noFill/>
          </a:ln>
        </p:spPr>
        <p:txBody>
          <a:bodyPr spcFirstLastPara="1" wrap="square" lIns="108713" tIns="54350" rIns="108713" bIns="54350" anchor="t" anchorCtr="0">
            <a:noAutofit/>
          </a:bodyPr>
          <a:lstStyle/>
          <a:p>
            <a:pPr>
              <a:buSzPts val="2800"/>
            </a:pPr>
            <a:r>
              <a:rPr lang="fr-FR" dirty="0">
                <a:solidFill>
                  <a:schemeClr val="dk2"/>
                </a:solidFill>
                <a:latin typeface="Roboto"/>
                <a:ea typeface="Roboto"/>
                <a:sym typeface="Roboto Light"/>
              </a:rPr>
              <a:t>A key </a:t>
            </a:r>
            <a:r>
              <a:rPr lang="fr-FR" dirty="0" err="1">
                <a:solidFill>
                  <a:schemeClr val="dk2"/>
                </a:solidFill>
                <a:latin typeface="Roboto"/>
                <a:ea typeface="Roboto"/>
                <a:sym typeface="Roboto Light"/>
              </a:rPr>
              <a:t>differentiation</a:t>
            </a:r>
            <a:r>
              <a:rPr lang="fr-FR" dirty="0">
                <a:solidFill>
                  <a:schemeClr val="dk2"/>
                </a:solidFill>
                <a:latin typeface="Roboto"/>
                <a:ea typeface="Roboto"/>
                <a:sym typeface="Roboto Light"/>
              </a:rPr>
              <a:t> factor: 2 </a:t>
            </a:r>
            <a:r>
              <a:rPr lang="fr-FR" dirty="0" err="1">
                <a:solidFill>
                  <a:schemeClr val="dk2"/>
                </a:solidFill>
                <a:latin typeface="Roboto"/>
                <a:ea typeface="Roboto"/>
                <a:sym typeface="Roboto Light"/>
              </a:rPr>
              <a:t>thin</a:t>
            </a:r>
            <a:r>
              <a:rPr lang="fr-FR" dirty="0">
                <a:solidFill>
                  <a:schemeClr val="dk2"/>
                </a:solidFill>
                <a:latin typeface="Roboto"/>
                <a:ea typeface="Roboto"/>
                <a:sym typeface="Roboto Light"/>
              </a:rPr>
              <a:t> </a:t>
            </a:r>
            <a:r>
              <a:rPr lang="fr-FR" dirty="0" err="1">
                <a:solidFill>
                  <a:schemeClr val="dk2"/>
                </a:solidFill>
                <a:latin typeface="Roboto"/>
                <a:ea typeface="Roboto"/>
                <a:sym typeface="Roboto Light"/>
              </a:rPr>
              <a:t>strategic</a:t>
            </a:r>
            <a:r>
              <a:rPr lang="fr-FR" dirty="0">
                <a:solidFill>
                  <a:schemeClr val="dk2"/>
                </a:solidFill>
                <a:latin typeface="Roboto"/>
                <a:ea typeface="Roboto"/>
                <a:sym typeface="Roboto Light"/>
              </a:rPr>
              <a:t> </a:t>
            </a:r>
            <a:r>
              <a:rPr lang="fr-FR" dirty="0" err="1">
                <a:solidFill>
                  <a:schemeClr val="dk2"/>
                </a:solidFill>
                <a:latin typeface="Roboto"/>
                <a:ea typeface="Roboto"/>
                <a:sym typeface="Roboto Light"/>
              </a:rPr>
              <a:t>layers</a:t>
            </a:r>
            <a:r>
              <a:rPr lang="fr-FR" dirty="0">
                <a:solidFill>
                  <a:schemeClr val="dk2"/>
                </a:solidFill>
                <a:latin typeface="Roboto"/>
                <a:ea typeface="Roboto"/>
                <a:sym typeface="Roboto Light"/>
              </a:rPr>
              <a:t> to </a:t>
            </a:r>
            <a:r>
              <a:rPr lang="fr-FR" dirty="0" err="1">
                <a:solidFill>
                  <a:schemeClr val="dk2"/>
                </a:solidFill>
                <a:latin typeface="Roboto"/>
                <a:ea typeface="Roboto"/>
                <a:sym typeface="Roboto Light"/>
              </a:rPr>
              <a:t>improve</a:t>
            </a:r>
            <a:r>
              <a:rPr lang="fr-FR" dirty="0">
                <a:solidFill>
                  <a:schemeClr val="dk2"/>
                </a:solidFill>
                <a:latin typeface="Roboto"/>
                <a:ea typeface="Roboto"/>
                <a:sym typeface="Roboto Light"/>
              </a:rPr>
              <a:t> </a:t>
            </a:r>
            <a:r>
              <a:rPr lang="fr-FR" dirty="0" err="1">
                <a:solidFill>
                  <a:schemeClr val="dk2"/>
                </a:solidFill>
                <a:latin typeface="Roboto"/>
                <a:ea typeface="Roboto"/>
                <a:sym typeface="Roboto Light"/>
              </a:rPr>
              <a:t>projects</a:t>
            </a:r>
            <a:r>
              <a:rPr lang="fr-FR" dirty="0">
                <a:solidFill>
                  <a:schemeClr val="dk2"/>
                </a:solidFill>
                <a:latin typeface="Roboto"/>
                <a:ea typeface="Roboto"/>
                <a:sym typeface="Roboto Light"/>
              </a:rPr>
              <a:t> </a:t>
            </a:r>
            <a:endParaRPr lang="en-US" altLang="en-US" sz="1200" i="1" dirty="0">
              <a:solidFill>
                <a:schemeClr val="dk2"/>
              </a:solidFill>
              <a:latin typeface="Roboto"/>
              <a:ea typeface="Roboto"/>
            </a:endParaRPr>
          </a:p>
        </p:txBody>
      </p:sp>
      <p:sp>
        <p:nvSpPr>
          <p:cNvPr id="15" name="TextBox 14">
            <a:extLst>
              <a:ext uri="{FF2B5EF4-FFF2-40B4-BE49-F238E27FC236}">
                <a16:creationId xmlns:a16="http://schemas.microsoft.com/office/drawing/2014/main" id="{23736419-0403-8F56-88E8-464C401E978F}"/>
              </a:ext>
            </a:extLst>
          </p:cNvPr>
          <p:cNvSpPr txBox="1"/>
          <p:nvPr/>
        </p:nvSpPr>
        <p:spPr>
          <a:xfrm>
            <a:off x="735163" y="5503571"/>
            <a:ext cx="10612046" cy="738664"/>
          </a:xfrm>
          <a:prstGeom prst="rect">
            <a:avLst/>
          </a:prstGeom>
          <a:solidFill>
            <a:schemeClr val="bg1">
              <a:lumMod val="75000"/>
            </a:schemeClr>
          </a:solidFill>
          <a:ln>
            <a:solidFill>
              <a:schemeClr val="bg2"/>
            </a:solidFill>
          </a:ln>
        </p:spPr>
        <p:txBody>
          <a:bodyPr wrap="square" rtlCol="0" anchor="ctr">
            <a:spAutoFit/>
          </a:bodyPr>
          <a:lstStyle/>
          <a:p>
            <a:pPr algn="ctr"/>
            <a:r>
              <a:rPr lang="en-US" sz="1400" dirty="0">
                <a:solidFill>
                  <a:schemeClr val="bg2"/>
                </a:solidFill>
                <a:latin typeface="Lato Light"/>
                <a:cs typeface="Lato Light"/>
              </a:rPr>
              <a:t>The vision and tools developed by DUC since 2019 and more broadly by its founders since 2014 have positioned the company today as a leader in connectivity project governance and management, responding in a unique and innovative way to the needs encountered by stakeholders involved in connectivity projects. </a:t>
            </a:r>
            <a:endParaRPr lang="en-US" altLang="en-US" sz="1400" dirty="0">
              <a:solidFill>
                <a:schemeClr val="bg2"/>
              </a:solidFill>
              <a:latin typeface="Lato Light"/>
              <a:cs typeface="Lato Light"/>
            </a:endParaRPr>
          </a:p>
        </p:txBody>
      </p:sp>
    </p:spTree>
    <p:extLst>
      <p:ext uri="{BB962C8B-B14F-4D97-AF65-F5344CB8AC3E}">
        <p14:creationId xmlns:p14="http://schemas.microsoft.com/office/powerpoint/2010/main" val="1144464808"/>
      </p:ext>
    </p:extLst>
  </p:cSld>
  <p:clrMapOvr>
    <a:masterClrMapping/>
  </p:clrMapOvr>
</p:sld>
</file>

<file path=ppt/theme/theme1.xml><?xml version="1.0" encoding="utf-8"?>
<a:theme xmlns:a="http://schemas.openxmlformats.org/drawingml/2006/main" name="Office Theme">
  <a:themeElements>
    <a:clrScheme name="Infocs-Tosca">
      <a:dk1>
        <a:sysClr val="windowText" lastClr="000000"/>
      </a:dk1>
      <a:lt1>
        <a:sysClr val="window" lastClr="FFFFFF"/>
      </a:lt1>
      <a:dk2>
        <a:srgbClr val="44546A"/>
      </a:dk2>
      <a:lt2>
        <a:srgbClr val="E7E6E6"/>
      </a:lt2>
      <a:accent1>
        <a:srgbClr val="25B89A"/>
      </a:accent1>
      <a:accent2>
        <a:srgbClr val="3F434D"/>
      </a:accent2>
      <a:accent3>
        <a:srgbClr val="25B89A"/>
      </a:accent3>
      <a:accent4>
        <a:srgbClr val="3F434D"/>
      </a:accent4>
      <a:accent5>
        <a:srgbClr val="25B89A"/>
      </a:accent5>
      <a:accent6>
        <a:srgbClr val="3F434D"/>
      </a:accent6>
      <a:hlink>
        <a:srgbClr val="0563C1"/>
      </a:hlink>
      <a:folHlink>
        <a:srgbClr val="954F72"/>
      </a:folHlink>
    </a:clrScheme>
    <a:fontScheme name="Fast-Business">
      <a:majorFont>
        <a:latin typeface="Source Sans Pro"/>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nfocs-Tosca">
    <a:dk1>
      <a:sysClr val="windowText" lastClr="000000"/>
    </a:dk1>
    <a:lt1>
      <a:sysClr val="window" lastClr="FFFFFF"/>
    </a:lt1>
    <a:dk2>
      <a:srgbClr val="44546A"/>
    </a:dk2>
    <a:lt2>
      <a:srgbClr val="E7E6E6"/>
    </a:lt2>
    <a:accent1>
      <a:srgbClr val="25B89A"/>
    </a:accent1>
    <a:accent2>
      <a:srgbClr val="3F434D"/>
    </a:accent2>
    <a:accent3>
      <a:srgbClr val="25B89A"/>
    </a:accent3>
    <a:accent4>
      <a:srgbClr val="3F434D"/>
    </a:accent4>
    <a:accent5>
      <a:srgbClr val="25B89A"/>
    </a:accent5>
    <a:accent6>
      <a:srgbClr val="3F434D"/>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22AC395949DDF438C7927CB398ABA3E" ma:contentTypeVersion="15" ma:contentTypeDescription="Create a new document." ma:contentTypeScope="" ma:versionID="c318cf5c8d7f6226902db9fc5ea54ef0">
  <xsd:schema xmlns:xsd="http://www.w3.org/2001/XMLSchema" xmlns:xs="http://www.w3.org/2001/XMLSchema" xmlns:p="http://schemas.microsoft.com/office/2006/metadata/properties" xmlns:ns2="005526df-1df0-4a12-b0fc-7413385f665e" xmlns:ns3="50393ee9-5ab3-46fe-872e-bc57659b0c5c" targetNamespace="http://schemas.microsoft.com/office/2006/metadata/properties" ma:root="true" ma:fieldsID="c943ec1c6bd95811a627a2ca59a8370a" ns2:_="" ns3:_="">
    <xsd:import namespace="005526df-1df0-4a12-b0fc-7413385f665e"/>
    <xsd:import namespace="50393ee9-5ab3-46fe-872e-bc57659b0c5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5526df-1df0-4a12-b0fc-7413385f66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9859c50d-7100-4e64-8349-66cc631b06ba"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0393ee9-5ab3-46fe-872e-bc57659b0c5c"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be880781-613a-4bb0-82e0-8ff92584f3fd}" ma:internalName="TaxCatchAll" ma:showField="CatchAllData" ma:web="50393ee9-5ab3-46fe-872e-bc57659b0c5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05526df-1df0-4a12-b0fc-7413385f665e">
      <Terms xmlns="http://schemas.microsoft.com/office/infopath/2007/PartnerControls"/>
    </lcf76f155ced4ddcb4097134ff3c332f>
    <TaxCatchAll xmlns="50393ee9-5ab3-46fe-872e-bc57659b0c5c" xsi:nil="true"/>
  </documentManagement>
</p:properties>
</file>

<file path=customXml/itemProps1.xml><?xml version="1.0" encoding="utf-8"?>
<ds:datastoreItem xmlns:ds="http://schemas.openxmlformats.org/officeDocument/2006/customXml" ds:itemID="{3B9F1317-97D7-4971-9521-058AE0EB315D}">
  <ds:schemaRefs>
    <ds:schemaRef ds:uri="http://schemas.microsoft.com/sharepoint/v3/contenttype/forms"/>
  </ds:schemaRefs>
</ds:datastoreItem>
</file>

<file path=customXml/itemProps2.xml><?xml version="1.0" encoding="utf-8"?>
<ds:datastoreItem xmlns:ds="http://schemas.openxmlformats.org/officeDocument/2006/customXml" ds:itemID="{6D9DAA9D-1A06-439E-8EA3-30BE0FA43B1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5526df-1df0-4a12-b0fc-7413385f665e"/>
    <ds:schemaRef ds:uri="50393ee9-5ab3-46fe-872e-bc57659b0c5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D4DDE35-3BFE-4665-84B8-CC3326C4367A}">
  <ds:schemaRefs>
    <ds:schemaRef ds:uri="http://schemas.microsoft.com/office/2006/metadata/properties"/>
    <ds:schemaRef ds:uri="http://schemas.microsoft.com/office/infopath/2007/PartnerControls"/>
    <ds:schemaRef ds:uri="005526df-1df0-4a12-b0fc-7413385f665e"/>
    <ds:schemaRef ds:uri="50393ee9-5ab3-46fe-872e-bc57659b0c5c"/>
  </ds:schemaRefs>
</ds:datastoreItem>
</file>

<file path=docProps/app.xml><?xml version="1.0" encoding="utf-8"?>
<Properties xmlns="http://schemas.openxmlformats.org/officeDocument/2006/extended-properties" xmlns:vt="http://schemas.openxmlformats.org/officeDocument/2006/docPropsVTypes">
  <Template/>
  <TotalTime>13551</TotalTime>
  <Words>2202</Words>
  <Application>Microsoft Macintosh PowerPoint</Application>
  <PresentationFormat>Widescreen</PresentationFormat>
  <Paragraphs>363</Paragraphs>
  <Slides>21</Slides>
  <Notes>1</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33" baseType="lpstr">
      <vt:lpstr>Arial</vt:lpstr>
      <vt:lpstr>Calibri</vt:lpstr>
      <vt:lpstr>Droid Serif</vt:lpstr>
      <vt:lpstr>Lato Light</vt:lpstr>
      <vt:lpstr>Montserrat Light</vt:lpstr>
      <vt:lpstr>Poppins</vt:lpstr>
      <vt:lpstr>Roboto</vt:lpstr>
      <vt:lpstr>Roboto Light</vt:lpstr>
      <vt:lpstr>Source Sans Pro</vt:lpstr>
      <vt:lpstr>Source Sans Pro Light</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Ilhamsyah</dc:creator>
  <cp:lastModifiedBy>Mathieu Lemay</cp:lastModifiedBy>
  <cp:revision>433</cp:revision>
  <dcterms:created xsi:type="dcterms:W3CDTF">2016-03-02T03:51:58Z</dcterms:created>
  <dcterms:modified xsi:type="dcterms:W3CDTF">2022-07-27T12:55:19Z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0x010100722AC395949DDF438C7927CB398ABA3E</vt:lpwstr>
  </property>
  <property fmtid="{D5CDD505-2E9C-101B-9397-08002B2CF9AE}" pid="3" name="MediaServiceImageTags">
    <vt:lpwstr/>
  </property>
</Properties>
</file>